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C74B0F7-A826-44D4-B261-997EF9BE807E}" type="datetimeFigureOut">
              <a:rPr lang="tr-TR" smtClean="0"/>
              <a:pPr/>
              <a:t>22.04.2016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DF1563-EB47-42AF-95CB-5F3C8B3BB5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399032"/>
          </a:xfrm>
        </p:spPr>
        <p:txBody>
          <a:bodyPr/>
          <a:lstStyle/>
          <a:p>
            <a:pPr algn="ctr"/>
            <a:r>
              <a:rPr lang="tr-TR" dirty="0" smtClean="0"/>
              <a:t>ZAMİR</a:t>
            </a: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r>
              <a:rPr lang="tr-TR" sz="2400" dirty="0" smtClean="0"/>
              <a:t>Not: </a:t>
            </a:r>
            <a:r>
              <a:rPr lang="tr-TR" sz="2400" dirty="0" smtClean="0">
                <a:solidFill>
                  <a:schemeClr val="tx1"/>
                </a:solidFill>
              </a:rPr>
              <a:t>“O” ve “onlar” sözcükleri, Türkçede hem işaret zamiri hem kişi zamiri olarak kullanılabilir. Bu sözcükler, insan için kullanılırsa kişi zamiri, insan dışındaki varlıklar için kullanılırsa işaret zamiri olur.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 smtClean="0">
                <a:solidFill>
                  <a:srgbClr val="92D050"/>
                </a:solidFill>
              </a:rPr>
              <a:t>Onları toplantıya davet etmelisin. </a:t>
            </a:r>
          </a:p>
          <a:p>
            <a:r>
              <a:rPr lang="tr-TR" sz="2400" b="1" dirty="0" smtClean="0">
                <a:solidFill>
                  <a:srgbClr val="92D050"/>
                </a:solidFill>
              </a:rPr>
              <a:t>Onları bir hafta içinde postaya vermelisin.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Birinci cümlede “onları” sözcüğü, insan için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kullanıldığından kişi adılıdır. İkinci cümlede ise, insan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dışındaki varlıklar için kullanıldığından işaret adılıdır.</a:t>
            </a:r>
          </a:p>
          <a:p>
            <a:endParaRPr lang="tr-TR" dirty="0"/>
          </a:p>
        </p:txBody>
      </p:sp>
      <p:pic>
        <p:nvPicPr>
          <p:cNvPr id="4" name="3 Resim" descr="Unlem-Isareti-2608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3057128" cy="234888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Belgisiz Zamiri;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Adların yerini kesin olmayacak biçimde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tutan adıllardır.</a:t>
            </a:r>
          </a:p>
          <a:p>
            <a:pPr>
              <a:buNone/>
            </a:pPr>
            <a:r>
              <a:rPr lang="tr-TR" sz="2400" dirty="0" smtClean="0"/>
              <a:t> 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Biri, birisi, birçoğu, birkaçı, bazısı, başkası,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herkes, hepsi, hiçbiri, hiç kimse, kimi, kimisi,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çoğu, şey…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ÖRNE;</a:t>
            </a:r>
          </a:p>
          <a:p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Senin yerine başkası nöbet tutsun.</a:t>
            </a:r>
          </a:p>
          <a:p>
            <a:pPr>
              <a:buNone/>
            </a:pPr>
            <a:r>
              <a:rPr lang="tr-TR" sz="2400" dirty="0" smtClean="0"/>
              <a:t> 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Bu cümlede, “sen” adılı, belli bir kişiyi karşılarken,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“başkası” sözcüğü, karşıladığı kişi kesin olarak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</a:rPr>
              <a:t>belirtilmediğinden, belgisiz adıldır.</a:t>
            </a:r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ÖRENK;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Herkes bu konuya çalışsın.</a:t>
            </a:r>
          </a:p>
          <a:p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Soruların bazıları gerçekten çok zordu.</a:t>
            </a:r>
          </a:p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Bu soruları kimse çözememiş.</a:t>
            </a:r>
          </a:p>
          <a:p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O, işlerini titizlikle yapan birisidir.</a:t>
            </a:r>
          </a:p>
          <a:p>
            <a:r>
              <a:rPr lang="tr-TR" sz="2400" b="1" dirty="0" smtClean="0">
                <a:solidFill>
                  <a:srgbClr val="92D050"/>
                </a:solidFill>
              </a:rPr>
              <a:t>Kimileri bu tür romanları daha çok seviyor.</a:t>
            </a:r>
          </a:p>
          <a:p>
            <a:pPr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Bu cümlelerde, “herkes, bazıları, kimse, birisi,</a:t>
            </a:r>
          </a:p>
          <a:p>
            <a:pPr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kimileri” sözcükleri, karşıladıkları kişiler kesin</a:t>
            </a:r>
          </a:p>
          <a:p>
            <a:pPr>
              <a:buNone/>
            </a:pPr>
            <a:r>
              <a:rPr lang="tr-TR" sz="2400" dirty="0" smtClean="0">
                <a:solidFill>
                  <a:srgbClr val="FFC000"/>
                </a:solidFill>
              </a:rPr>
              <a:t>olarak belirtilmediğinden, belgisiz adıldır.</a:t>
            </a:r>
          </a:p>
          <a:p>
            <a:endParaRPr lang="tr-TR" dirty="0"/>
          </a:p>
        </p:txBody>
      </p:sp>
      <p:pic>
        <p:nvPicPr>
          <p:cNvPr id="4" name="3 Resim" descr="student_reading_book_in_class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577455" cy="201622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404664"/>
            <a:ext cx="8229600" cy="1399032"/>
          </a:xfrm>
        </p:spPr>
        <p:txBody>
          <a:bodyPr>
            <a:normAutofit/>
          </a:bodyPr>
          <a:lstStyle/>
          <a:p>
            <a:r>
              <a:rPr lang="tr-TR" dirty="0" smtClean="0"/>
              <a:t>5. Soru Zamiri;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286000"/>
            <a:ext cx="8229600" cy="4572000"/>
          </a:xfrm>
        </p:spPr>
        <p:txBody>
          <a:bodyPr/>
          <a:lstStyle/>
          <a:p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Adın yerini soru yoluyla tutan sözcüklerdir. Soru zamirlerinin cevabı, bir ad ya da başka bir zamirdir.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Kim (kime, kimi, kimde, kimden, kimler…) Ne (neyi, neye, neler, nesi, neyin…) Nere (nerede, nereden, neresi, nereyi…) Hangisi (hanginiz, hangimiz, hangileri…) Kaçı (kaçıncısı, kaçınız, kaçımız…)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49507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10000"/>
          </a:bodyPr>
          <a:lstStyle/>
          <a:p>
            <a:r>
              <a:rPr lang="tr-T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Beni dün akşam kim aradı? 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Bu cümlede, “kim” sözcüğü, soru anlamı taşımaktadır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ve yerine cevap olarak bir ad gelebilmektedir. “Seni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dün akşam arkadaşın aradı.” cevabında görüldüğü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üzere “arkadaş” adı, “kim” sözcüğünün yerine cevap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olarak gelebilmektedir.</a:t>
            </a:r>
          </a:p>
          <a:p>
            <a:r>
              <a:rPr lang="tr-T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Bana çarşıdan ne aldın? </a:t>
            </a:r>
            <a:r>
              <a:rPr lang="tr-T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(gömlek)</a:t>
            </a:r>
          </a:p>
          <a:p>
            <a:r>
              <a:rPr lang="tr-T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Bütün bunları kimden duydun? </a:t>
            </a:r>
            <a:r>
              <a:rPr lang="tr-T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(Ali’den)</a:t>
            </a:r>
          </a:p>
          <a:p>
            <a:r>
              <a:rPr lang="tr-T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Buranın neyi meşhur? </a:t>
            </a:r>
            <a:r>
              <a:rPr lang="tr-T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(fındığı)</a:t>
            </a:r>
          </a:p>
          <a:p>
            <a:pPr>
              <a:buNone/>
            </a:pPr>
            <a:endParaRPr lang="tr-TR" sz="2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tr-TR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Onun nereye gideceğini bilmiyorum</a:t>
            </a:r>
            <a:r>
              <a:rPr lang="tr-TR" sz="2600" b="1" dirty="0" smtClean="0"/>
              <a:t>.</a:t>
            </a:r>
          </a:p>
          <a:p>
            <a:pPr>
              <a:buNone/>
            </a:pPr>
            <a:r>
              <a:rPr lang="tr-TR" sz="2600" dirty="0" smtClean="0">
                <a:solidFill>
                  <a:schemeClr val="accent6">
                    <a:lumMod val="50000"/>
                  </a:schemeClr>
                </a:solidFill>
              </a:rPr>
              <a:t>Bu cümlede “nereye” sözcüğü cümleye soru anlamı</a:t>
            </a:r>
          </a:p>
          <a:p>
            <a:pPr>
              <a:buNone/>
            </a:pPr>
            <a:r>
              <a:rPr lang="tr-TR" sz="2600" dirty="0" smtClean="0">
                <a:solidFill>
                  <a:schemeClr val="accent6">
                    <a:lumMod val="50000"/>
                  </a:schemeClr>
                </a:solidFill>
              </a:rPr>
              <a:t>katmamıştır; ama yine de görevce soru adılıdır.</a:t>
            </a:r>
          </a:p>
          <a:p>
            <a:endParaRPr lang="tr-TR" dirty="0"/>
          </a:p>
        </p:txBody>
      </p:sp>
      <p:pic>
        <p:nvPicPr>
          <p:cNvPr id="4" name="3 Resim" descr="eg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84984"/>
            <a:ext cx="1656184" cy="157276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6. İlgi Zamiri (-ki)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İlgi eki olan “-ki” bir adın yerine geçerse ilgi sıfatı olur.</a:t>
            </a:r>
          </a:p>
          <a:p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İlgi sıfatı “-ki”, mutlaka tamlayan ekinden (-</a:t>
            </a:r>
            <a:r>
              <a:rPr lang="tr-TR" sz="2400" dirty="0" err="1" smtClean="0">
                <a:solidFill>
                  <a:schemeClr val="accent6">
                    <a:lumMod val="50000"/>
                  </a:schemeClr>
                </a:solidFill>
              </a:rPr>
              <a:t>ın</a:t>
            </a: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, -in, -un, -ün, -im) sonra gelir.</a:t>
            </a:r>
          </a:p>
          <a:p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Onunki, seninki, benimki, bizimki…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ÖRNEK</a:t>
            </a:r>
          </a:p>
          <a:p>
            <a:r>
              <a:rPr lang="tr-TR" sz="2400" b="1" dirty="0" smtClean="0">
                <a:solidFill>
                  <a:srgbClr val="00B050"/>
                </a:solidFill>
              </a:rPr>
              <a:t>Ahmet’in çantası okulda kalmış, Ali’ninki nerede?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 cümleden “-ki” ekinin, tamlanan durumundaki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“çanta” adının yerini tuttuğu anlaşılmaktadır.</a:t>
            </a:r>
          </a:p>
          <a:p>
            <a:endParaRPr lang="tr-T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725144"/>
            <a:ext cx="8229600" cy="1399032"/>
          </a:xfrm>
        </p:spPr>
        <p:txBody>
          <a:bodyPr/>
          <a:lstStyle/>
          <a:p>
            <a:pPr algn="r"/>
            <a:r>
              <a:rPr lang="tr-TR" dirty="0" smtClean="0"/>
              <a:t>NURSENA MUTLU </a:t>
            </a:r>
            <a:br>
              <a:rPr lang="tr-TR" dirty="0" smtClean="0"/>
            </a:br>
            <a:r>
              <a:rPr lang="tr-TR" dirty="0" smtClean="0"/>
              <a:t>10-C/55</a:t>
            </a:r>
            <a:endParaRPr lang="tr-T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Zamir;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Adların yerini çeşitli yönlerden tutan sözcüklerdir.</a:t>
            </a:r>
          </a:p>
          <a:p>
            <a:pPr>
              <a:buNone/>
            </a:pPr>
            <a:endParaRPr lang="tr-TR" sz="2400" dirty="0" smtClean="0"/>
          </a:p>
          <a:p>
            <a:pPr>
              <a:buFont typeface="Wingdings" pitchFamily="2" charset="2"/>
              <a:buChar char="ü"/>
            </a:pPr>
            <a:r>
              <a:rPr lang="tr-TR" sz="2400" b="1" u="sng" dirty="0" smtClean="0">
                <a:solidFill>
                  <a:schemeClr val="accent1">
                    <a:lumMod val="50000"/>
                  </a:schemeClr>
                </a:solidFill>
              </a:rPr>
              <a:t>İzmir’de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doğdum; ama yıllardır oraya gitmedim.</a:t>
            </a:r>
          </a:p>
          <a:p>
            <a:pPr>
              <a:buNone/>
            </a:pPr>
            <a:r>
              <a:rPr lang="tr-TR" sz="2400" dirty="0" smtClean="0"/>
              <a:t>Bu cümlede,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“İzmir” </a:t>
            </a:r>
            <a:r>
              <a:rPr lang="tr-TR" sz="2400" dirty="0" smtClean="0"/>
              <a:t>adını tekrar etmemek için, bu</a:t>
            </a:r>
          </a:p>
          <a:p>
            <a:pPr>
              <a:buNone/>
            </a:pPr>
            <a:r>
              <a:rPr lang="tr-TR" sz="2400" dirty="0" smtClean="0"/>
              <a:t>adın yerine kullanılan “ora” sözcüğü adıldır.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/>
          </a:p>
        </p:txBody>
      </p:sp>
      <p:pic>
        <p:nvPicPr>
          <p:cNvPr id="4" name="3 Resim" descr="gif_anime_etudiant_lect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143375"/>
            <a:ext cx="2857500" cy="271462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Adıllar, adların yerini tutma özelliklerine göre şu şekilde gruplandırılır:</a:t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Kişi Zamiri</a:t>
            </a:r>
          </a:p>
          <a:p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Dönüşlülük Zamiri</a:t>
            </a:r>
          </a:p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İşaret Zamiri</a:t>
            </a:r>
          </a:p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Belgisiz Zamiri</a:t>
            </a:r>
          </a:p>
          <a:p>
            <a:r>
              <a:rPr lang="tr-TR" dirty="0" smtClean="0">
                <a:solidFill>
                  <a:srgbClr val="92D050"/>
                </a:solidFill>
              </a:rPr>
              <a:t>Soru Zamiri</a:t>
            </a:r>
          </a:p>
          <a:p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İlgi Zamiri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Caillou-gifleri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3048000" cy="234315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1.Kişi </a:t>
            </a:r>
            <a:r>
              <a:rPr lang="tr-TR" dirty="0" smtClean="0"/>
              <a:t>Zamiri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r>
              <a:rPr lang="tr-TR" sz="2800" dirty="0" smtClean="0"/>
              <a:t>İnsan adlarının, yani kişilerin yerini tutan adıllardır. Türkçedeki kişi adılları şunlardır: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Ben     I. tekil kişi adılı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Sen     II. tekil kişi adılı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O        III. tekil kişi adılı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Biz       I. çoğul kişi adılı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Siz        II. çoğul kişi adılı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Onlar  III. çoğul kişi adılı</a:t>
            </a:r>
          </a:p>
          <a:p>
            <a:endParaRPr lang="tr-T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Benim onu tanıdığımı söylemişsin.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Bu cümlede “benim, onu” sözcükleri zamirdir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Öğretmenimiz bana ve sana dün derse gelmediğimiz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için kızmış.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Bu cümlede, yaklaşma durumu ekini (-e, -a)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alan I. ve II. tekil kişi adılı olan “ben” ve “sen”</a:t>
            </a:r>
            <a:endParaRPr lang="tr-TR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Resim" descr="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365104"/>
            <a:ext cx="3505572" cy="2259707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2. Dönüşlülük Zamiri;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Dönüşlülük adılı, “kendi” sözcüğüdür. Dönüşlülük adılı, iyelik eki alarak kullanılabilir: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Kendi – m, Kendi – n, Kendi – si, Kendi – </a:t>
            </a:r>
            <a:r>
              <a:rPr lang="tr-T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miz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Kendi –</a:t>
            </a:r>
          </a:p>
          <a:p>
            <a:pPr>
              <a:buNone/>
            </a:pPr>
            <a:r>
              <a:rPr lang="tr-T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niz</a:t>
            </a: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,Kendi – </a:t>
            </a:r>
            <a:r>
              <a:rPr lang="tr-T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leri</a:t>
            </a:r>
            <a:endParaRPr lang="tr-T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 Dönüşlülük adılı, kişi adılının yerine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kullanılabildiği gibi, kişi adıllarıyla birlikte,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cümleye pekiştirme anlamı katacak şekilde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kullanılabilir.</a:t>
            </a:r>
          </a:p>
          <a:p>
            <a:endParaRPr lang="tr-TR" dirty="0"/>
          </a:p>
        </p:txBody>
      </p:sp>
      <p:pic>
        <p:nvPicPr>
          <p:cNvPr id="4" name="3 Resim" descr="schueler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900" y="4724028"/>
            <a:ext cx="3286100" cy="213397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 soruyu </a:t>
            </a:r>
            <a:r>
              <a:rPr lang="tr-T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kendim</a:t>
            </a: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çözdüm.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 soruyu ben </a:t>
            </a:r>
            <a:r>
              <a:rPr lang="tr-T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kendim</a:t>
            </a: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çözdüm.</a:t>
            </a:r>
          </a:p>
          <a:p>
            <a:pPr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Birinci cümlede </a:t>
            </a:r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“kendim”</a:t>
            </a: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 sözcüğü I. tekil</a:t>
            </a:r>
          </a:p>
          <a:p>
            <a:pPr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kişiyi belirtecek şekilde, kişi adılının yerine;</a:t>
            </a:r>
          </a:p>
          <a:p>
            <a:pPr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ikinci cümlede kişi adılıyla (ben) birlikte,</a:t>
            </a:r>
          </a:p>
          <a:p>
            <a:pPr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cümleye pekiştirme anlamı katacak şekilde</a:t>
            </a:r>
          </a:p>
          <a:p>
            <a:pPr>
              <a:buNone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kullanılmıştır.</a:t>
            </a:r>
          </a:p>
          <a:p>
            <a:endParaRPr lang="tr-TR" dirty="0"/>
          </a:p>
        </p:txBody>
      </p:sp>
      <p:pic>
        <p:nvPicPr>
          <p:cNvPr id="4" name="3 Resim" descr="sleepy_student_c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2625080" cy="2033959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3. İşaret Zamiri;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İşaret anlamı taşıyan ve adların yerini</a:t>
            </a:r>
          </a:p>
          <a:p>
            <a:pPr>
              <a:buNone/>
            </a:pPr>
            <a:r>
              <a:rPr lang="tr-TR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işaret yoluyla tutan sözcüklerdir.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Bu, şu, o, bunlar, şunlar, onlar, bura(sı), şura(ya), ora(da), öteki, beriki…</a:t>
            </a:r>
          </a:p>
          <a:p>
            <a:endParaRPr lang="tr-T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92D050"/>
                </a:solidFill>
              </a:rPr>
              <a:t>Pek kitap okumam; ama onu daha önce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92D050"/>
                </a:solidFill>
              </a:rPr>
              <a:t>okumuştum.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 cümlede, “onu” sözcüğü işaret 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yoluyla “kitap” adının yerine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kullanıldığından, işaret adılıdır.</a:t>
            </a:r>
          </a:p>
          <a:p>
            <a:r>
              <a:rPr lang="tr-TR" sz="2400" b="1" dirty="0" smtClean="0"/>
              <a:t> </a:t>
            </a:r>
            <a:r>
              <a:rPr lang="tr-TR" sz="2400" b="1" dirty="0" smtClean="0">
                <a:solidFill>
                  <a:srgbClr val="92D050"/>
                </a:solidFill>
              </a:rPr>
              <a:t>Gömlekleri sen al, şunu da Ali’ye ver.</a:t>
            </a:r>
          </a:p>
          <a:p>
            <a:pPr>
              <a:buNone/>
            </a:pPr>
            <a:r>
              <a:rPr lang="tr-TR" sz="2400" b="1" dirty="0" smtClean="0">
                <a:solidFill>
                  <a:srgbClr val="92D050"/>
                </a:solidFill>
              </a:rPr>
              <a:t>Ötekini alsan daha iyi olacak. 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Bu cümlelerde “şunu, ötekini” sözcükleri,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işaret anlamı taşıyarak bir varlığı karşıladığı</a:t>
            </a:r>
          </a:p>
          <a:p>
            <a:pPr>
              <a:buNone/>
            </a:pPr>
            <a:r>
              <a:rPr lang="tr-TR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için işaret adılıdır</a:t>
            </a:r>
          </a:p>
        </p:txBody>
      </p:sp>
      <p:pic>
        <p:nvPicPr>
          <p:cNvPr id="4" name="3 Resim" descr="buch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844824"/>
            <a:ext cx="3200400" cy="250487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146</TotalTime>
  <Words>617</Words>
  <Application>Microsoft Office PowerPoint</Application>
  <PresentationFormat>Ekran Gösterisi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Verdana</vt:lpstr>
      <vt:lpstr>Wingdings</vt:lpstr>
      <vt:lpstr>Wingdings 2</vt:lpstr>
      <vt:lpstr>Canlı</vt:lpstr>
      <vt:lpstr>ZAMİR</vt:lpstr>
      <vt:lpstr>Zamir;</vt:lpstr>
      <vt:lpstr>Adıllar, adların yerini tutma özelliklerine göre şu şekilde gruplandırılır: </vt:lpstr>
      <vt:lpstr>1.Kişi Zamiri:</vt:lpstr>
      <vt:lpstr>Örnek;</vt:lpstr>
      <vt:lpstr> 2. Dönüşlülük Zamiri; </vt:lpstr>
      <vt:lpstr>Örnek;</vt:lpstr>
      <vt:lpstr>3. İşaret Zamiri;</vt:lpstr>
      <vt:lpstr>Örnek;</vt:lpstr>
      <vt:lpstr>Not: “O” ve “onlar” sözcükleri, Türkçede hem işaret zamiri hem kişi zamiri olarak kullanılabilir. Bu sözcükler, insan için kullanılırsa kişi zamiri, insan dışındaki varlıklar için kullanılırsa işaret zamiri olur. </vt:lpstr>
      <vt:lpstr>4. Belgisiz Zamiri;</vt:lpstr>
      <vt:lpstr>ÖRENK;</vt:lpstr>
      <vt:lpstr>5. Soru Zamiri;</vt:lpstr>
      <vt:lpstr>ÖRNEK;</vt:lpstr>
      <vt:lpstr>6. İlgi Zamiri (-ki)</vt:lpstr>
      <vt:lpstr>NURSENA MUTLU  10-C/55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ADIL ZAMİR</dc:title>
  <dc:creator>casper</dc:creator>
  <cp:lastModifiedBy>ARSLANKÖSE</cp:lastModifiedBy>
  <cp:revision>18</cp:revision>
  <dcterms:created xsi:type="dcterms:W3CDTF">2016-04-06T16:12:15Z</dcterms:created>
  <dcterms:modified xsi:type="dcterms:W3CDTF">2016-04-22T13:00:30Z</dcterms:modified>
</cp:coreProperties>
</file>