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2C9"/>
    <a:srgbClr val="A81893"/>
    <a:srgbClr val="8C9C93"/>
    <a:srgbClr val="46A630"/>
    <a:srgbClr val="F58427"/>
    <a:srgbClr val="762A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9ACC-6C01-416B-AC46-6F38E591754F}" type="datetimeFigureOut">
              <a:rPr lang="tr-TR" smtClean="0"/>
              <a:pPr/>
              <a:t>03.04.2016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8E0-69FB-46D1-A37C-04584B4FB2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9ACC-6C01-416B-AC46-6F38E591754F}" type="datetimeFigureOut">
              <a:rPr lang="tr-TR" smtClean="0"/>
              <a:pPr/>
              <a:t>03.04.2016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8E0-69FB-46D1-A37C-04584B4FB2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9ACC-6C01-416B-AC46-6F38E591754F}" type="datetimeFigureOut">
              <a:rPr lang="tr-TR" smtClean="0"/>
              <a:pPr/>
              <a:t>03.04.2016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8E0-69FB-46D1-A37C-04584B4FB2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9ACC-6C01-416B-AC46-6F38E591754F}" type="datetimeFigureOut">
              <a:rPr lang="tr-TR" smtClean="0"/>
              <a:pPr/>
              <a:t>03.04.2016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8E0-69FB-46D1-A37C-04584B4FB2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9ACC-6C01-416B-AC46-6F38E591754F}" type="datetimeFigureOut">
              <a:rPr lang="tr-TR" smtClean="0"/>
              <a:pPr/>
              <a:t>03.04.2016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8E0-69FB-46D1-A37C-04584B4FB2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9ACC-6C01-416B-AC46-6F38E591754F}" type="datetimeFigureOut">
              <a:rPr lang="tr-TR" smtClean="0"/>
              <a:pPr/>
              <a:t>03.04.2016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8E0-69FB-46D1-A37C-04584B4FB2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9ACC-6C01-416B-AC46-6F38E591754F}" type="datetimeFigureOut">
              <a:rPr lang="tr-TR" smtClean="0"/>
              <a:pPr/>
              <a:t>03.04.2016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8E0-69FB-46D1-A37C-04584B4FB2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9ACC-6C01-416B-AC46-6F38E591754F}" type="datetimeFigureOut">
              <a:rPr lang="tr-TR" smtClean="0"/>
              <a:pPr/>
              <a:t>03.04.2016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8E0-69FB-46D1-A37C-04584B4FB2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9ACC-6C01-416B-AC46-6F38E591754F}" type="datetimeFigureOut">
              <a:rPr lang="tr-TR" smtClean="0"/>
              <a:pPr/>
              <a:t>03.04.2016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8E0-69FB-46D1-A37C-04584B4FB2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9ACC-6C01-416B-AC46-6F38E591754F}" type="datetimeFigureOut">
              <a:rPr lang="tr-TR" smtClean="0"/>
              <a:pPr/>
              <a:t>03.04.2016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8E0-69FB-46D1-A37C-04584B4FB2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9ACC-6C01-416B-AC46-6F38E591754F}" type="datetimeFigureOut">
              <a:rPr lang="tr-TR" smtClean="0"/>
              <a:pPr/>
              <a:t>03.04.2016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98E0-69FB-46D1-A37C-04584B4FB2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9ACC-6C01-416B-AC46-6F38E591754F}" type="datetimeFigureOut">
              <a:rPr lang="tr-TR" smtClean="0"/>
              <a:pPr/>
              <a:t>03.04.2016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298E0-69FB-46D1-A37C-04584B4FB2E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348880"/>
            <a:ext cx="8892480" cy="1872208"/>
          </a:xfr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r>
              <a:rPr lang="tr-TR" sz="6000" b="1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YAZIM (İMLA) KURALLARI</a:t>
            </a:r>
            <a:endParaRPr lang="tr-TR" sz="6000" b="1" dirty="0">
              <a:ln w="31550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5" name="4 Dirsek Bağlayıcısı"/>
          <p:cNvCxnSpPr/>
          <p:nvPr/>
        </p:nvCxnSpPr>
        <p:spPr>
          <a:xfrm flipV="1">
            <a:off x="1115616" y="2852936"/>
            <a:ext cx="144016" cy="72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19672" y="260648"/>
            <a:ext cx="5976664" cy="5853113"/>
          </a:xfrm>
        </p:spPr>
        <p:txBody>
          <a:bodyPr>
            <a:normAutofit fontScale="25000" lnSpcReduction="20000"/>
          </a:bodyPr>
          <a:lstStyle/>
          <a:p>
            <a:pPr marL="342900" lvl="8" indent="-342900"/>
            <a:endParaRPr lang="tr-TR" sz="2400" dirty="0" smtClean="0"/>
          </a:p>
          <a:p>
            <a:pPr marL="342900" lvl="8" indent="-342900"/>
            <a:r>
              <a:rPr lang="tr-TR" sz="11200" dirty="0" smtClean="0">
                <a:solidFill>
                  <a:schemeClr val="tx2">
                    <a:lumMod val="10000"/>
                  </a:schemeClr>
                </a:solidFill>
              </a:rPr>
              <a:t>Birden fazla kelimeden oluşan kısaltmalar:</a:t>
            </a:r>
            <a:br>
              <a:rPr lang="tr-TR" sz="1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11200" dirty="0" smtClean="0">
                <a:solidFill>
                  <a:schemeClr val="tx2">
                    <a:lumMod val="10000"/>
                  </a:schemeClr>
                </a:solidFill>
              </a:rPr>
              <a:t>Her kelimenin ilk harfi alınarak oluşmuştur.</a:t>
            </a:r>
            <a:br>
              <a:rPr lang="tr-TR" sz="1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11200" dirty="0" smtClean="0">
                <a:solidFill>
                  <a:schemeClr val="tx2">
                    <a:lumMod val="10000"/>
                  </a:schemeClr>
                </a:solidFill>
              </a:rPr>
              <a:t>Okunuşu; her ünsüz harften sonra “e” ünlüsü getirilerek olur. Ekler ise son harfin okunuşuna göre getirilir.</a:t>
            </a:r>
            <a:r>
              <a:rPr lang="tr-TR" sz="112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112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11200" b="1" i="1" dirty="0" smtClean="0">
                <a:solidFill>
                  <a:schemeClr val="tx2">
                    <a:lumMod val="10000"/>
                  </a:schemeClr>
                </a:solidFill>
              </a:rPr>
              <a:t>TDK’nin (</a:t>
            </a:r>
            <a:r>
              <a:rPr lang="tr-TR" sz="11200" b="1" i="1" dirty="0" err="1" smtClean="0">
                <a:solidFill>
                  <a:schemeClr val="tx2">
                    <a:lumMod val="10000"/>
                  </a:schemeClr>
                </a:solidFill>
              </a:rPr>
              <a:t>Te</a:t>
            </a:r>
            <a:r>
              <a:rPr lang="tr-TR" sz="11200" b="1" i="1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tr-TR" sz="11200" b="1" i="1" dirty="0" err="1" smtClean="0">
                <a:solidFill>
                  <a:schemeClr val="tx2">
                    <a:lumMod val="10000"/>
                  </a:schemeClr>
                </a:solidFill>
              </a:rPr>
              <a:t>Ke’nin</a:t>
            </a:r>
            <a:r>
              <a:rPr lang="tr-TR" sz="11200" b="1" i="1" dirty="0" smtClean="0">
                <a:solidFill>
                  <a:schemeClr val="tx2">
                    <a:lumMod val="10000"/>
                  </a:schemeClr>
                </a:solidFill>
              </a:rPr>
              <a:t>) </a:t>
            </a:r>
            <a:r>
              <a:rPr lang="tr-TR" sz="112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/>
            </a:r>
            <a:br>
              <a:rPr lang="tr-TR" sz="112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</a:br>
            <a:endParaRPr lang="tr-TR" sz="112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pPr marL="342900" lvl="8" indent="-342900"/>
            <a:endParaRPr lang="tr-TR" sz="11200" dirty="0"/>
          </a:p>
          <a:p>
            <a:pPr marL="342900" lvl="8" indent="-342900"/>
            <a:r>
              <a:rPr lang="tr-TR" sz="11200" dirty="0" smtClean="0">
                <a:solidFill>
                  <a:schemeClr val="tx2">
                    <a:lumMod val="10000"/>
                  </a:schemeClr>
                </a:solidFill>
              </a:rPr>
              <a:t>Birden fazla kelimeden oluşan isimlerin kısaltmasında; baş harflerin yanında bazı seslerin de kısaltmaya eklendiği durumlarda, kısaltma bir kelime gibi okunur ve ekler de bu kelimenin okunuşuna göre gelir.</a:t>
            </a:r>
            <a:br>
              <a:rPr lang="tr-TR" sz="1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11200" b="1" i="1" dirty="0" smtClean="0">
                <a:solidFill>
                  <a:schemeClr val="tx2">
                    <a:lumMod val="10000"/>
                  </a:schemeClr>
                </a:solidFill>
              </a:rPr>
              <a:t>BOTAŞ’ın, TÜBİTAK... </a:t>
            </a:r>
            <a:r>
              <a:rPr lang="tr-TR" sz="112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/>
            </a:r>
            <a:br>
              <a:rPr lang="tr-TR" sz="112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</a:br>
            <a:endParaRPr lang="tr-TR" sz="112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/>
          <a:lstStyle/>
          <a:p>
            <a:r>
              <a:rPr lang="tr-TR" sz="2800" dirty="0">
                <a:solidFill>
                  <a:schemeClr val="tx2">
                    <a:lumMod val="10000"/>
                  </a:schemeClr>
                </a:solidFill>
              </a:rPr>
              <a:t>4. Sayıların </a:t>
            </a:r>
            <a:r>
              <a:rPr lang="tr-TR" sz="2800" dirty="0" smtClean="0">
                <a:solidFill>
                  <a:schemeClr val="tx2">
                    <a:lumMod val="10000"/>
                  </a:schemeClr>
                </a:solidFill>
              </a:rPr>
              <a:t>Yazımı: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sz="2600" dirty="0" smtClean="0">
                <a:solidFill>
                  <a:schemeClr val="tx2">
                    <a:lumMod val="10000"/>
                  </a:schemeClr>
                </a:solidFill>
              </a:rPr>
              <a:t>Sayılar rakamla ya da yazı ile gösterilir. Açık ve kesin kurallar olmamakla birlikte nerede rakam, nerede sayıların kullanılacağına dair bazı kalıplar oluşmuştur.</a:t>
            </a:r>
            <a:br>
              <a:rPr lang="tr-TR" sz="26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sz="26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600" dirty="0" smtClean="0">
                <a:solidFill>
                  <a:schemeClr val="tx2">
                    <a:lumMod val="10000"/>
                  </a:schemeClr>
                </a:solidFill>
              </a:rPr>
              <a:t>Edebî metinlerde, yazıyla gösterilen rakamların her kelimesi ayrı yazılır.</a:t>
            </a:r>
            <a:r>
              <a:rPr lang="tr-TR" sz="26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26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600" b="1" i="1" dirty="0" smtClean="0">
                <a:solidFill>
                  <a:schemeClr val="tx2">
                    <a:lumMod val="10000"/>
                  </a:schemeClr>
                </a:solidFill>
              </a:rPr>
              <a:t>“Cumhuriyet bin dokuz yüz yirmi üçte ilân edildi.”</a:t>
            </a:r>
            <a:br>
              <a:rPr lang="tr-TR" sz="2600" b="1" i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sz="26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600" dirty="0" smtClean="0">
                <a:solidFill>
                  <a:schemeClr val="tx2">
                    <a:lumMod val="10000"/>
                  </a:schemeClr>
                </a:solidFill>
              </a:rPr>
              <a:t>Ticarete ait (çek, senet v.b.) evraklarda bitişik yazılır.</a:t>
            </a:r>
            <a:br>
              <a:rPr lang="tr-TR" sz="2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600" b="1" i="1" dirty="0" smtClean="0">
                <a:solidFill>
                  <a:schemeClr val="tx2">
                    <a:lumMod val="10000"/>
                  </a:schemeClr>
                </a:solidFill>
              </a:rPr>
              <a:t>“Hesabına yalnız </a:t>
            </a:r>
            <a:r>
              <a:rPr lang="tr-TR" sz="2600" b="1" i="1" dirty="0" err="1" smtClean="0">
                <a:solidFill>
                  <a:schemeClr val="tx2">
                    <a:lumMod val="10000"/>
                  </a:schemeClr>
                </a:solidFill>
              </a:rPr>
              <a:t>beşyüz</a:t>
            </a:r>
            <a:r>
              <a:rPr lang="tr-TR" sz="26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tr-TR" sz="2600" b="1" i="1" dirty="0" err="1" smtClean="0">
                <a:solidFill>
                  <a:schemeClr val="tx2">
                    <a:lumMod val="10000"/>
                  </a:schemeClr>
                </a:solidFill>
              </a:rPr>
              <a:t>seksenbeş</a:t>
            </a:r>
            <a:r>
              <a:rPr lang="tr-TR" sz="2600" b="1" i="1" dirty="0" smtClean="0">
                <a:solidFill>
                  <a:schemeClr val="tx2">
                    <a:lumMod val="10000"/>
                  </a:schemeClr>
                </a:solidFill>
              </a:rPr>
              <a:t> milyon lira yatırılmış</a:t>
            </a:r>
            <a:r>
              <a:rPr lang="tr-TR" sz="2800" b="1" i="1" dirty="0" smtClean="0">
                <a:solidFill>
                  <a:schemeClr val="tx2">
                    <a:lumMod val="10000"/>
                  </a:schemeClr>
                </a:solidFill>
              </a:rPr>
              <a:t>.”</a:t>
            </a:r>
            <a:r>
              <a:rPr lang="tr-TR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/>
            </a:r>
            <a:br>
              <a:rPr lang="tr-TR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</a:br>
            <a:endParaRPr lang="tr-TR" sz="28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endParaRPr lang="tr-TR" dirty="0"/>
          </a:p>
        </p:txBody>
      </p:sp>
      <p:pic>
        <p:nvPicPr>
          <p:cNvPr id="5" name="4 Resim" descr="scuola-immagine-animata-00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2448272" cy="280831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A63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-581025"/>
            <a:ext cx="3465513" cy="116205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2">
                    <a:lumMod val="10000"/>
                  </a:schemeClr>
                </a:solidFill>
              </a:rPr>
              <a:t>5. Yön İsimlerinin </a:t>
            </a:r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Yazımı: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63888" y="-315416"/>
            <a:ext cx="5111750" cy="5853113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Yön isimleri bir yer adının başında onu belirtir durumda kullanılıyorsa büyük harfle başlar.</a:t>
            </a:r>
            <a: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  <a:t>Güney Amerika, Batı Anadolu, Orta Asya</a:t>
            </a:r>
            <a:endParaRPr lang="tr-T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tr-T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Yön isimleri yalnız başlarına veya bir isimden sonra, isimlerin yönlerini bildirecek şekilde kullanılırsa küçük harfle başlar.</a:t>
            </a:r>
            <a: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  <a:t>“Soğuk hava kütlesi kuzeyden gelecek.”</a:t>
            </a:r>
            <a:b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  <a:t>“Türkiye’nin doğusu, batısından daha dağlıktır.”</a:t>
            </a:r>
            <a:r>
              <a:rPr lang="tr-TR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     </a:t>
            </a:r>
            <a:b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Ara yönler bitişik yazılır.”</a:t>
            </a:r>
            <a: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  <a:t>“Rüzgâr kuzeydoğudan esecek.”</a:t>
            </a:r>
            <a:endParaRPr lang="tr-T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6 Resim" descr="de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2808312" cy="403244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32656"/>
            <a:ext cx="3465513" cy="620688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2">
                    <a:lumMod val="10000"/>
                  </a:schemeClr>
                </a:solidFill>
              </a:rPr>
              <a:t>6. Tarihlerin </a:t>
            </a:r>
            <a:r>
              <a:rPr lang="tr-TR" sz="2800" dirty="0" smtClean="0">
                <a:solidFill>
                  <a:schemeClr val="tx2">
                    <a:lumMod val="10000"/>
                  </a:schemeClr>
                </a:solidFill>
              </a:rPr>
              <a:t>Yazımı:</a:t>
            </a:r>
            <a:endParaRPr lang="tr-TR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sz="4400" dirty="0" smtClean="0">
                <a:solidFill>
                  <a:schemeClr val="tx2">
                    <a:lumMod val="10000"/>
                  </a:schemeClr>
                </a:solidFill>
              </a:rPr>
              <a:t>Cümle içinde geçen ay ve gün adları küçük harfle başlar.</a:t>
            </a:r>
            <a: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  <a:t>“Haziran ayının ilk pazartesi günü toplanma kararı aldık.”</a:t>
            </a:r>
            <a:endParaRPr lang="tr-TR" sz="44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tr-TR" sz="4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4400" dirty="0" smtClean="0">
                <a:solidFill>
                  <a:schemeClr val="tx2">
                    <a:lumMod val="10000"/>
                  </a:schemeClr>
                </a:solidFill>
              </a:rPr>
              <a:t>Belli bir tarihi bildiren ay ve gün adları büyük harfle başlar.</a:t>
            </a:r>
            <a: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  <a:t>“10 Kasım 1938 Perşembe günü yaşama veda etti.”</a:t>
            </a:r>
            <a:endParaRPr lang="tr-TR" sz="44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tr-TR" sz="4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4400" dirty="0" smtClean="0">
                <a:solidFill>
                  <a:schemeClr val="tx2">
                    <a:lumMod val="10000"/>
                  </a:schemeClr>
                </a:solidFill>
              </a:rPr>
              <a:t>Aylar ve günler yazıyla olduğu gibi rakamlarla da gösterilebilir.</a:t>
            </a:r>
            <a: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  <a:t>10 Kasım 1938 10.11.1938 10/11/1938</a:t>
            </a:r>
            <a:b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sz="44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4400" dirty="0" smtClean="0">
                <a:solidFill>
                  <a:schemeClr val="tx2">
                    <a:lumMod val="10000"/>
                  </a:schemeClr>
                </a:solidFill>
              </a:rPr>
              <a:t>Tarihlerde ayların adı yazılırsa gün ve yıl bildiren, sayılar nokta ve çizgi ile ayrılmaz.</a:t>
            </a:r>
            <a: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  <a:t>23 Nisan 1920 tarihi,</a:t>
            </a:r>
            <a:br>
              <a:rPr lang="tr-TR" sz="44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4400" dirty="0" smtClean="0">
                <a:solidFill>
                  <a:schemeClr val="tx2">
                    <a:lumMod val="10000"/>
                  </a:schemeClr>
                </a:solidFill>
              </a:rPr>
              <a:t>23 Nisan 1920 ve 23/Nisan/1920 şeklinde yazılamaz.</a:t>
            </a:r>
            <a:endParaRPr lang="tr-TR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4 Resim" descr="dfca9709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176464" cy="468052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842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88640"/>
            <a:ext cx="3707904" cy="995710"/>
          </a:xfrm>
        </p:spPr>
        <p:txBody>
          <a:bodyPr>
            <a:normAutofit fontScale="90000"/>
          </a:bodyPr>
          <a:lstStyle/>
          <a:p>
            <a:r>
              <a:rPr lang="tr-TR" sz="2200" dirty="0">
                <a:solidFill>
                  <a:schemeClr val="tx2">
                    <a:lumMod val="10000"/>
                  </a:schemeClr>
                </a:solidFill>
              </a:rPr>
              <a:t>7. Ayrı Yazılan Birleşik </a:t>
            </a:r>
            <a:r>
              <a:rPr lang="tr-TR" sz="2200" dirty="0" smtClean="0">
                <a:solidFill>
                  <a:schemeClr val="tx2">
                    <a:lumMod val="10000"/>
                  </a:schemeClr>
                </a:solidFill>
              </a:rPr>
              <a:t>Kelimeler: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sz="9600" dirty="0" smtClean="0">
                <a:solidFill>
                  <a:schemeClr val="tx2">
                    <a:lumMod val="10000"/>
                  </a:schemeClr>
                </a:solidFill>
              </a:rPr>
              <a:t>Birleştirmede yer alan kelimeler kendi anlamlarını koruyorsa, bu tür birleşik kelimeler ayrı yazılır.</a:t>
            </a: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>“ada balığı, ağustos böceği, Ankara keçisi, Arnavut kaldırımı, açık öğretim, yarım küre, Kutup Yıldızı ...”</a:t>
            </a:r>
            <a:endParaRPr lang="tr-TR" sz="96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tr-TR" sz="96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9600" dirty="0" smtClean="0">
                <a:solidFill>
                  <a:schemeClr val="tx2">
                    <a:lumMod val="10000"/>
                  </a:schemeClr>
                </a:solidFill>
              </a:rPr>
              <a:t>İkilemeler ayrı yazılır. Araya hiçbir noktalama işareti getirilemez.</a:t>
            </a: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>“Arabamız ağır ağır ilerliyordu.”</a:t>
            </a:r>
            <a:b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>“Çocuğun yeşil yeşil gözleri vardı.”</a:t>
            </a:r>
            <a:b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>“Büyük küçük, eğri büğrü, ufak tefek, yalan yanlış…”</a:t>
            </a:r>
            <a:endParaRPr lang="tr-TR" sz="96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tr-TR" sz="96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9600" dirty="0" smtClean="0">
                <a:solidFill>
                  <a:schemeClr val="tx2">
                    <a:lumMod val="10000"/>
                  </a:schemeClr>
                </a:solidFill>
              </a:rPr>
              <a:t>“Ev, ocak, yurt” kelimelerinin sona geldiği sözler ayrı yazılır.</a:t>
            </a: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>Yayın evi, sağlık ocağı, öğrenci yurdu...</a:t>
            </a:r>
            <a:r>
              <a:rPr lang="tr-TR" sz="96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/>
            </a:r>
            <a:br>
              <a:rPr lang="tr-TR" sz="96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</a:br>
            <a:endParaRPr lang="tr-TR" sz="96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endParaRPr lang="tr-TR" dirty="0"/>
          </a:p>
        </p:txBody>
      </p:sp>
      <p:pic>
        <p:nvPicPr>
          <p:cNvPr id="7" name="6 Resim" descr="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2520280" cy="4320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620688"/>
            <a:ext cx="3862065" cy="469354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8. Bitişik Yazılan Birleşik Kelimeler</a:t>
            </a:r>
            <a:endParaRPr lang="tr-T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51920" y="731837"/>
            <a:ext cx="5111750" cy="6126163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Birleştirmede 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yer alan kelimeler kendi anlamlarını korumuyorsa (benzetme yoluyla oluşturulan birleşik kelimeler) bitişik yazılır.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gelinparmağı (üzüm), kuşburnu (bitki), altınbaş (havlu), aslanağzı (çiçek), yeşilbaş (ördek), kedigözü (lâmba) 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...</a:t>
            </a:r>
          </a:p>
          <a:p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Ses düşmesiyle birleşik kelime oluşursa bitişik yazılır.</a:t>
            </a:r>
          </a:p>
          <a:p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pazar ertesi – pazartesi kayın ana - kaynana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Pekiştirme sıfatları bitişik yazılır.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Masmavi, yemyeşil, kıpkırmızı, tertemiz...</a:t>
            </a:r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“Üst, üzeri” kelimeleriyle biten sözler bitişik yazılır.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akşamüstü, öğrenci, insanüstü, olağanüstü, doğa üstü.</a:t>
            </a:r>
            <a:r>
              <a:rPr lang="tr-TR" sz="2800" dirty="0" smtClean="0">
                <a:latin typeface="Calibri" pitchFamily="34" charset="0"/>
              </a:rPr>
              <a:t/>
            </a:r>
            <a:br>
              <a:rPr lang="tr-TR" sz="2800" dirty="0" smtClean="0">
                <a:latin typeface="Calibri" pitchFamily="34" charset="0"/>
              </a:rPr>
            </a:br>
            <a:endParaRPr lang="tr-TR" dirty="0" smtClean="0">
              <a:latin typeface="Calibri" pitchFamily="34" charset="0"/>
            </a:endParaRPr>
          </a:p>
          <a:p>
            <a:endParaRPr lang="tr-TR" dirty="0"/>
          </a:p>
        </p:txBody>
      </p:sp>
      <p:pic>
        <p:nvPicPr>
          <p:cNvPr id="6" name="5 Resim" descr="schule2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2520280" cy="2016224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8189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6632"/>
            <a:ext cx="3008313" cy="1162050"/>
          </a:xfrm>
        </p:spPr>
        <p:txBody>
          <a:bodyPr/>
          <a:lstStyle/>
          <a:p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9. “Ki” </a:t>
            </a:r>
            <a:r>
              <a:rPr lang="tr-TR" sz="2400" dirty="0" err="1" smtClean="0">
                <a:solidFill>
                  <a:schemeClr val="tx2">
                    <a:lumMod val="10000"/>
                  </a:schemeClr>
                </a:solidFill>
              </a:rPr>
              <a:t>lerin</a:t>
            </a:r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 Yazımı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63888" y="548680"/>
            <a:ext cx="5111750" cy="5853113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İlgi </a:t>
            </a:r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zamiri olan “-ki” </a:t>
            </a:r>
            <a:r>
              <a:rPr lang="tr-TR" b="1" dirty="0" err="1" smtClean="0">
                <a:solidFill>
                  <a:schemeClr val="tx2">
                    <a:lumMod val="10000"/>
                  </a:schemeClr>
                </a:solidFill>
              </a:rPr>
              <a:t>nin</a:t>
            </a:r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 yazımı: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Kendisinden önce ya da sonra belirtilen bir ismin yerini tutar. Bitişik yazılır.</a:t>
            </a:r>
            <a:br>
              <a:rPr lang="tr-TR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“Benim boyum uzun </a:t>
            </a:r>
            <a:r>
              <a:rPr lang="tr-TR" b="1" i="1" u="sng" dirty="0" smtClean="0">
                <a:solidFill>
                  <a:schemeClr val="tx2">
                    <a:lumMod val="10000"/>
                  </a:schemeClr>
                </a:solidFill>
              </a:rPr>
              <a:t>seninki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 kısa.”</a:t>
            </a:r>
            <a:b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tr-TR" b="1" i="1" u="sng" dirty="0" smtClean="0">
                <a:solidFill>
                  <a:schemeClr val="tx2">
                    <a:lumMod val="10000"/>
                  </a:schemeClr>
                </a:solidFill>
              </a:rPr>
              <a:t>Üzerindeki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 çok yakışmış.”</a:t>
            </a:r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Sıfat yapım eki alan “-ki” </a:t>
            </a:r>
            <a:r>
              <a:rPr lang="tr-TR" b="1" dirty="0" err="1" smtClean="0">
                <a:solidFill>
                  <a:schemeClr val="tx2">
                    <a:lumMod val="10000"/>
                  </a:schemeClr>
                </a:solidFill>
              </a:rPr>
              <a:t>nin</a:t>
            </a:r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 yazımı: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İsimlere getirilir ve eklendiği kelimeyi sıfat yapar. Bitişik yazılır.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tr-TR" b="1" i="1" u="sng" dirty="0" smtClean="0">
                <a:solidFill>
                  <a:schemeClr val="tx2">
                    <a:lumMod val="10000"/>
                  </a:schemeClr>
                </a:solidFill>
              </a:rPr>
              <a:t>Bahçedeki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 çiçekleri kim suluyordu?”</a:t>
            </a:r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Bağlaç olan “ki” </a:t>
            </a:r>
            <a:r>
              <a:rPr lang="tr-TR" b="1" dirty="0" err="1" smtClean="0">
                <a:solidFill>
                  <a:schemeClr val="tx2">
                    <a:lumMod val="10000"/>
                  </a:schemeClr>
                </a:solidFill>
              </a:rPr>
              <a:t>nin</a:t>
            </a:r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 yazımı: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Bu “ki” başlı başına bir kelime olduğundan kendinden önceki ve sonraki kelimelerden ayrı yazılır.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“Duydum </a:t>
            </a:r>
            <a:r>
              <a:rPr lang="tr-TR" b="1" i="1" u="sng" dirty="0" smtClean="0">
                <a:solidFill>
                  <a:schemeClr val="tx2">
                    <a:lumMod val="10000"/>
                  </a:schemeClr>
                </a:solidFill>
              </a:rPr>
              <a:t>ki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 unutmuşsun, gözlerimin rengini!”</a:t>
            </a:r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5" name="4 Resim" descr="book-giall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2232248" cy="2345478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116205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10. “De” </a:t>
            </a:r>
            <a:r>
              <a:rPr lang="tr-TR" sz="2400" dirty="0" err="1" smtClean="0">
                <a:solidFill>
                  <a:schemeClr val="tx2">
                    <a:lumMod val="10000"/>
                  </a:schemeClr>
                </a:solidFill>
              </a:rPr>
              <a:t>lerin</a:t>
            </a:r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 Yazımı</a:t>
            </a:r>
            <a:endParaRPr lang="tr-T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Hâl eki olan “de” </a:t>
            </a:r>
            <a:r>
              <a:rPr lang="tr-TR" b="1" dirty="0" err="1" smtClean="0">
                <a:solidFill>
                  <a:schemeClr val="tx2">
                    <a:lumMod val="10000"/>
                  </a:schemeClr>
                </a:solidFill>
              </a:rPr>
              <a:t>nin</a:t>
            </a:r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 yazımı: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Sesli ve sessiz uyumlarına uyarak dört şekilli olarak kullanılır; -da, -de, -ta, -</a:t>
            </a:r>
            <a:r>
              <a:rPr lang="tr-TR" dirty="0" err="1" smtClean="0">
                <a:solidFill>
                  <a:schemeClr val="tx2">
                    <a:lumMod val="10000"/>
                  </a:schemeClr>
                </a:solidFill>
              </a:rPr>
              <a:t>te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br>
              <a:rPr lang="tr-TR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Yani ünsüz uyumundan etkilenir, cümleden çıkarılınca cümlenin anlamı bozulur, cümlede dolaylı tümleç veya zarf tümleci görevinde kullanılır. Bitişik yazılır.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tr-TR" b="1" i="1" u="sng" dirty="0" smtClean="0">
                <a:solidFill>
                  <a:schemeClr val="tx2">
                    <a:lumMod val="10000"/>
                  </a:schemeClr>
                </a:solidFill>
              </a:rPr>
              <a:t>Evde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 kimse yoktu”</a:t>
            </a:r>
            <a:b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“Bu </a:t>
            </a:r>
            <a:r>
              <a:rPr lang="tr-TR" b="1" i="1" u="sng" dirty="0" smtClean="0">
                <a:solidFill>
                  <a:schemeClr val="tx2">
                    <a:lumMod val="10000"/>
                  </a:schemeClr>
                </a:solidFill>
              </a:rPr>
              <a:t>kitapta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 güzel konular işlenmiş.”</a:t>
            </a:r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tr-TR" sz="2800" dirty="0" smtClean="0">
                <a:latin typeface="Calibri" pitchFamily="34" charset="0"/>
              </a:rPr>
              <a:t/>
            </a:r>
            <a:br>
              <a:rPr lang="tr-TR" sz="2800" dirty="0" smtClean="0">
                <a:latin typeface="Calibri" pitchFamily="34" charset="0"/>
              </a:rPr>
            </a:br>
            <a:endParaRPr lang="tr-TR" dirty="0"/>
          </a:p>
        </p:txBody>
      </p:sp>
      <p:pic>
        <p:nvPicPr>
          <p:cNvPr id="5" name="4 Resim" descr="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708920"/>
            <a:ext cx="2276561" cy="216024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79712" y="476672"/>
            <a:ext cx="5111750" cy="5853113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Bağlaç olan “de” </a:t>
            </a:r>
            <a:r>
              <a:rPr lang="tr-TR" b="1" dirty="0" err="1" smtClean="0">
                <a:solidFill>
                  <a:schemeClr val="tx2">
                    <a:lumMod val="10000"/>
                  </a:schemeClr>
                </a:solidFill>
              </a:rPr>
              <a:t>nin</a:t>
            </a:r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 yazımı: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Başlı başına bir kelimedir. Ünsüz uyumundan etkilenmez; yani “-ta, -</a:t>
            </a:r>
            <a:r>
              <a:rPr lang="tr-TR" dirty="0" err="1" smtClean="0">
                <a:solidFill>
                  <a:schemeClr val="tx2">
                    <a:lumMod val="10000"/>
                  </a:schemeClr>
                </a:solidFill>
              </a:rPr>
              <a:t>te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” şeklinde yazılmaz. cümleden çıkarılırsa cümlenin anlamı bazen değişirse de anlam bozulmaz. Ayrı yazılır.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“Bence </a:t>
            </a:r>
            <a:r>
              <a:rPr lang="tr-TR" b="1" i="1" u="sng" dirty="0" smtClean="0">
                <a:solidFill>
                  <a:schemeClr val="tx2">
                    <a:lumMod val="10000"/>
                  </a:schemeClr>
                </a:solidFill>
              </a:rPr>
              <a:t>sen de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 haklısın!”</a:t>
            </a:r>
            <a:b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tr-TR" b="1" i="1" u="sng" dirty="0" smtClean="0">
                <a:solidFill>
                  <a:schemeClr val="tx2">
                    <a:lumMod val="10000"/>
                  </a:schemeClr>
                </a:solidFill>
              </a:rPr>
              <a:t>Salih de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 gelseydi.”</a:t>
            </a:r>
            <a:b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“Kardeşim </a:t>
            </a:r>
            <a:r>
              <a:rPr lang="tr-TR" b="1" i="1" u="sng" dirty="0" smtClean="0">
                <a:solidFill>
                  <a:schemeClr val="tx2">
                    <a:lumMod val="10000"/>
                  </a:schemeClr>
                </a:solidFill>
              </a:rPr>
              <a:t>evde de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 yok.”</a:t>
            </a:r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tr-TR" sz="2800" dirty="0" smtClean="0">
                <a:latin typeface="Calibri" pitchFamily="34" charset="0"/>
              </a:rPr>
              <a:t/>
            </a:r>
            <a:br>
              <a:rPr lang="tr-TR" sz="2800" dirty="0" smtClean="0">
                <a:latin typeface="Calibri" pitchFamily="34" charset="0"/>
              </a:rPr>
            </a:br>
            <a:endParaRPr lang="tr-TR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A63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836712"/>
            <a:ext cx="3779912" cy="598388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11. Soru Ekinin (mi) Yazımı</a:t>
            </a:r>
            <a:endParaRPr lang="tr-T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Soru eki mı, ünlü uyumundan etkilendiği için “mi, mu, mü” şekillerine girebilir. Yani dört şekilde bulunur. Kendinden önceki kelimeden ayrı yazılır. Kendinden sonraki ekler “mi” ye bitişik yazılır.</a:t>
            </a:r>
            <a:br>
              <a:rPr lang="tr-TR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“Bu kitap </a:t>
            </a:r>
            <a:r>
              <a:rPr lang="tr-TR" b="1" i="1" u="sng" dirty="0" smtClean="0">
                <a:solidFill>
                  <a:schemeClr val="tx2">
                    <a:lumMod val="10000"/>
                  </a:schemeClr>
                </a:solidFill>
              </a:rPr>
              <a:t>senin mi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?”</a:t>
            </a:r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“Bu filmi daha önce </a:t>
            </a:r>
            <a:r>
              <a:rPr lang="tr-TR" b="1" i="1" u="sng" dirty="0" smtClean="0">
                <a:solidFill>
                  <a:schemeClr val="tx2">
                    <a:lumMod val="10000"/>
                  </a:schemeClr>
                </a:solidFill>
              </a:rPr>
              <a:t>izlemiş miydiniz</a:t>
            </a:r>
            <a:r>
              <a:rPr lang="tr-TR" b="1" i="1" dirty="0" smtClean="0">
                <a:solidFill>
                  <a:schemeClr val="tx2">
                    <a:lumMod val="10000"/>
                  </a:schemeClr>
                </a:solidFill>
              </a:rPr>
              <a:t>?”</a:t>
            </a:r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tr-TR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/>
            </a:r>
            <a:br>
              <a:rPr lang="tr-TR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</a:br>
            <a:endParaRPr lang="tr-T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6 Resim" descr="cerkezkoyrehb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2520280" cy="218424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056784" cy="622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547664" y="141277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HAZIRLAYAN</a:t>
            </a:r>
            <a:endParaRPr lang="tr-TR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627784" y="3068960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Büşra Nur AKKAŞ </a:t>
            </a:r>
            <a:br>
              <a:rPr lang="tr-T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10/C</a:t>
            </a:r>
            <a:br>
              <a:rPr lang="tr-T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436</a:t>
            </a:r>
            <a:endParaRPr lang="tr-T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2AA4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980728"/>
            <a:ext cx="3456384" cy="382364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1.Büyük </a:t>
            </a:r>
            <a:r>
              <a:rPr lang="tr-TR" sz="2400" dirty="0">
                <a:solidFill>
                  <a:schemeClr val="tx2">
                    <a:lumMod val="10000"/>
                  </a:schemeClr>
                </a:solidFill>
              </a:rPr>
              <a:t>Harflerin </a:t>
            </a:r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Yazımı:</a:t>
            </a:r>
            <a:b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tr-TR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Yazıda cümlenin ilk kelimesi büyük harfle başlar.</a:t>
            </a:r>
            <a:r>
              <a:rPr lang="tr-TR" sz="20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20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000" b="1" i="1" dirty="0" smtClean="0">
                <a:solidFill>
                  <a:schemeClr val="tx2">
                    <a:lumMod val="10000"/>
                  </a:schemeClr>
                </a:solidFill>
              </a:rPr>
              <a:t>Sanat, toplumun gelişmesine yardımcı olur. Düşünce üretimine katkıda bulunur. İnsanı disipline eder.</a:t>
            </a:r>
            <a:endParaRPr lang="tr-TR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tr-TR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Şiirdeki mısraların her birinin ilk harfi büyük harfle başlar.</a:t>
            </a:r>
            <a:r>
              <a:rPr lang="tr-TR" sz="20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20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000" b="1" i="1" dirty="0" smtClean="0">
                <a:solidFill>
                  <a:schemeClr val="tx2">
                    <a:lumMod val="10000"/>
                  </a:schemeClr>
                </a:solidFill>
              </a:rPr>
              <a:t>Uzak çok uzağız şimdi ışıktan</a:t>
            </a:r>
            <a:br>
              <a:rPr lang="tr-TR" sz="20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000" b="1" i="1" dirty="0" smtClean="0">
                <a:solidFill>
                  <a:schemeClr val="tx2">
                    <a:lumMod val="10000"/>
                  </a:schemeClr>
                </a:solidFill>
              </a:rPr>
              <a:t>Çocuk sesinden gür ve sarmaşıktan</a:t>
            </a:r>
            <a:br>
              <a:rPr lang="tr-TR" sz="20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000" b="1" i="1" dirty="0" smtClean="0">
                <a:solidFill>
                  <a:schemeClr val="tx2">
                    <a:lumMod val="10000"/>
                  </a:schemeClr>
                </a:solidFill>
              </a:rPr>
              <a:t>Dönmeyen gemiler olduk açıktan</a:t>
            </a:r>
            <a:br>
              <a:rPr lang="tr-TR" sz="20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000" b="1" i="1" dirty="0" smtClean="0">
                <a:solidFill>
                  <a:schemeClr val="tx2">
                    <a:lumMod val="10000"/>
                  </a:schemeClr>
                </a:solidFill>
              </a:rPr>
              <a:t>Adımızı soran arayan var mı</a:t>
            </a:r>
          </a:p>
          <a:p>
            <a:pPr>
              <a:buFont typeface="Wingdings" pitchFamily="2" charset="2"/>
              <a:buChar char="Ø"/>
            </a:pPr>
            <a:endParaRPr lang="tr-TR" sz="20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10000"/>
                  </a:schemeClr>
                </a:solidFill>
              </a:rPr>
              <a:t>Gazete ve dergi adlarını her kelimesi büyük yazılır. Ancak “gazete ve dergi” kelimeleri cins isim olduğundan küçük yazılır.</a:t>
            </a:r>
            <a:endParaRPr lang="tr-TR" sz="20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tr-TR" sz="2000" b="1" i="1" dirty="0" smtClean="0">
                <a:solidFill>
                  <a:schemeClr val="tx2">
                    <a:lumMod val="10000"/>
                  </a:schemeClr>
                </a:solidFill>
              </a:rPr>
              <a:t>“Hürriyet gazetesi, Analitik dergisi...”</a:t>
            </a:r>
          </a:p>
          <a:p>
            <a:pPr>
              <a:buFont typeface="Wingdings" pitchFamily="2" charset="2"/>
              <a:buChar char="Ø"/>
            </a:pPr>
            <a:endParaRPr lang="tr-TR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tr-TR" sz="2000" dirty="0"/>
          </a:p>
        </p:txBody>
      </p:sp>
      <p:pic>
        <p:nvPicPr>
          <p:cNvPr id="1026" name="Picture 2" descr="C:\Users\User\Desktop\article_64da7aac8f7367b5499cad3fce9ab68e_ilkok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880320" cy="373663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339752" y="476672"/>
            <a:ext cx="6048672" cy="585311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sz="3100" dirty="0" smtClean="0">
                <a:solidFill>
                  <a:schemeClr val="tx2">
                    <a:lumMod val="10000"/>
                  </a:schemeClr>
                </a:solidFill>
              </a:rPr>
              <a:t>Kitap adlarının ve yazı başlıklarının her kelimesi çoğunlukla büyük harfle yazılır.</a:t>
            </a:r>
            <a:r>
              <a:rPr lang="tr-TR" sz="31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31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3100" b="1" i="1" dirty="0" smtClean="0">
                <a:solidFill>
                  <a:schemeClr val="tx2">
                    <a:lumMod val="10000"/>
                  </a:schemeClr>
                </a:solidFill>
              </a:rPr>
              <a:t>Bahar ve Kelebekler, Beyan Zambak...</a:t>
            </a:r>
            <a:br>
              <a:rPr lang="tr-TR" sz="3100" b="1" i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sz="31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3100" dirty="0" smtClean="0">
                <a:solidFill>
                  <a:schemeClr val="tx2">
                    <a:lumMod val="10000"/>
                  </a:schemeClr>
                </a:solidFill>
              </a:rPr>
              <a:t>Başlıklarda geçen “ve, ile, veya” bağlaçlarıyla “mi soru eki” küçük harfle yazılır.</a:t>
            </a:r>
            <a:r>
              <a:rPr lang="tr-TR" sz="31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31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3100" b="1" i="1" dirty="0" smtClean="0">
                <a:solidFill>
                  <a:schemeClr val="tx2">
                    <a:lumMod val="10000"/>
                  </a:schemeClr>
                </a:solidFill>
              </a:rPr>
              <a:t>Leyla ile Mecnun, Mavi ile Siyah, Turfanda mı Turfanda...</a:t>
            </a:r>
          </a:p>
          <a:p>
            <a:pPr>
              <a:buFont typeface="Wingdings" pitchFamily="2" charset="2"/>
              <a:buChar char="Ø"/>
            </a:pPr>
            <a:endParaRPr lang="tr-TR" sz="3100" b="1" i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3100" dirty="0" smtClean="0">
                <a:solidFill>
                  <a:srgbClr val="000000"/>
                </a:solidFill>
              </a:rPr>
              <a:t>Rakamla başlayan cümlelerde rakamdan sonra gelen kelime büyük harfle başlamaz.</a:t>
            </a:r>
            <a:r>
              <a:rPr lang="tr-TR" sz="3100" b="1" i="1" dirty="0" smtClean="0">
                <a:solidFill>
                  <a:srgbClr val="000000"/>
                </a:solidFill>
              </a:rPr>
              <a:t/>
            </a:r>
            <a:br>
              <a:rPr lang="tr-TR" sz="3100" b="1" i="1" dirty="0" smtClean="0">
                <a:solidFill>
                  <a:srgbClr val="000000"/>
                </a:solidFill>
              </a:rPr>
            </a:br>
            <a:r>
              <a:rPr lang="tr-TR" sz="3100" b="1" i="1" dirty="0" smtClean="0">
                <a:solidFill>
                  <a:srgbClr val="000000"/>
                </a:solidFill>
              </a:rPr>
              <a:t>“Yazar ilk eserini 2001 yılında yayınlamış.”</a:t>
            </a:r>
          </a:p>
          <a:p>
            <a:pPr>
              <a:buFont typeface="Wingdings" pitchFamily="2" charset="2"/>
              <a:buChar char="Ø"/>
            </a:pPr>
            <a:endParaRPr lang="tr-TR" sz="3100" b="1" i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3100" dirty="0" smtClean="0">
                <a:solidFill>
                  <a:srgbClr val="000000"/>
                </a:solidFill>
              </a:rPr>
              <a:t>Cümle içinde başkasından aktarılan ve tırnak içine alınan cümleler büyük harfle başlar.</a:t>
            </a:r>
            <a:r>
              <a:rPr lang="tr-TR" sz="3100" b="1" i="1" dirty="0" smtClean="0">
                <a:solidFill>
                  <a:srgbClr val="000000"/>
                </a:solidFill>
              </a:rPr>
              <a:t/>
            </a:r>
            <a:br>
              <a:rPr lang="tr-TR" sz="3100" b="1" i="1" dirty="0" smtClean="0">
                <a:solidFill>
                  <a:srgbClr val="000000"/>
                </a:solidFill>
              </a:rPr>
            </a:br>
            <a:r>
              <a:rPr lang="tr-TR" sz="3100" b="1" i="1" dirty="0" smtClean="0">
                <a:solidFill>
                  <a:srgbClr val="000000"/>
                </a:solidFill>
              </a:rPr>
              <a:t>Öğretmenimiz: “Dil bir kültür aracıdır.” dedi.</a:t>
            </a:r>
          </a:p>
          <a:p>
            <a:endParaRPr lang="tr-TR" dirty="0"/>
          </a:p>
        </p:txBody>
      </p:sp>
      <p:pic>
        <p:nvPicPr>
          <p:cNvPr id="19458" name="Picture 2" descr="http://wuup.net/wp-content/uploads/images2012/odev-ve-okul-ile-ilgili-gifler-hareketli-guzel-odev-gif-resimleri-devgifleri2forumdasnet-3720dcbf79-13496622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2016224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A63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sz="9600" dirty="0" smtClean="0">
                <a:solidFill>
                  <a:schemeClr val="tx2">
                    <a:lumMod val="10000"/>
                  </a:schemeClr>
                </a:solidFill>
              </a:rPr>
              <a:t>İki noktadan (:) sonra gelen cümleler büyük harfle başlar.</a:t>
            </a: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>Sıfatlar ikiye ayrılır: Niteleme ve belirtme sıfatları.</a:t>
            </a:r>
          </a:p>
          <a:p>
            <a:pPr>
              <a:buFont typeface="Wingdings" pitchFamily="2" charset="2"/>
              <a:buChar char="Ø"/>
            </a:pPr>
            <a:endParaRPr lang="tr-TR" sz="9600" b="1" i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9600" dirty="0" smtClean="0">
                <a:solidFill>
                  <a:srgbClr val="000000"/>
                </a:solidFill>
              </a:rPr>
              <a:t>Ünlem (!) işaretinden sonra büyük harfle başlanır.</a:t>
            </a:r>
            <a:r>
              <a:rPr lang="tr-TR" sz="9600" b="1" i="1" dirty="0" smtClean="0">
                <a:solidFill>
                  <a:srgbClr val="000000"/>
                </a:solidFill>
              </a:rPr>
              <a:t/>
            </a:r>
            <a:br>
              <a:rPr lang="tr-TR" sz="9600" b="1" i="1" dirty="0" smtClean="0">
                <a:solidFill>
                  <a:srgbClr val="000000"/>
                </a:solidFill>
              </a:rPr>
            </a:br>
            <a:r>
              <a:rPr lang="tr-TR" sz="9600" b="1" i="1" dirty="0" smtClean="0">
                <a:solidFill>
                  <a:srgbClr val="000000"/>
                </a:solidFill>
              </a:rPr>
              <a:t>“Eyvah! paramı düşürmüşüm.”</a:t>
            </a:r>
          </a:p>
          <a:p>
            <a:endParaRPr lang="tr-TR" sz="9600" b="1" i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9600" dirty="0" smtClean="0">
                <a:solidFill>
                  <a:srgbClr val="000000"/>
                </a:solidFill>
              </a:rPr>
              <a:t>Üç noktadan sonra (...) büyük harfle başlanır.</a:t>
            </a:r>
            <a:r>
              <a:rPr lang="tr-TR" sz="9600" b="1" i="1" dirty="0" smtClean="0">
                <a:solidFill>
                  <a:srgbClr val="000000"/>
                </a:solidFill>
              </a:rPr>
              <a:t/>
            </a:r>
            <a:br>
              <a:rPr lang="tr-TR" sz="9600" b="1" i="1" dirty="0" smtClean="0">
                <a:solidFill>
                  <a:srgbClr val="000000"/>
                </a:solidFill>
              </a:rPr>
            </a:br>
            <a:r>
              <a:rPr lang="tr-TR" sz="9600" b="1" i="1" dirty="0" smtClean="0">
                <a:solidFill>
                  <a:srgbClr val="000000"/>
                </a:solidFill>
              </a:rPr>
              <a:t>“Karşımızda masmavi bir deniz... Turistler de bu manzarayı çok seviyor.”</a:t>
            </a:r>
          </a:p>
          <a:p>
            <a:endParaRPr lang="tr-TR" sz="9600" b="1" i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9600" dirty="0" smtClean="0">
                <a:solidFill>
                  <a:srgbClr val="000000"/>
                </a:solidFill>
              </a:rPr>
              <a:t>Soru işaretinden sonra (?) büyük harfle başlanır.</a:t>
            </a:r>
            <a:r>
              <a:rPr lang="tr-TR" sz="9600" b="1" i="1" dirty="0" smtClean="0">
                <a:solidFill>
                  <a:srgbClr val="000000"/>
                </a:solidFill>
              </a:rPr>
              <a:t/>
            </a:r>
            <a:br>
              <a:rPr lang="tr-TR" sz="9600" b="1" i="1" dirty="0" smtClean="0">
                <a:solidFill>
                  <a:srgbClr val="000000"/>
                </a:solidFill>
              </a:rPr>
            </a:br>
            <a:r>
              <a:rPr lang="tr-TR" sz="9600" b="1" i="1" dirty="0" smtClean="0">
                <a:solidFill>
                  <a:srgbClr val="000000"/>
                </a:solidFill>
              </a:rPr>
              <a:t>“Niçin gülüyorsun? Bana da anlatsana!”</a:t>
            </a:r>
          </a:p>
          <a:p>
            <a:endParaRPr lang="tr-TR" b="1" i="1" dirty="0" smtClean="0">
              <a:solidFill>
                <a:srgbClr val="000000"/>
              </a:solidFill>
            </a:endParaRPr>
          </a:p>
          <a:p>
            <a:r>
              <a:rPr lang="tr-TR" sz="2800" dirty="0" smtClean="0">
                <a:latin typeface="Calibri" pitchFamily="34" charset="0"/>
              </a:rPr>
              <a:t/>
            </a:r>
            <a:br>
              <a:rPr lang="tr-TR" sz="2800" dirty="0" smtClean="0">
                <a:latin typeface="Calibri" pitchFamily="34" charset="0"/>
              </a:rPr>
            </a:br>
            <a:endParaRPr lang="tr-TR" dirty="0">
              <a:latin typeface="Calibri" pitchFamily="34" charset="0"/>
            </a:endParaRPr>
          </a:p>
        </p:txBody>
      </p:sp>
      <p:pic>
        <p:nvPicPr>
          <p:cNvPr id="2050" name="Picture 2" descr="C:\Users\User\Desktop\ornek_soru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707904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1052736"/>
            <a:ext cx="6480720" cy="482453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2">
                    <a:lumMod val="10000"/>
                  </a:schemeClr>
                </a:solidFill>
              </a:rPr>
              <a:t>Kurum, müessese, kuruluş isimleri birden fazla kelimeden oluşuyorsa, her harfi büyük yazılır.</a:t>
            </a:r>
            <a:r>
              <a:rPr lang="tr-TR" sz="28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28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800" b="1" i="1" dirty="0" smtClean="0">
                <a:solidFill>
                  <a:schemeClr val="tx2">
                    <a:lumMod val="10000"/>
                  </a:schemeClr>
                </a:solidFill>
              </a:rPr>
              <a:t>Türk Dil Kurumu, Milli Eğitim Bakanlığı</a:t>
            </a:r>
            <a:r>
              <a:rPr lang="tr-TR" sz="2800" b="1" i="1" dirty="0" smtClean="0">
                <a:solidFill>
                  <a:schemeClr val="tx2">
                    <a:lumMod val="10000"/>
                  </a:schemeClr>
                </a:solidFill>
              </a:rPr>
              <a:t>...</a:t>
            </a:r>
            <a:br>
              <a:rPr lang="tr-TR" sz="2800" b="1" i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sz="28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2">
                    <a:lumMod val="10000"/>
                  </a:schemeClr>
                </a:solidFill>
              </a:rPr>
              <a:t>Kişi adlarından önce ve sonra gelen saygı sözleri, unvanlar ve meslek adları büyük harfle başlar.</a:t>
            </a:r>
            <a:r>
              <a:rPr lang="tr-TR" sz="28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28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800" b="1" i="1" dirty="0" smtClean="0">
                <a:solidFill>
                  <a:schemeClr val="tx2">
                    <a:lumMod val="10000"/>
                  </a:schemeClr>
                </a:solidFill>
              </a:rPr>
              <a:t>Sayın Ahmet Bey, Dr. Ayşe Hanım</a:t>
            </a:r>
          </a:p>
          <a:p>
            <a:pPr>
              <a:buNone/>
            </a:pPr>
            <a:r>
              <a:rPr lang="tr-TR" sz="2800" dirty="0" smtClean="0">
                <a:latin typeface="Calibri" pitchFamily="34" charset="0"/>
              </a:rPr>
              <a:t/>
            </a:r>
            <a:br>
              <a:rPr lang="tr-TR" sz="2800" dirty="0" smtClean="0">
                <a:latin typeface="Calibri" pitchFamily="34" charset="0"/>
              </a:rPr>
            </a:br>
            <a:endParaRPr lang="tr-TR" dirty="0" smtClean="0">
              <a:latin typeface="Calibri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842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88640"/>
            <a:ext cx="3465513" cy="1162050"/>
          </a:xfrm>
        </p:spPr>
        <p:txBody>
          <a:bodyPr>
            <a:normAutofit/>
          </a:bodyPr>
          <a:lstStyle/>
          <a:p>
            <a:r>
              <a:rPr lang="tr-TR" sz="2700" dirty="0">
                <a:solidFill>
                  <a:schemeClr val="tx2">
                    <a:lumMod val="10000"/>
                  </a:schemeClr>
                </a:solidFill>
              </a:rPr>
              <a:t>2. Yer Adlarının </a:t>
            </a:r>
            <a:r>
              <a:rPr lang="tr-TR" sz="2700" dirty="0" smtClean="0">
                <a:solidFill>
                  <a:schemeClr val="tx2">
                    <a:lumMod val="10000"/>
                  </a:schemeClr>
                </a:solidFill>
              </a:rPr>
              <a:t>Yazımı:</a:t>
            </a:r>
            <a:br>
              <a:rPr lang="tr-TR" sz="27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tr-T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sz="9600" dirty="0" smtClean="0">
                <a:solidFill>
                  <a:schemeClr val="tx2">
                    <a:lumMod val="10000"/>
                  </a:schemeClr>
                </a:solidFill>
              </a:rPr>
              <a:t>Yer adları (kıta, ülke, bölge, il, ilçe, köy, semt, cadde, sokak vb.) büyük harfle başar.</a:t>
            </a: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>Asya, Avrupa, Türkiye, Türkmenistan, Karadeniz, İç Anadolu Bölgesi, Yakın Doğu, Atatürk Bulvarı, Mehmet Akif Ersoy Caddesi, Karanfil Sokak...</a:t>
            </a:r>
            <a:endParaRPr lang="tr-TR" sz="96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tr-TR" sz="96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9600" dirty="0" smtClean="0">
                <a:solidFill>
                  <a:schemeClr val="tx2">
                    <a:lumMod val="10000"/>
                  </a:schemeClr>
                </a:solidFill>
              </a:rPr>
              <a:t>Yer adlarında ilk isimden sonra gelen deniz, nehir, göl, dağ, boğaz v.b. tür bildiren ikinci isimler küçük harfle başlar.</a:t>
            </a: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>Marmara denizi, Meriç nehri, Tuz gölü, Erciyes dağı...</a:t>
            </a:r>
          </a:p>
          <a:p>
            <a:pPr>
              <a:buFont typeface="Wingdings" pitchFamily="2" charset="2"/>
              <a:buChar char="Ø"/>
            </a:pPr>
            <a:endParaRPr lang="tr-TR" sz="96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9600" dirty="0" smtClean="0">
                <a:solidFill>
                  <a:schemeClr val="tx2">
                    <a:lumMod val="10000"/>
                  </a:schemeClr>
                </a:solidFill>
              </a:rPr>
              <a:t>Dağ, tepe, akarsu, göl, deniz adları da bitişik yazılır.</a:t>
            </a: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>Uludağ, Akdeniz, Yeşilırmak, Acıgöl</a:t>
            </a:r>
            <a:endParaRPr lang="tr-TR" sz="96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tr-TR" sz="6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/>
            </a:r>
            <a:br>
              <a:rPr lang="tr-TR" sz="6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</a:br>
            <a:endParaRPr lang="tr-TR" sz="60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endParaRPr lang="tr-TR" dirty="0"/>
          </a:p>
        </p:txBody>
      </p:sp>
      <p:pic>
        <p:nvPicPr>
          <p:cNvPr id="9" name="8 Resim" descr="ziyaretci_defter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2584">
            <a:off x="539552" y="1628800"/>
            <a:ext cx="2135138" cy="302433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260648"/>
            <a:ext cx="6336704" cy="585311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sz="9600" dirty="0" smtClean="0">
                <a:solidFill>
                  <a:schemeClr val="tx2">
                    <a:lumMod val="10000"/>
                  </a:schemeClr>
                </a:solidFill>
              </a:rPr>
              <a:t>İkinci isim, özel isme dahil ise ve ikisi birden kastedilen kavramı karşılıyorsa, ikinci isim de büyük harfle başlar. Çünkü bunlarda ikinci isim kullanılmadığı takdirde söz konusu yer adı anlaşılmaz. </a:t>
            </a:r>
          </a:p>
          <a:p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>Çanakkale Boğazı: Sadece Çanakkale Boğazı, Van Gölü, Ağrı Dağı, </a:t>
            </a:r>
            <a:r>
              <a:rPr lang="tr-TR" sz="9600" b="1" i="1" dirty="0" err="1" smtClean="0">
                <a:solidFill>
                  <a:schemeClr val="tx2">
                    <a:lumMod val="10000"/>
                  </a:schemeClr>
                </a:solidFill>
              </a:rPr>
              <a:t>Gülek</a:t>
            </a: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> Geçidi, Muş Ovası... </a:t>
            </a:r>
          </a:p>
          <a:p>
            <a:endParaRPr lang="tr-TR" sz="9600" b="1" i="1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9600" dirty="0" smtClean="0">
                <a:solidFill>
                  <a:schemeClr val="tx2">
                    <a:lumMod val="10000"/>
                  </a:schemeClr>
                </a:solidFill>
              </a:rPr>
              <a:t>Mahalle, meydan, bulvar, cadde, sokak adlarında geçen mahalle, meydan, bulvar, cadde, sokak kelimeleri büyük harfle başlar ve ayrı yazılır.</a:t>
            </a: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>Çiçekçi Mahallesi, Gülistan Caddesi, Menekşe Sokak.</a:t>
            </a:r>
          </a:p>
          <a:p>
            <a:endParaRPr lang="tr-TR" sz="96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9600" dirty="0" smtClean="0">
                <a:solidFill>
                  <a:schemeClr val="tx2">
                    <a:lumMod val="10000"/>
                  </a:schemeClr>
                </a:solidFill>
              </a:rPr>
              <a:t>İki veya daha fazla kelimeden oluşmuş yer adları (il, kasaba, köy) bitişik yazılır.</a:t>
            </a: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9600" b="1" i="1" dirty="0" smtClean="0">
                <a:solidFill>
                  <a:schemeClr val="tx2">
                    <a:lumMod val="10000"/>
                  </a:schemeClr>
                </a:solidFill>
              </a:rPr>
              <a:t>Eskişehir, Çanakkale, Boğaziçi </a:t>
            </a:r>
            <a:r>
              <a:rPr lang="tr-TR" sz="96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/>
            </a:r>
            <a:br>
              <a:rPr lang="tr-TR" sz="96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</a:br>
            <a:endParaRPr lang="tr-TR" sz="96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8189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548680"/>
            <a:ext cx="3465513" cy="1162050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tx2">
                    <a:lumMod val="10000"/>
                  </a:schemeClr>
                </a:solidFill>
              </a:rPr>
              <a:t>3. Kısaltmaların </a:t>
            </a:r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Yazımı: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419872" y="548680"/>
            <a:ext cx="5317430" cy="585311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Kısaltmaların yazılışlarına ve okunuşuna dikkat edilmelidir. Çünkü ekler kısaltmaların okunuşuna göre gelir. İki türlüdür:</a:t>
            </a:r>
          </a:p>
          <a:p>
            <a:pPr>
              <a:buFont typeface="Wingdings" pitchFamily="2" charset="2"/>
              <a:buChar char="Ø"/>
            </a:pPr>
            <a:endParaRPr lang="tr-TR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tr-T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tx2">
                    <a:lumMod val="10000"/>
                  </a:schemeClr>
                </a:solidFill>
              </a:rPr>
              <a:t>Tek kelimeden yapılan (küçük harflerle) kısaltmalar:</a:t>
            </a:r>
            <a: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  <a:t>“Sokak” kelimesi, “</a:t>
            </a:r>
            <a:r>
              <a:rPr lang="tr-TR" sz="2400" b="1" i="1" dirty="0" err="1" smtClean="0">
                <a:solidFill>
                  <a:schemeClr val="tx2">
                    <a:lumMod val="10000"/>
                  </a:schemeClr>
                </a:solidFill>
              </a:rPr>
              <a:t>sk</a:t>
            </a:r>
            <a: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  <a:t>.” şeklinde kısaltılır ve ek getirildiğinde kelimenin açık okunuşu esas alınır. (sokak’tan - </a:t>
            </a:r>
            <a:r>
              <a:rPr lang="tr-TR" sz="2400" b="1" i="1" dirty="0" err="1" smtClean="0">
                <a:solidFill>
                  <a:schemeClr val="tx2">
                    <a:lumMod val="10000"/>
                  </a:schemeClr>
                </a:solidFill>
              </a:rPr>
              <a:t>sk</a:t>
            </a:r>
            <a:r>
              <a:rPr lang="tr-TR" sz="2400" b="1" i="1" dirty="0" smtClean="0">
                <a:solidFill>
                  <a:schemeClr val="tx2">
                    <a:lumMod val="10000"/>
                  </a:schemeClr>
                </a:solidFill>
              </a:rPr>
              <a:t>.’tan)</a:t>
            </a:r>
            <a:endParaRPr lang="tr-TR" sz="2400" b="1" i="1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endParaRPr lang="tr-TR" sz="2000" dirty="0"/>
          </a:p>
        </p:txBody>
      </p:sp>
      <p:pic>
        <p:nvPicPr>
          <p:cNvPr id="5" name="4 Resim" descr="odev-ve-okul-ile-ilgili-gifler-hareketli-guzel-odev-gif-resimleri-okulgififorumdasnet-6a04983970-13496622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183632" cy="274129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Özel 13">
      <a:dk1>
        <a:srgbClr val="315784"/>
      </a:dk1>
      <a:lt1>
        <a:srgbClr val="5283BE"/>
      </a:lt1>
      <a:dk2>
        <a:srgbClr val="CCC1D9"/>
      </a:dk2>
      <a:lt2>
        <a:srgbClr val="95B3D7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358</Words>
  <Application>Microsoft Office PowerPoint</Application>
  <PresentationFormat>Ekran Gösterisi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YAZIM (İMLA) KURALLARI</vt:lpstr>
      <vt:lpstr>Slayt 2</vt:lpstr>
      <vt:lpstr>1.Büyük Harflerin Yazımı: </vt:lpstr>
      <vt:lpstr>Slayt 4</vt:lpstr>
      <vt:lpstr>Slayt 5</vt:lpstr>
      <vt:lpstr>Slayt 6</vt:lpstr>
      <vt:lpstr>2. Yer Adlarının Yazımı:  </vt:lpstr>
      <vt:lpstr>Slayt 8</vt:lpstr>
      <vt:lpstr>3. Kısaltmaların Yazımı:  </vt:lpstr>
      <vt:lpstr>Slayt 10</vt:lpstr>
      <vt:lpstr>4. Sayıların Yazımı:  </vt:lpstr>
      <vt:lpstr>5. Yön İsimlerinin Yazımı:</vt:lpstr>
      <vt:lpstr>6. Tarihlerin Yazımı:</vt:lpstr>
      <vt:lpstr>7. Ayrı Yazılan Birleşik Kelimeler:  </vt:lpstr>
      <vt:lpstr>8. Bitişik Yazılan Birleşik Kelimeler</vt:lpstr>
      <vt:lpstr>9. “Ki” lerin Yazımı </vt:lpstr>
      <vt:lpstr>10. “De” lerin Yazımı</vt:lpstr>
      <vt:lpstr>Slayt 18</vt:lpstr>
      <vt:lpstr>11. Soru Ekinin (mi) Yazımı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21</cp:revision>
  <dcterms:created xsi:type="dcterms:W3CDTF">2016-04-02T18:02:58Z</dcterms:created>
  <dcterms:modified xsi:type="dcterms:W3CDTF">2016-04-02T21:55:11Z</dcterms:modified>
</cp:coreProperties>
</file>