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Lst>
  <p:sldIdLst>
    <p:sldId id="256" r:id="rId2"/>
    <p:sldId id="257" r:id="rId3"/>
    <p:sldId id="265" r:id="rId4"/>
    <p:sldId id="258" r:id="rId5"/>
    <p:sldId id="259" r:id="rId6"/>
    <p:sldId id="260" r:id="rId7"/>
    <p:sldId id="261" r:id="rId8"/>
    <p:sldId id="262" r:id="rId9"/>
    <p:sldId id="263" r:id="rId10"/>
    <p:sldId id="264" r:id="rId11"/>
    <p:sldId id="266" r:id="rId12"/>
    <p:sldId id="267"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A046A9-7C7F-43F6-B174-59E6FA933E48}">
          <p14:sldIdLst>
            <p14:sldId id="256"/>
            <p14:sldId id="257"/>
            <p14:sldId id="265"/>
            <p14:sldId id="258"/>
            <p14:sldId id="259"/>
            <p14:sldId id="260"/>
            <p14:sldId id="261"/>
            <p14:sldId id="262"/>
            <p14:sldId id="263"/>
            <p14:sldId id="264"/>
            <p14:sldId id="266"/>
            <p14:sldId id="26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D11D2F-0742-44A9-A8A4-3E0C150B498D}" type="datetimeFigureOut">
              <a:rPr lang="tr-TR" smtClean="0"/>
              <a:t>13.12.2015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DB6ACC7-3DAC-4F60-97FB-73148592779D}" type="slidenum">
              <a:rPr lang="tr-TR" smtClean="0"/>
              <a:t>‹#›</a:t>
            </a:fld>
            <a:endParaRPr lang="tr-TR"/>
          </a:p>
        </p:txBody>
      </p:sp>
    </p:spTree>
    <p:extLst>
      <p:ext uri="{BB962C8B-B14F-4D97-AF65-F5344CB8AC3E}">
        <p14:creationId xmlns:p14="http://schemas.microsoft.com/office/powerpoint/2010/main" val="3752215300"/>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D11D2F-0742-44A9-A8A4-3E0C150B498D}" type="datetimeFigureOut">
              <a:rPr lang="tr-TR" smtClean="0"/>
              <a:t>13.12.2015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DB6ACC7-3DAC-4F60-97FB-73148592779D}" type="slidenum">
              <a:rPr lang="tr-TR" smtClean="0"/>
              <a:t>‹#›</a:t>
            </a:fld>
            <a:endParaRPr lang="tr-TR"/>
          </a:p>
        </p:txBody>
      </p:sp>
    </p:spTree>
    <p:extLst>
      <p:ext uri="{BB962C8B-B14F-4D97-AF65-F5344CB8AC3E}">
        <p14:creationId xmlns:p14="http://schemas.microsoft.com/office/powerpoint/2010/main" val="2580789441"/>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D11D2F-0742-44A9-A8A4-3E0C150B498D}" type="datetimeFigureOut">
              <a:rPr lang="tr-TR" smtClean="0"/>
              <a:t>13.12.2015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DB6ACC7-3DAC-4F60-97FB-73148592779D}" type="slidenum">
              <a:rPr lang="tr-TR" smtClean="0"/>
              <a:t>‹#›</a:t>
            </a:fld>
            <a:endParaRPr lang="tr-TR"/>
          </a:p>
        </p:txBody>
      </p:sp>
    </p:spTree>
    <p:extLst>
      <p:ext uri="{BB962C8B-B14F-4D97-AF65-F5344CB8AC3E}">
        <p14:creationId xmlns:p14="http://schemas.microsoft.com/office/powerpoint/2010/main" val="638565348"/>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D11D2F-0742-44A9-A8A4-3E0C150B498D}" type="datetimeFigureOut">
              <a:rPr lang="tr-TR" smtClean="0"/>
              <a:t>13.12.2015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DB6ACC7-3DAC-4F60-97FB-73148592779D}"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3876584988"/>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D11D2F-0742-44A9-A8A4-3E0C150B498D}" type="datetimeFigureOut">
              <a:rPr lang="tr-TR" smtClean="0"/>
              <a:t>13.12.2015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DB6ACC7-3DAC-4F60-97FB-73148592779D}" type="slidenum">
              <a:rPr lang="tr-TR" smtClean="0"/>
              <a:t>‹#›</a:t>
            </a:fld>
            <a:endParaRPr lang="tr-TR"/>
          </a:p>
        </p:txBody>
      </p:sp>
    </p:spTree>
    <p:extLst>
      <p:ext uri="{BB962C8B-B14F-4D97-AF65-F5344CB8AC3E}">
        <p14:creationId xmlns:p14="http://schemas.microsoft.com/office/powerpoint/2010/main" val="2807755924"/>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BD11D2F-0742-44A9-A8A4-3E0C150B498D}" type="datetimeFigureOut">
              <a:rPr lang="tr-TR" smtClean="0"/>
              <a:t>13.12.2015</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DB6ACC7-3DAC-4F60-97FB-73148592779D}" type="slidenum">
              <a:rPr lang="tr-TR" smtClean="0"/>
              <a:t>‹#›</a:t>
            </a:fld>
            <a:endParaRPr lang="tr-TR"/>
          </a:p>
        </p:txBody>
      </p:sp>
    </p:spTree>
    <p:extLst>
      <p:ext uri="{BB962C8B-B14F-4D97-AF65-F5344CB8AC3E}">
        <p14:creationId xmlns:p14="http://schemas.microsoft.com/office/powerpoint/2010/main" val="3326572605"/>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BD11D2F-0742-44A9-A8A4-3E0C150B498D}" type="datetimeFigureOut">
              <a:rPr lang="tr-TR" smtClean="0"/>
              <a:t>13.12.2015</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DB6ACC7-3DAC-4F60-97FB-73148592779D}" type="slidenum">
              <a:rPr lang="tr-TR" smtClean="0"/>
              <a:t>‹#›</a:t>
            </a:fld>
            <a:endParaRPr lang="tr-TR"/>
          </a:p>
        </p:txBody>
      </p:sp>
    </p:spTree>
    <p:extLst>
      <p:ext uri="{BB962C8B-B14F-4D97-AF65-F5344CB8AC3E}">
        <p14:creationId xmlns:p14="http://schemas.microsoft.com/office/powerpoint/2010/main" val="4165001150"/>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D11D2F-0742-44A9-A8A4-3E0C150B498D}" type="datetimeFigureOut">
              <a:rPr lang="tr-TR" smtClean="0"/>
              <a:t>13.12.2015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DB6ACC7-3DAC-4F60-97FB-73148592779D}" type="slidenum">
              <a:rPr lang="tr-TR" smtClean="0"/>
              <a:t>‹#›</a:t>
            </a:fld>
            <a:endParaRPr lang="tr-TR"/>
          </a:p>
        </p:txBody>
      </p:sp>
    </p:spTree>
    <p:extLst>
      <p:ext uri="{BB962C8B-B14F-4D97-AF65-F5344CB8AC3E}">
        <p14:creationId xmlns:p14="http://schemas.microsoft.com/office/powerpoint/2010/main" val="4088554307"/>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D11D2F-0742-44A9-A8A4-3E0C150B498D}" type="datetimeFigureOut">
              <a:rPr lang="tr-TR" smtClean="0"/>
              <a:t>13.12.2015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DB6ACC7-3DAC-4F60-97FB-73148592779D}" type="slidenum">
              <a:rPr lang="tr-TR" smtClean="0"/>
              <a:t>‹#›</a:t>
            </a:fld>
            <a:endParaRPr lang="tr-TR"/>
          </a:p>
        </p:txBody>
      </p:sp>
    </p:spTree>
    <p:extLst>
      <p:ext uri="{BB962C8B-B14F-4D97-AF65-F5344CB8AC3E}">
        <p14:creationId xmlns:p14="http://schemas.microsoft.com/office/powerpoint/2010/main" val="515807364"/>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D11D2F-0742-44A9-A8A4-3E0C150B498D}" type="datetimeFigureOut">
              <a:rPr lang="tr-TR" smtClean="0"/>
              <a:t>13.12.2015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DB6ACC7-3DAC-4F60-97FB-73148592779D}" type="slidenum">
              <a:rPr lang="tr-TR" smtClean="0"/>
              <a:t>‹#›</a:t>
            </a:fld>
            <a:endParaRPr lang="tr-TR"/>
          </a:p>
        </p:txBody>
      </p:sp>
    </p:spTree>
    <p:extLst>
      <p:ext uri="{BB962C8B-B14F-4D97-AF65-F5344CB8AC3E}">
        <p14:creationId xmlns:p14="http://schemas.microsoft.com/office/powerpoint/2010/main" val="2371317882"/>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D11D2F-0742-44A9-A8A4-3E0C150B498D}" type="datetimeFigureOut">
              <a:rPr lang="tr-TR" smtClean="0"/>
              <a:t>13.12.2015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DB6ACC7-3DAC-4F60-97FB-73148592779D}" type="slidenum">
              <a:rPr lang="tr-TR" smtClean="0"/>
              <a:t>‹#›</a:t>
            </a:fld>
            <a:endParaRPr lang="tr-TR"/>
          </a:p>
        </p:txBody>
      </p:sp>
    </p:spTree>
    <p:extLst>
      <p:ext uri="{BB962C8B-B14F-4D97-AF65-F5344CB8AC3E}">
        <p14:creationId xmlns:p14="http://schemas.microsoft.com/office/powerpoint/2010/main" val="3156192071"/>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D11D2F-0742-44A9-A8A4-3E0C150B498D}" type="datetimeFigureOut">
              <a:rPr lang="tr-TR" smtClean="0"/>
              <a:t>13.12.2015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DB6ACC7-3DAC-4F60-97FB-73148592779D}" type="slidenum">
              <a:rPr lang="tr-TR" smtClean="0"/>
              <a:t>‹#›</a:t>
            </a:fld>
            <a:endParaRPr lang="tr-TR"/>
          </a:p>
        </p:txBody>
      </p:sp>
    </p:spTree>
    <p:extLst>
      <p:ext uri="{BB962C8B-B14F-4D97-AF65-F5344CB8AC3E}">
        <p14:creationId xmlns:p14="http://schemas.microsoft.com/office/powerpoint/2010/main" val="2273005891"/>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D11D2F-0742-44A9-A8A4-3E0C150B498D}" type="datetimeFigureOut">
              <a:rPr lang="tr-TR" smtClean="0"/>
              <a:t>13.12.2015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DB6ACC7-3DAC-4F60-97FB-73148592779D}" type="slidenum">
              <a:rPr lang="tr-TR" smtClean="0"/>
              <a:t>‹#›</a:t>
            </a:fld>
            <a:endParaRPr lang="tr-TR"/>
          </a:p>
        </p:txBody>
      </p:sp>
    </p:spTree>
    <p:extLst>
      <p:ext uri="{BB962C8B-B14F-4D97-AF65-F5344CB8AC3E}">
        <p14:creationId xmlns:p14="http://schemas.microsoft.com/office/powerpoint/2010/main" val="1436477373"/>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BD11D2F-0742-44A9-A8A4-3E0C150B498D}" type="datetimeFigureOut">
              <a:rPr lang="tr-TR" smtClean="0"/>
              <a:t>13.12.2015</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2DB6ACC7-3DAC-4F60-97FB-73148592779D}" type="slidenum">
              <a:rPr lang="tr-TR" smtClean="0"/>
              <a:t>‹#›</a:t>
            </a:fld>
            <a:endParaRPr lang="tr-TR"/>
          </a:p>
        </p:txBody>
      </p:sp>
    </p:spTree>
    <p:extLst>
      <p:ext uri="{BB962C8B-B14F-4D97-AF65-F5344CB8AC3E}">
        <p14:creationId xmlns:p14="http://schemas.microsoft.com/office/powerpoint/2010/main" val="222042575"/>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BD11D2F-0742-44A9-A8A4-3E0C150B498D}" type="datetimeFigureOut">
              <a:rPr lang="tr-TR" smtClean="0"/>
              <a:t>13.12.2015</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2DB6ACC7-3DAC-4F60-97FB-73148592779D}" type="slidenum">
              <a:rPr lang="tr-TR" smtClean="0"/>
              <a:t>‹#›</a:t>
            </a:fld>
            <a:endParaRPr lang="tr-TR"/>
          </a:p>
        </p:txBody>
      </p:sp>
    </p:spTree>
    <p:extLst>
      <p:ext uri="{BB962C8B-B14F-4D97-AF65-F5344CB8AC3E}">
        <p14:creationId xmlns:p14="http://schemas.microsoft.com/office/powerpoint/2010/main" val="1555927498"/>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BBD11D2F-0742-44A9-A8A4-3E0C150B498D}" type="datetimeFigureOut">
              <a:rPr lang="tr-TR" smtClean="0"/>
              <a:t>13.12.2015</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2DB6ACC7-3DAC-4F60-97FB-73148592779D}" type="slidenum">
              <a:rPr lang="tr-TR" smtClean="0"/>
              <a:t>‹#›</a:t>
            </a:fld>
            <a:endParaRPr lang="tr-TR"/>
          </a:p>
        </p:txBody>
      </p:sp>
    </p:spTree>
    <p:extLst>
      <p:ext uri="{BB962C8B-B14F-4D97-AF65-F5344CB8AC3E}">
        <p14:creationId xmlns:p14="http://schemas.microsoft.com/office/powerpoint/2010/main" val="1011346904"/>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D11D2F-0742-44A9-A8A4-3E0C150B498D}" type="datetimeFigureOut">
              <a:rPr lang="tr-TR" smtClean="0"/>
              <a:t>13.12.2015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DB6ACC7-3DAC-4F60-97FB-73148592779D}" type="slidenum">
              <a:rPr lang="tr-TR" smtClean="0"/>
              <a:t>‹#›</a:t>
            </a:fld>
            <a:endParaRPr lang="tr-TR"/>
          </a:p>
        </p:txBody>
      </p:sp>
    </p:spTree>
    <p:extLst>
      <p:ext uri="{BB962C8B-B14F-4D97-AF65-F5344CB8AC3E}">
        <p14:creationId xmlns:p14="http://schemas.microsoft.com/office/powerpoint/2010/main" val="3785754470"/>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BD11D2F-0742-44A9-A8A4-3E0C150B498D}" type="datetimeFigureOut">
              <a:rPr lang="tr-TR" smtClean="0"/>
              <a:t>13.12.2015</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DB6ACC7-3DAC-4F60-97FB-73148592779D}" type="slidenum">
              <a:rPr lang="tr-TR" smtClean="0"/>
              <a:t>‹#›</a:t>
            </a:fld>
            <a:endParaRPr lang="tr-TR"/>
          </a:p>
        </p:txBody>
      </p:sp>
    </p:spTree>
    <p:extLst>
      <p:ext uri="{BB962C8B-B14F-4D97-AF65-F5344CB8AC3E}">
        <p14:creationId xmlns:p14="http://schemas.microsoft.com/office/powerpoint/2010/main" val="4030480599"/>
      </p:ext>
    </p:extLst>
  </p:cSld>
  <p:clrMap bg1="dk1" tx1="lt1" bg2="dk2" tx2="lt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Lst>
  <p:transition spd="slow">
    <p:wipe dir="r"/>
  </p:transition>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4041" y="-947674"/>
            <a:ext cx="11170127" cy="3329581"/>
          </a:xfrm>
        </p:spPr>
        <p:txBody>
          <a:bodyPr/>
          <a:lstStyle/>
          <a:p>
            <a:r>
              <a:rPr lang="tr-TR" sz="6600" b="1" dirty="0" smtClean="0">
                <a:solidFill>
                  <a:schemeClr val="tx1"/>
                </a:solidFill>
                <a:latin typeface="Calibri" panose="020F0502020204030204" pitchFamily="34" charset="0"/>
              </a:rPr>
              <a:t>ÖMER NASUHİ BİLMEN A.İ.H.L</a:t>
            </a:r>
            <a:endParaRPr lang="tr-TR" sz="6600" b="1" dirty="0">
              <a:solidFill>
                <a:schemeClr val="tx1"/>
              </a:solidFill>
              <a:latin typeface="Calibri" panose="020F0502020204030204" pitchFamily="34" charset="0"/>
            </a:endParaRPr>
          </a:p>
        </p:txBody>
      </p:sp>
      <p:sp>
        <p:nvSpPr>
          <p:cNvPr id="3" name="Subtitle 2"/>
          <p:cNvSpPr>
            <a:spLocks noGrp="1"/>
          </p:cNvSpPr>
          <p:nvPr>
            <p:ph type="subTitle" idx="1"/>
          </p:nvPr>
        </p:nvSpPr>
        <p:spPr>
          <a:xfrm>
            <a:off x="614041" y="3028073"/>
            <a:ext cx="8825658" cy="2383273"/>
          </a:xfrm>
        </p:spPr>
        <p:txBody>
          <a:bodyPr>
            <a:normAutofit lnSpcReduction="10000"/>
          </a:bodyPr>
          <a:lstStyle/>
          <a:p>
            <a:pPr marL="457200" indent="-457200">
              <a:buFont typeface="Wingdings" panose="05000000000000000000" pitchFamily="2" charset="2"/>
              <a:buChar char="Ø"/>
            </a:pPr>
            <a:r>
              <a:rPr lang="tr-TR" sz="3200" b="1" dirty="0" smtClean="0">
                <a:solidFill>
                  <a:schemeClr val="tx1"/>
                </a:solidFill>
                <a:latin typeface="Calibri" panose="020F0502020204030204" pitchFamily="34" charset="0"/>
              </a:rPr>
              <a:t>KONU;</a:t>
            </a:r>
            <a:r>
              <a:rPr lang="tr-TR" sz="3200" b="1" dirty="0">
                <a:solidFill>
                  <a:schemeClr val="tx1"/>
                </a:solidFill>
                <a:latin typeface="Calibri" panose="020F0502020204030204" pitchFamily="34" charset="0"/>
              </a:rPr>
              <a:t> </a:t>
            </a:r>
            <a:r>
              <a:rPr lang="tr-TR" sz="3200" b="1" dirty="0" smtClean="0">
                <a:solidFill>
                  <a:schemeClr val="tx1"/>
                </a:solidFill>
                <a:latin typeface="Calibri" panose="020F0502020204030204" pitchFamily="34" charset="0"/>
              </a:rPr>
              <a:t>YAZILI EDEBİYAT</a:t>
            </a:r>
          </a:p>
          <a:p>
            <a:pPr marL="457200" indent="-457200">
              <a:buFont typeface="Wingdings" panose="05000000000000000000" pitchFamily="2" charset="2"/>
              <a:buChar char="Ø"/>
            </a:pPr>
            <a:r>
              <a:rPr lang="tr-TR" sz="3200" b="1" dirty="0" smtClean="0">
                <a:solidFill>
                  <a:schemeClr val="tx1"/>
                </a:solidFill>
                <a:latin typeface="Calibri" panose="020F0502020204030204" pitchFamily="34" charset="0"/>
              </a:rPr>
              <a:t>ÖĞRENCİ; Hatice güngör</a:t>
            </a:r>
          </a:p>
          <a:p>
            <a:pPr marL="457200" indent="-457200">
              <a:buFont typeface="Wingdings" panose="05000000000000000000" pitchFamily="2" charset="2"/>
              <a:buChar char="Ø"/>
            </a:pPr>
            <a:r>
              <a:rPr lang="tr-TR" sz="3200" b="1" dirty="0" smtClean="0">
                <a:solidFill>
                  <a:schemeClr val="tx1"/>
                </a:solidFill>
                <a:latin typeface="Calibri" panose="020F0502020204030204" pitchFamily="34" charset="0"/>
              </a:rPr>
              <a:t>Sınıf; 10-e</a:t>
            </a:r>
          </a:p>
          <a:p>
            <a:pPr marL="457200" indent="-457200">
              <a:buFont typeface="Wingdings" panose="05000000000000000000" pitchFamily="2" charset="2"/>
              <a:buChar char="Ø"/>
            </a:pPr>
            <a:r>
              <a:rPr lang="tr-TR" sz="3200" b="1" dirty="0" smtClean="0">
                <a:solidFill>
                  <a:schemeClr val="tx1"/>
                </a:solidFill>
                <a:latin typeface="Calibri" panose="020F0502020204030204" pitchFamily="34" charset="0"/>
              </a:rPr>
              <a:t>Öğretmen; arslan köse</a:t>
            </a:r>
            <a:endParaRPr lang="tr-TR" sz="3200" b="1" dirty="0">
              <a:solidFill>
                <a:schemeClr val="tx1"/>
              </a:solidFill>
              <a:latin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24782">
            <a:off x="6901775" y="2574565"/>
            <a:ext cx="4240064" cy="3290290"/>
          </a:xfrm>
          <a:prstGeom prst="roundRect">
            <a:avLst>
              <a:gd name="adj" fmla="val 11111"/>
            </a:avLst>
          </a:prstGeom>
          <a:ln w="190500" cap="rnd">
            <a:solidFill>
              <a:schemeClr val="accent6">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772151053"/>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4529" y="2766086"/>
            <a:ext cx="6820776" cy="3711987"/>
          </a:xfrm>
          <a:prstGeom prst="rect">
            <a:avLst/>
          </a:prstGeom>
          <a:ln w="190500" cap="sq">
            <a:solidFill>
              <a:schemeClr val="accent6">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010" y="693180"/>
            <a:ext cx="4435297" cy="3194144"/>
          </a:xfrm>
          <a:prstGeom prst="rect">
            <a:avLst/>
          </a:prstGeom>
          <a:ln w="190500" cap="sq">
            <a:solidFill>
              <a:schemeClr val="accent6">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54034175"/>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798" y="872592"/>
            <a:ext cx="9404723" cy="1400530"/>
          </a:xfrm>
        </p:spPr>
        <p:txBody>
          <a:bodyPr/>
          <a:lstStyle/>
          <a:p>
            <a:r>
              <a:rPr lang="tr-TR" dirty="0" smtClean="0"/>
              <a:t>KAYNAKÇA</a:t>
            </a:r>
            <a:endParaRPr lang="tr-TR" dirty="0"/>
          </a:p>
        </p:txBody>
      </p:sp>
      <p:sp>
        <p:nvSpPr>
          <p:cNvPr id="3" name="Content Placeholder 2"/>
          <p:cNvSpPr>
            <a:spLocks noGrp="1"/>
          </p:cNvSpPr>
          <p:nvPr>
            <p:ph idx="1"/>
          </p:nvPr>
        </p:nvSpPr>
        <p:spPr>
          <a:xfrm>
            <a:off x="871492" y="1911250"/>
            <a:ext cx="10655100" cy="4195481"/>
          </a:xfrm>
        </p:spPr>
        <p:txBody>
          <a:bodyPr/>
          <a:lstStyle/>
          <a:p>
            <a:pPr algn="just"/>
            <a:r>
              <a:rPr lang="tr-TR" sz="2400" dirty="0">
                <a:latin typeface="Calibri" panose="020F0502020204030204" pitchFamily="34" charset="0"/>
              </a:rPr>
              <a:t>http://</a:t>
            </a:r>
            <a:r>
              <a:rPr lang="tr-TR" sz="2400" dirty="0" smtClean="0">
                <a:latin typeface="Calibri" panose="020F0502020204030204" pitchFamily="34" charset="0"/>
              </a:rPr>
              <a:t>edebiyatforum.com/lise-2-edebiyat-konu-anlatimi/uygur-metinleri-ve-ozellikleri.html</a:t>
            </a:r>
          </a:p>
          <a:p>
            <a:pPr algn="just"/>
            <a:r>
              <a:rPr lang="tr-TR" sz="2400" dirty="0">
                <a:latin typeface="Calibri" panose="020F0502020204030204" pitchFamily="34" charset="0"/>
              </a:rPr>
              <a:t>http://</a:t>
            </a:r>
            <a:r>
              <a:rPr lang="tr-TR" sz="2400" dirty="0" smtClean="0">
                <a:latin typeface="Calibri" panose="020F0502020204030204" pitchFamily="34" charset="0"/>
              </a:rPr>
              <a:t>www.turkedebiyati.org/yazili-edebiyat.html</a:t>
            </a:r>
          </a:p>
          <a:p>
            <a:endParaRPr lang="tr-TR" dirty="0"/>
          </a:p>
        </p:txBody>
      </p:sp>
    </p:spTree>
    <p:extLst>
      <p:ext uri="{BB962C8B-B14F-4D97-AF65-F5344CB8AC3E}">
        <p14:creationId xmlns:p14="http://schemas.microsoft.com/office/powerpoint/2010/main" val="3583951340"/>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8262" y="5758813"/>
            <a:ext cx="9404723" cy="1400530"/>
          </a:xfrm>
        </p:spPr>
        <p:txBody>
          <a:bodyPr/>
          <a:lstStyle/>
          <a:p>
            <a:r>
              <a:rPr lang="tr-TR" dirty="0" smtClean="0"/>
              <a:t>TEŞEKKÜR EDERİM...</a:t>
            </a:r>
            <a:endParaRPr lang="tr-TR" dirty="0"/>
          </a:p>
        </p:txBody>
      </p:sp>
      <p:sp>
        <p:nvSpPr>
          <p:cNvPr id="5" name="Heart 4"/>
          <p:cNvSpPr/>
          <p:nvPr/>
        </p:nvSpPr>
        <p:spPr>
          <a:xfrm>
            <a:off x="10522040" y="5655782"/>
            <a:ext cx="837126" cy="803296"/>
          </a:xfrm>
          <a:prstGeom prst="hear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09534231"/>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678" y="710295"/>
            <a:ext cx="9404723" cy="1400530"/>
          </a:xfrm>
        </p:spPr>
        <p:txBody>
          <a:bodyPr/>
          <a:lstStyle/>
          <a:p>
            <a:r>
              <a:rPr lang="tr-TR" sz="4400" b="1" dirty="0" smtClean="0">
                <a:latin typeface="Calibri" panose="020F0502020204030204" pitchFamily="34" charset="0"/>
              </a:rPr>
              <a:t>YAZILI EDEBİYAT</a:t>
            </a:r>
            <a:endParaRPr lang="tr-TR" sz="4400" b="1" dirty="0">
              <a:latin typeface="Calibri" panose="020F0502020204030204" pitchFamily="34" charset="0"/>
            </a:endParaRPr>
          </a:p>
        </p:txBody>
      </p:sp>
      <p:sp>
        <p:nvSpPr>
          <p:cNvPr id="3" name="Content Placeholder 2"/>
          <p:cNvSpPr>
            <a:spLocks noGrp="1"/>
          </p:cNvSpPr>
          <p:nvPr>
            <p:ph idx="1"/>
          </p:nvPr>
        </p:nvSpPr>
        <p:spPr>
          <a:xfrm>
            <a:off x="504445" y="1730947"/>
            <a:ext cx="10908968" cy="4195481"/>
          </a:xfrm>
        </p:spPr>
        <p:txBody>
          <a:bodyPr>
            <a:noAutofit/>
          </a:bodyPr>
          <a:lstStyle/>
          <a:p>
            <a:pPr algn="just"/>
            <a:r>
              <a:rPr lang="tr-TR" sz="2400" b="1" dirty="0" smtClean="0">
                <a:latin typeface="Calibri" panose="020F0502020204030204" pitchFamily="34" charset="0"/>
              </a:rPr>
              <a:t>Yazılı Türk edebiyatı 8. yüzyılda başlar. 10. yüzyıla kadar sürer. Türklerin en eski yazılı eserleri 6. yüzyıldaki Yenisey yazıtlarıdır; ancak bunlar okunamadığı için belge niteliği taşımazlar. Bu bakımdan Türk tarihinin ve edebiyatının ilk yazılı ürünleri Göktürk yazısıyla ortaya konulan Orhun yazıtlarıdır</a:t>
            </a:r>
            <a:endParaRPr lang="tr-TR" sz="2400" b="1" dirty="0">
              <a:latin typeface="Calibri" panose="020F050202020403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5746" y="3721993"/>
            <a:ext cx="4546365" cy="2485623"/>
          </a:xfrm>
          <a:prstGeom prst="rect">
            <a:avLst/>
          </a:prstGeom>
          <a:ln w="190500" cap="sq">
            <a:solidFill>
              <a:schemeClr val="accent6">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39768144"/>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125" y="1473369"/>
            <a:ext cx="10796767" cy="4195481"/>
          </a:xfrm>
        </p:spPr>
        <p:txBody>
          <a:bodyPr>
            <a:normAutofit/>
          </a:bodyPr>
          <a:lstStyle/>
          <a:p>
            <a:pPr algn="just"/>
            <a:r>
              <a:rPr lang="tr-TR" sz="2400" b="1" dirty="0" smtClean="0">
                <a:latin typeface="Calibri" panose="020F0502020204030204" pitchFamily="34" charset="0"/>
              </a:rPr>
              <a:t>Göktürk </a:t>
            </a:r>
            <a:r>
              <a:rPr lang="tr-TR" sz="2400" b="1" dirty="0">
                <a:latin typeface="Calibri" panose="020F0502020204030204" pitchFamily="34" charset="0"/>
              </a:rPr>
              <a:t>yazısı 4'ü sesli 38 harften meydana gelmiştir. Harflerin birleşmediği ve sözcüklerin üst üste iki nokta ile ayrıldığı bu yazı sağdan sola doğru yazılmaktadır. Orhun yazıtlanndaki dilin işlenmişliğine bakılırsa, Göktürkçenin eski çağlarda da kullanılmış olabileceği söylenebilir. Nitekim Yenisey yazıtlarının da aynı alfabe ile yazıldığı bilinmektedir.</a:t>
            </a:r>
          </a:p>
          <a:p>
            <a:pPr algn="just"/>
            <a:endParaRPr lang="tr-TR"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204" y="3775420"/>
            <a:ext cx="4367213" cy="2379587"/>
          </a:xfrm>
          <a:prstGeom prst="rect">
            <a:avLst/>
          </a:prstGeom>
          <a:ln w="190500" cap="sq">
            <a:solidFill>
              <a:schemeClr val="accent6">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66134020"/>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5932" y="1689688"/>
            <a:ext cx="9404723" cy="1400530"/>
          </a:xfrm>
        </p:spPr>
        <p:txBody>
          <a:bodyPr/>
          <a:lstStyle/>
          <a:p>
            <a:r>
              <a:rPr lang="tr-TR" dirty="0" smtClean="0"/>
              <a:t>YAZILI EDEBİYAT</a:t>
            </a:r>
            <a:endParaRPr lang="tr-TR" dirty="0"/>
          </a:p>
        </p:txBody>
      </p:sp>
      <p:cxnSp>
        <p:nvCxnSpPr>
          <p:cNvPr id="15" name="Straight Arrow Connector 14"/>
          <p:cNvCxnSpPr/>
          <p:nvPr/>
        </p:nvCxnSpPr>
        <p:spPr>
          <a:xfrm flipH="1">
            <a:off x="3515932" y="2784129"/>
            <a:ext cx="811370" cy="94015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7" name="Straight Arrow Connector 16"/>
          <p:cNvCxnSpPr/>
          <p:nvPr/>
        </p:nvCxnSpPr>
        <p:spPr>
          <a:xfrm>
            <a:off x="6626178" y="2797008"/>
            <a:ext cx="914400" cy="9144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20" name="TextBox 19"/>
          <p:cNvSpPr txBox="1"/>
          <p:nvPr/>
        </p:nvSpPr>
        <p:spPr>
          <a:xfrm>
            <a:off x="6626178" y="3935928"/>
            <a:ext cx="3676919" cy="523220"/>
          </a:xfrm>
          <a:prstGeom prst="rect">
            <a:avLst/>
          </a:prstGeom>
          <a:noFill/>
        </p:spPr>
        <p:txBody>
          <a:bodyPr wrap="square" rtlCol="0">
            <a:spAutoFit/>
          </a:bodyPr>
          <a:lstStyle/>
          <a:p>
            <a:r>
              <a:rPr lang="tr-TR" sz="2800" b="1" dirty="0" smtClean="0"/>
              <a:t>UYGUR YAZITLARI</a:t>
            </a:r>
            <a:endParaRPr lang="tr-TR" sz="2800" b="1" dirty="0"/>
          </a:p>
        </p:txBody>
      </p:sp>
      <p:sp>
        <p:nvSpPr>
          <p:cNvPr id="21" name="TextBox 20"/>
          <p:cNvSpPr txBox="1"/>
          <p:nvPr/>
        </p:nvSpPr>
        <p:spPr>
          <a:xfrm>
            <a:off x="1738041" y="3856678"/>
            <a:ext cx="3555782" cy="523220"/>
          </a:xfrm>
          <a:prstGeom prst="rect">
            <a:avLst/>
          </a:prstGeom>
          <a:noFill/>
        </p:spPr>
        <p:txBody>
          <a:bodyPr wrap="none" rtlCol="0">
            <a:spAutoFit/>
          </a:bodyPr>
          <a:lstStyle/>
          <a:p>
            <a:r>
              <a:rPr lang="tr-TR" sz="2800" b="1" dirty="0" smtClean="0"/>
              <a:t>GÖKTÜRK YAZITLARI</a:t>
            </a:r>
            <a:endParaRPr lang="tr-TR" sz="2800" b="1" dirty="0"/>
          </a:p>
        </p:txBody>
      </p:sp>
    </p:spTree>
    <p:extLst>
      <p:ext uri="{BB962C8B-B14F-4D97-AF65-F5344CB8AC3E}">
        <p14:creationId xmlns:p14="http://schemas.microsoft.com/office/powerpoint/2010/main" val="2106226863"/>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0218" y="1038754"/>
            <a:ext cx="9404723" cy="1400530"/>
          </a:xfrm>
        </p:spPr>
        <p:txBody>
          <a:bodyPr/>
          <a:lstStyle/>
          <a:p>
            <a:r>
              <a:rPr lang="tr-TR" sz="4000" b="1" dirty="0"/>
              <a:t>GÖKTÜRK YAZITLARI</a:t>
            </a:r>
            <a:r>
              <a:rPr lang="tr-TR" sz="4400" b="1" dirty="0"/>
              <a:t/>
            </a:r>
            <a:br>
              <a:rPr lang="tr-TR" sz="4400" b="1" dirty="0"/>
            </a:br>
            <a:endParaRPr lang="tr-TR" dirty="0"/>
          </a:p>
        </p:txBody>
      </p:sp>
      <p:sp>
        <p:nvSpPr>
          <p:cNvPr id="3" name="Content Placeholder 2"/>
          <p:cNvSpPr>
            <a:spLocks noGrp="1"/>
          </p:cNvSpPr>
          <p:nvPr>
            <p:ph idx="1"/>
          </p:nvPr>
        </p:nvSpPr>
        <p:spPr>
          <a:xfrm>
            <a:off x="626794" y="2104433"/>
            <a:ext cx="10796767" cy="4195481"/>
          </a:xfrm>
        </p:spPr>
        <p:txBody>
          <a:bodyPr>
            <a:normAutofit/>
          </a:bodyPr>
          <a:lstStyle/>
          <a:p>
            <a:pPr algn="just"/>
            <a:r>
              <a:rPr lang="tr-TR" sz="2400" b="1" dirty="0">
                <a:latin typeface="Calibri" panose="020F0502020204030204" pitchFamily="34" charset="0"/>
              </a:rPr>
              <a:t>Milattan sonra 8. yüzyılda ortaya konulan bu yazıtlar, Türk edebiyatının ilk yazılı örnekleridir. Yazıtlarda dağılan Göktürklerin, Bilge Kağan ve kardeşi Kültiğin tarafından bir araya getirilişi ve Göktürk devletinin yeniden kuruluşu anlatılmaktadır</a:t>
            </a:r>
            <a:r>
              <a:rPr lang="tr-TR" sz="2400" b="1" dirty="0" smtClean="0">
                <a:latin typeface="Calibri" panose="020F0502020204030204" pitchFamily="34" charset="0"/>
              </a:rPr>
              <a:t>.</a:t>
            </a:r>
            <a:r>
              <a:rPr lang="tr-TR" sz="2400" b="1" dirty="0">
                <a:latin typeface="Calibri" panose="020F0502020204030204" pitchFamily="34" charset="0"/>
              </a:rPr>
              <a:t> </a:t>
            </a:r>
            <a:endParaRPr lang="tr-TR" sz="2400" b="1" dirty="0" smtClean="0">
              <a:latin typeface="Calibri" panose="020F0502020204030204" pitchFamily="34" charset="0"/>
            </a:endParaRPr>
          </a:p>
          <a:p>
            <a:pPr algn="just"/>
            <a:endParaRPr lang="tr-TR" sz="2400" b="1" dirty="0">
              <a:latin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516" y="3712344"/>
            <a:ext cx="6321360" cy="2587570"/>
          </a:xfrm>
          <a:prstGeom prst="rect">
            <a:avLst/>
          </a:prstGeom>
          <a:ln w="190500" cap="sq">
            <a:solidFill>
              <a:schemeClr val="accent6">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530089266"/>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156" y="2225751"/>
            <a:ext cx="4228541" cy="4195481"/>
          </a:xfrm>
        </p:spPr>
        <p:txBody>
          <a:bodyPr/>
          <a:lstStyle/>
          <a:p>
            <a:r>
              <a:rPr lang="tr-TR" sz="2400" b="1" dirty="0" smtClean="0">
                <a:latin typeface="Calibri" panose="020F0502020204030204" pitchFamily="34" charset="0"/>
              </a:rPr>
              <a:t>Vezir </a:t>
            </a:r>
            <a:r>
              <a:rPr lang="tr-TR" sz="2400" b="1" dirty="0">
                <a:latin typeface="Calibri" panose="020F0502020204030204" pitchFamily="34" charset="0"/>
              </a:rPr>
              <a:t>Tonyukuk Yazıtı (720): Vezir Tonyukuk, Çinlilerle yapılan savaşları anı </a:t>
            </a:r>
            <a:r>
              <a:rPr lang="tr-TR" sz="2400" b="1" dirty="0" smtClean="0">
                <a:latin typeface="Calibri" panose="020F0502020204030204" pitchFamily="34" charset="0"/>
              </a:rPr>
              <a:t>şeklinde </a:t>
            </a:r>
            <a:r>
              <a:rPr lang="tr-TR" sz="2400" b="1" dirty="0">
                <a:latin typeface="Calibri" panose="020F0502020204030204" pitchFamily="34" charset="0"/>
              </a:rPr>
              <a:t>yazdırmıştır.</a:t>
            </a:r>
          </a:p>
          <a:p>
            <a:endParaRPr lang="tr-T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11830">
            <a:off x="5205481" y="1326523"/>
            <a:ext cx="5458226" cy="4857481"/>
          </a:xfrm>
          <a:prstGeom prst="rect">
            <a:avLst/>
          </a:prstGeom>
          <a:ln w="190500" cap="sq">
            <a:solidFill>
              <a:schemeClr val="accent6">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72434934"/>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8766" y="1340918"/>
            <a:ext cx="3945205" cy="4195481"/>
          </a:xfrm>
        </p:spPr>
        <p:txBody>
          <a:bodyPr>
            <a:normAutofit/>
          </a:bodyPr>
          <a:lstStyle/>
          <a:p>
            <a:pPr algn="just"/>
            <a:r>
              <a:rPr lang="tr-TR" sz="2400" b="1" dirty="0" smtClean="0">
                <a:latin typeface="Calibri" panose="020F0502020204030204" pitchFamily="34" charset="0"/>
              </a:rPr>
              <a:t>Kültiğin </a:t>
            </a:r>
            <a:r>
              <a:rPr lang="tr-TR" sz="2400" b="1" dirty="0">
                <a:latin typeface="Calibri" panose="020F0502020204030204" pitchFamily="34" charset="0"/>
              </a:rPr>
              <a:t>Yazıtı (732</a:t>
            </a:r>
            <a:r>
              <a:rPr lang="tr-TR" sz="2400" b="1" dirty="0" smtClean="0">
                <a:latin typeface="Calibri" panose="020F0502020204030204" pitchFamily="34" charset="0"/>
              </a:rPr>
              <a:t>):Bu </a:t>
            </a:r>
            <a:r>
              <a:rPr lang="tr-TR" sz="2400" b="1" dirty="0">
                <a:latin typeface="Calibri" panose="020F0502020204030204" pitchFamily="34" charset="0"/>
              </a:rPr>
              <a:t>anıtı Bilge Kağan, savaşta ölen kardeşi Kültiğin adına diktirmiştir.</a:t>
            </a:r>
          </a:p>
          <a:p>
            <a:endParaRPr lang="tr-TR"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8452" y="746975"/>
            <a:ext cx="3588037" cy="5383369"/>
          </a:xfrm>
          <a:prstGeom prst="rect">
            <a:avLst/>
          </a:prstGeom>
          <a:ln w="190500" cap="sq">
            <a:solidFill>
              <a:schemeClr val="accent6">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23585478"/>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5888" y="1795341"/>
            <a:ext cx="4846726" cy="4195481"/>
          </a:xfrm>
        </p:spPr>
        <p:txBody>
          <a:bodyPr>
            <a:normAutofit/>
          </a:bodyPr>
          <a:lstStyle/>
          <a:p>
            <a:pPr algn="just"/>
            <a:r>
              <a:rPr lang="tr-TR" sz="2400" b="1" dirty="0" smtClean="0">
                <a:latin typeface="Calibri" panose="020F0502020204030204" pitchFamily="34" charset="0"/>
              </a:rPr>
              <a:t>Bilge </a:t>
            </a:r>
            <a:r>
              <a:rPr lang="tr-TR" sz="2400" b="1" dirty="0">
                <a:latin typeface="Calibri" panose="020F0502020204030204" pitchFamily="34" charset="0"/>
              </a:rPr>
              <a:t>Kağan Yazıtı (735):Bu anıt, Bilge Kağan'ın ölümünden sonra oğlu tarafından diktirilmiştir.</a:t>
            </a:r>
          </a:p>
          <a:p>
            <a:endParaRPr lang="tr-TR"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7229">
            <a:off x="6447083" y="1190961"/>
            <a:ext cx="3362135" cy="4488623"/>
          </a:xfrm>
          <a:prstGeom prst="rect">
            <a:avLst/>
          </a:prstGeom>
          <a:ln w="190500" cap="sq">
            <a:solidFill>
              <a:schemeClr val="accent6">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74842680"/>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7277" y="839084"/>
            <a:ext cx="9404723" cy="1400530"/>
          </a:xfrm>
        </p:spPr>
        <p:txBody>
          <a:bodyPr/>
          <a:lstStyle/>
          <a:p>
            <a:r>
              <a:rPr lang="tr-TR" sz="4000" b="1" dirty="0"/>
              <a:t>UYGUR </a:t>
            </a:r>
            <a:r>
              <a:rPr lang="tr-TR" sz="4000" b="1" dirty="0" smtClean="0"/>
              <a:t>YAZITLARI</a:t>
            </a:r>
            <a:endParaRPr lang="tr-TR" sz="4000" dirty="0"/>
          </a:p>
        </p:txBody>
      </p:sp>
      <p:sp>
        <p:nvSpPr>
          <p:cNvPr id="3" name="Content Placeholder 2"/>
          <p:cNvSpPr>
            <a:spLocks noGrp="1"/>
          </p:cNvSpPr>
          <p:nvPr>
            <p:ph idx="1"/>
          </p:nvPr>
        </p:nvSpPr>
        <p:spPr>
          <a:xfrm>
            <a:off x="562399" y="1756704"/>
            <a:ext cx="10732373" cy="4195481"/>
          </a:xfrm>
        </p:spPr>
        <p:txBody>
          <a:bodyPr>
            <a:noAutofit/>
          </a:bodyPr>
          <a:lstStyle/>
          <a:p>
            <a:pPr algn="just"/>
            <a:r>
              <a:rPr lang="tr-TR" sz="2400" dirty="0" smtClean="0">
                <a:latin typeface="Calibri" panose="020F0502020204030204" pitchFamily="34" charset="0"/>
              </a:rPr>
              <a:t>Uygurlara ait metinler, üslûp ve hikâye ediş bakımından Gök­türk Yazıtlarına benzer. Ancak Kül Tigin ve Bilge Kağan Anıtı'ndaki yüksek heyecan, millî şuur ve lirizm uygurlara ait yazıtlar­da yoktur.</a:t>
            </a:r>
          </a:p>
          <a:p>
            <a:pPr algn="just"/>
            <a:r>
              <a:rPr lang="tr-TR" sz="2400" dirty="0" smtClean="0">
                <a:latin typeface="Calibri" panose="020F0502020204030204" pitchFamily="34" charset="0"/>
              </a:rPr>
              <a:t>Yenisey yazıtlarından hiçbirinin dikiliş tarihi belli değildir. Taşlar­daki yazının Göktürk Yazıtlarındaki kadar gelişmemiş oluşu; bazı araştırıcıları, Yenisey Yazıtlarının daha eski olduğu fikrine götürmüştür.</a:t>
            </a:r>
          </a:p>
          <a:p>
            <a:pPr algn="just"/>
            <a:r>
              <a:rPr lang="tr-TR" sz="2400" dirty="0" smtClean="0">
                <a:latin typeface="Calibri" panose="020F0502020204030204" pitchFamily="34" charset="0"/>
              </a:rPr>
              <a:t>Uygur yazıtları çoğunlukla mezar taşı olarak dikilmiştir.</a:t>
            </a:r>
          </a:p>
          <a:p>
            <a:pPr algn="just"/>
            <a:r>
              <a:rPr lang="tr-TR" sz="2400" dirty="0" smtClean="0">
                <a:latin typeface="Calibri" panose="020F0502020204030204" pitchFamily="34" charset="0"/>
              </a:rPr>
              <a:t>Manihaizm'in kabulüyle Maniheist olan Soğdların yazısı alın­mış, fakat Göktürk yazısı az da olsa kullanılmıştır.</a:t>
            </a:r>
            <a:endParaRPr lang="tr-TR" sz="2400" dirty="0">
              <a:latin typeface="Calibri" panose="020F0502020204030204" pitchFamily="34" charset="0"/>
            </a:endParaRPr>
          </a:p>
        </p:txBody>
      </p:sp>
    </p:spTree>
    <p:extLst>
      <p:ext uri="{BB962C8B-B14F-4D97-AF65-F5344CB8AC3E}">
        <p14:creationId xmlns:p14="http://schemas.microsoft.com/office/powerpoint/2010/main" val="2297116573"/>
      </p:ext>
    </p:extLst>
  </p:cSld>
  <p:clrMapOvr>
    <a:masterClrMapping/>
  </p:clrMapOvr>
  <p:transition spd="slow">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51</TotalTime>
  <Words>263</Words>
  <Application>Microsoft Office PowerPoint</Application>
  <PresentationFormat>Widescreen</PresentationFormat>
  <Paragraphs>25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Wingdings</vt:lpstr>
      <vt:lpstr>Wingdings 3</vt:lpstr>
      <vt:lpstr>Ion</vt:lpstr>
      <vt:lpstr>ÖMER NASUHİ BİLMEN A.İ.H.L</vt:lpstr>
      <vt:lpstr>YAZILI EDEBİYAT</vt:lpstr>
      <vt:lpstr>PowerPoint Presentation</vt:lpstr>
      <vt:lpstr>YAZILI EDEBİYAT</vt:lpstr>
      <vt:lpstr>GÖKTÜRK YAZITLARI </vt:lpstr>
      <vt:lpstr>PowerPoint Presentation</vt:lpstr>
      <vt:lpstr>PowerPoint Presentation</vt:lpstr>
      <vt:lpstr>PowerPoint Presentation</vt:lpstr>
      <vt:lpstr>UYGUR YAZITLARI</vt:lpstr>
      <vt:lpstr>PowerPoint Presentation</vt:lpstr>
      <vt:lpstr>KAYNAKÇA</vt:lpstr>
      <vt:lpstr>TEŞEKKÜR EDERİM...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ÖMER NASUHİ BİLMEN A.İ.H.L</dc:title>
  <dc:creator>fatihh</dc:creator>
  <cp:lastModifiedBy>fatihh</cp:lastModifiedBy>
  <cp:revision>11</cp:revision>
  <dcterms:created xsi:type="dcterms:W3CDTF">2015-12-13T14:24:38Z</dcterms:created>
  <dcterms:modified xsi:type="dcterms:W3CDTF">2015-12-13T15:16:22Z</dcterms:modified>
</cp:coreProperties>
</file>