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02" autoAdjust="0"/>
    <p:restoredTop sz="94660"/>
  </p:normalViewPr>
  <p:slideViewPr>
    <p:cSldViewPr>
      <p:cViewPr varScale="1">
        <p:scale>
          <a:sx n="86" d="100"/>
          <a:sy n="86"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D9F75050-0E15-4C5B-92B0-66D068882F1F}" type="datetimeFigureOut">
              <a:rPr lang="tr-TR" smtClean="0"/>
              <a:pPr/>
              <a:t>13.04.2017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D9F75050-0E15-4C5B-92B0-66D068882F1F}" type="datetimeFigureOut">
              <a:rPr lang="tr-TR" smtClean="0"/>
              <a:pPr/>
              <a:t>13.04.2017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9F75050-0E15-4C5B-92B0-66D068882F1F}" type="datetimeFigureOut">
              <a:rPr lang="tr-TR" smtClean="0"/>
              <a:pPr/>
              <a:t>13.04.2017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advClick="0" advTm="10000">
    <p:cover dir="ru"/>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turkedebiyati.org/ataturk-belgeselleri.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714480" y="0"/>
            <a:ext cx="7286676" cy="1754326"/>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Baskerville Old Face" pitchFamily="18" charset="0"/>
              </a:rPr>
              <a:t>SÖYLEV</a:t>
            </a:r>
          </a:p>
          <a:p>
            <a:pPr algn="ct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endParaRPr>
          </a:p>
        </p:txBody>
      </p:sp>
      <p:pic>
        <p:nvPicPr>
          <p:cNvPr id="21506" name="Picture 2" descr="Image result for SÖYlev"/>
          <p:cNvPicPr>
            <a:picLocks noChangeAspect="1" noChangeArrowheads="1"/>
          </p:cNvPicPr>
          <p:nvPr/>
        </p:nvPicPr>
        <p:blipFill>
          <a:blip r:embed="rId2"/>
          <a:srcRect/>
          <a:stretch>
            <a:fillRect/>
          </a:stretch>
        </p:blipFill>
        <p:spPr bwMode="auto">
          <a:xfrm>
            <a:off x="0" y="3118351"/>
            <a:ext cx="3857620" cy="3739650"/>
          </a:xfrm>
          <a:prstGeom prst="rect">
            <a:avLst/>
          </a:prstGeom>
          <a:ln>
            <a:noFill/>
          </a:ln>
          <a:effectLst>
            <a:softEdge rad="112500"/>
          </a:effectLst>
        </p:spPr>
      </p:pic>
    </p:spTree>
  </p:cSld>
  <p:clrMapOvr>
    <a:masterClrMapping/>
  </p:clrMapOvr>
  <p:transition spd="med" advClick="0" advTm="10000">
    <p:cover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214422"/>
          </a:xfrm>
        </p:spPr>
        <p:txBody>
          <a:bodyPr/>
          <a:lstStyle/>
          <a:p>
            <a:r>
              <a:rPr lang="tr-TR" dirty="0" smtClean="0">
                <a:solidFill>
                  <a:schemeClr val="accent1">
                    <a:lumMod val="75000"/>
                  </a:schemeClr>
                </a:solidFill>
                <a:latin typeface="Baskerville Old Face" pitchFamily="18" charset="0"/>
              </a:rPr>
              <a:t>                        </a:t>
            </a:r>
            <a:r>
              <a:rPr lang="tr-TR" dirty="0" smtClean="0">
                <a:solidFill>
                  <a:schemeClr val="accent1">
                    <a:lumMod val="75000"/>
                  </a:schemeClr>
                </a:solidFill>
                <a:latin typeface="Curlz MT" pitchFamily="82" charset="0"/>
              </a:rPr>
              <a:t>SÖYLEV      </a:t>
            </a:r>
            <a:endParaRPr lang="tr-TR"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285860"/>
            <a:ext cx="9144000" cy="5572140"/>
          </a:xfrm>
        </p:spPr>
        <p:txBody>
          <a:bodyPr>
            <a:normAutofit/>
          </a:bodyPr>
          <a:lstStyle/>
          <a:p>
            <a:pPr>
              <a:buNone/>
            </a:pPr>
            <a:endParaRPr lang="tr-TR" sz="2000" dirty="0" smtClean="0">
              <a:latin typeface="Baskerville Old Face" pitchFamily="18" charset="0"/>
            </a:endParaRPr>
          </a:p>
          <a:p>
            <a:pPr>
              <a:buFont typeface="Wingdings" pitchFamily="2" charset="2"/>
              <a:buChar char="ü"/>
            </a:pPr>
            <a:r>
              <a:rPr lang="tr-TR" sz="2200" dirty="0" smtClean="0">
                <a:latin typeface="Agency FB" pitchFamily="34" charset="0"/>
              </a:rPr>
              <a:t>Bir konuşmacı tarafından bir yerde toplanmış topluluğa, bir düşünceyi coşkulu bir </a:t>
            </a:r>
            <a:r>
              <a:rPr lang="tr-TR" sz="2200" dirty="0" err="1" smtClean="0">
                <a:latin typeface="Agency FB" pitchFamily="34" charset="0"/>
              </a:rPr>
              <a:t>diile</a:t>
            </a:r>
            <a:r>
              <a:rPr lang="tr-TR" sz="2200" dirty="0" smtClean="0">
                <a:latin typeface="Agency FB" pitchFamily="34" charset="0"/>
              </a:rPr>
              <a:t> anlatmaya denir. Bunlara, "yaşatıcı yazılar" da diyebiliriz. Öyküleme anlatım biçiminin ağırlıklı kullanıldığı, okuyucunun bilgisini artırmaktan çok hayal dünyasını zenginleştirmeyi amaçlayan yazı türleridir:</a:t>
            </a:r>
          </a:p>
          <a:p>
            <a:pPr>
              <a:buFont typeface="Wingdings" pitchFamily="2" charset="2"/>
              <a:buChar char="ü"/>
            </a:pPr>
            <a:endParaRPr lang="tr-TR" sz="2200" dirty="0" smtClean="0">
              <a:latin typeface="Agency FB" pitchFamily="34" charset="0"/>
            </a:endParaRPr>
          </a:p>
          <a:p>
            <a:pPr>
              <a:buFont typeface="Wingdings" pitchFamily="2" charset="2"/>
              <a:buChar char="ü"/>
            </a:pPr>
            <a:r>
              <a:rPr lang="tr-TR" sz="2200" dirty="0" smtClean="0">
                <a:latin typeface="Agency FB" pitchFamily="34" charset="0"/>
              </a:rPr>
              <a:t>Bir gerçeğe inanan bir insanın toplumu bu gerçeğe inandırmak için özünün bütünü ile yaptığı telkin sürecine hitabet; bir fikri, bir davayı karşısındaki insanlara dil ustalığı ile açıklamaya hitabet sanatı; toplum önünde bu konuşmayı yapana hatip; bir insan topluluğuna bir fikri vermek bir ülküyü aşılamak amacıyla söylenen sözlere ise nutuk veya söylev denir. Hatiplik sanatı, insanlık geçmişinin en eski ve en köklü sanatlarındandır. Bu sanatla peygamberler ve din adamları insanları doğru yola davet etmişler; padişahlar, krallar ve kumandanlar ordularına bu sanatla hükmetmiş ve savaşlar kazanmıştır.</a:t>
            </a:r>
          </a:p>
          <a:p>
            <a:endParaRPr lang="tr-TR" dirty="0"/>
          </a:p>
        </p:txBody>
      </p:sp>
    </p:spTree>
  </p:cSld>
  <p:clrMapOvr>
    <a:masterClrMapping/>
  </p:clrMapOvr>
  <p:transition spd="med" advClick="0" advTm="10000">
    <p:cover dir="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İyi Hatip olmak isteyen kişi iyi düşünen, çok okuyan, çok tecrübeli, gözlemi kuvvetli, içerisinde bulunduğu toplumu çok iyi bilen, bilgili, ileri görüşlü, söz kurallarına gerektiği kadar önem veren kişi olmalıdır. Hatip, gür sesli, özgür yaratılışlı, sevimli ve cana yakın olmalıdır. Derin hissilik, canlı hayat, sağlam yapılı bulunmak, inanç ve fikirlerde içtenlik, gür bir anlatım şekli hatibin belirgin özellikleridir.</a:t>
            </a:r>
          </a:p>
          <a:p>
            <a:pPr>
              <a:buNone/>
            </a:pPr>
            <a:r>
              <a:rPr lang="tr-TR" sz="2000" dirty="0" smtClean="0">
                <a:latin typeface="Agency FB" pitchFamily="34" charset="0"/>
              </a:rPr>
              <a:t/>
            </a:r>
            <a:br>
              <a:rPr lang="tr-TR" sz="2000" dirty="0" smtClean="0">
                <a:latin typeface="Agency FB" pitchFamily="34" charset="0"/>
              </a:rPr>
            </a:br>
            <a:r>
              <a:rPr lang="tr-TR" sz="2000" b="1" dirty="0" smtClean="0">
                <a:latin typeface="Agency FB" pitchFamily="34" charset="0"/>
              </a:rPr>
              <a:t> </a:t>
            </a:r>
            <a:r>
              <a:rPr lang="tr-TR" sz="2000" b="1" dirty="0" smtClean="0">
                <a:solidFill>
                  <a:schemeClr val="accent1">
                    <a:lumMod val="75000"/>
                  </a:schemeClr>
                </a:solidFill>
                <a:latin typeface="Agency FB" pitchFamily="34" charset="0"/>
              </a:rPr>
              <a:t>Hatibin (konuşmacının) dört temel amacı vardır.</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dirty="0" smtClean="0">
                <a:latin typeface="Agency FB" pitchFamily="34" charset="0"/>
              </a:rPr>
              <a:t>   Bir fikri veya bir meseleyi açık bir şekilde anlatmak</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Dinleyiciler üzerinde bir iz bırakarak onları ikna etmek</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Dinleyicileri harekete geçirmek</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Dinleyicileri eğlendirmek</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Hitabet aslında bir hazırlık konuşmasıdır. Zaten yukarıda tanımladığımız üzere hatip önceden hazırlanan        nutku okuyan kişidir. </a:t>
            </a:r>
          </a:p>
        </p:txBody>
      </p:sp>
    </p:spTree>
  </p:cSld>
  <p:clrMapOvr>
    <a:masterClrMapping/>
  </p:clrMapOvr>
  <p:transition spd="med" advClick="0" advTm="10000">
    <p:cover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400" b="1" dirty="0" smtClean="0"/>
              <a:t>                    </a:t>
            </a:r>
            <a:r>
              <a:rPr lang="tr-TR" sz="2400" b="1" dirty="0" smtClean="0">
                <a:solidFill>
                  <a:schemeClr val="accent1">
                    <a:lumMod val="75000"/>
                  </a:schemeClr>
                </a:solidFill>
                <a:latin typeface="Curlz MT" pitchFamily="82" charset="0"/>
              </a:rPr>
              <a:t>Nutuk hazırlanırken dikkat edilecek hususlar:</a:t>
            </a:r>
          </a:p>
          <a:p>
            <a:pPr>
              <a:buNone/>
            </a:pPr>
            <a:endParaRPr lang="tr-TR" sz="2000" b="1" dirty="0" smtClean="0">
              <a:solidFill>
                <a:schemeClr val="accent1">
                  <a:lumMod val="75000"/>
                </a:schemeClr>
              </a:solidFill>
              <a:latin typeface="Curlz MT" pitchFamily="82" charset="0"/>
            </a:endParaRPr>
          </a:p>
          <a:p>
            <a:pPr>
              <a:buNone/>
            </a:pPr>
            <a:endParaRPr lang="tr-TR" sz="2000" b="1" dirty="0" smtClean="0">
              <a:solidFill>
                <a:schemeClr val="accent1">
                  <a:lumMod val="75000"/>
                </a:schemeClr>
              </a:solidFill>
              <a:latin typeface="Curlz MT" pitchFamily="82" charset="0"/>
            </a:endParaRPr>
          </a:p>
          <a:p>
            <a:pPr>
              <a:buNone/>
            </a:pPr>
            <a:r>
              <a:rPr lang="tr-TR" sz="2000" b="1" dirty="0" smtClean="0">
                <a:solidFill>
                  <a:schemeClr val="accent1">
                    <a:lumMod val="75000"/>
                  </a:schemeClr>
                </a:solidFill>
                <a:latin typeface="Baskerville Old Face" pitchFamily="18" charset="0"/>
              </a:rPr>
              <a:t>1-</a:t>
            </a:r>
            <a:r>
              <a:rPr lang="tr-TR" sz="2000" dirty="0" smtClean="0">
                <a:solidFill>
                  <a:schemeClr val="accent1">
                    <a:lumMod val="75000"/>
                  </a:schemeClr>
                </a:solidFill>
                <a:latin typeface="Baskerville Old Face" pitchFamily="18" charset="0"/>
              </a:rPr>
              <a:t> </a:t>
            </a:r>
            <a:r>
              <a:rPr lang="tr-TR" sz="2000" dirty="0" smtClean="0">
                <a:latin typeface="Agency FB" pitchFamily="34" charset="0"/>
              </a:rPr>
              <a:t>Nutku hazırlayan konuyu planlı bir şekilde hazırlamalıdır. Yazıya geçirmeli ve hatip yazmış olduğu bu nutka önceden hazırlanmadır. Yazıya geçirmeli ve hatip yazmış olduğu bu nutka önceden hazırlanmadır. Konuşma sırasında ise yazılı metni yanında bulundurmalı; fakat konuşma sırasında kâğıda fazla bakmamalıdır. Konusuna iyi hazırlanan hatip kağıda göz ucuyla baktığı zaman konuşmasını hatasız yapacaktır.</a:t>
            </a:r>
          </a:p>
          <a:p>
            <a:pPr>
              <a:buNone/>
            </a:pPr>
            <a:endParaRPr lang="tr-TR" sz="2000" dirty="0" smtClean="0">
              <a:latin typeface="Agency FB" pitchFamily="34" charset="0"/>
            </a:endParaRPr>
          </a:p>
          <a:p>
            <a:pPr>
              <a:buNone/>
            </a:pPr>
            <a:r>
              <a:rPr lang="tr-TR" sz="2000" b="1" dirty="0" smtClean="0">
                <a:solidFill>
                  <a:schemeClr val="accent1">
                    <a:lumMod val="75000"/>
                  </a:schemeClr>
                </a:solidFill>
                <a:latin typeface="Agency FB" pitchFamily="34" charset="0"/>
              </a:rPr>
              <a:t>2-</a:t>
            </a:r>
            <a:r>
              <a:rPr lang="tr-TR" sz="2000" dirty="0" smtClean="0">
                <a:solidFill>
                  <a:schemeClr val="accent1">
                    <a:lumMod val="75000"/>
                  </a:schemeClr>
                </a:solidFill>
                <a:latin typeface="Agency FB" pitchFamily="34" charset="0"/>
              </a:rPr>
              <a:t> </a:t>
            </a:r>
            <a:r>
              <a:rPr lang="tr-TR" sz="2000" dirty="0" smtClean="0">
                <a:latin typeface="Agency FB" pitchFamily="34" charset="0"/>
              </a:rPr>
              <a:t>İçten konuşma yapmak kolay değildir. Büyük hatiplerin bile daha önceden konusunu hazırladıkları ve yanlarındaki küçük notlarından faydalandıkları ve o andaki konunun ahengine göre konuşmalarını değiştirdikleri görülmüştür. Bu yüzden hatip, konuşma sırasında her zaman metne bağlı kalmayabilir.</a:t>
            </a:r>
          </a:p>
          <a:p>
            <a:pPr>
              <a:buNone/>
            </a:pPr>
            <a:endParaRPr lang="tr-TR" sz="2000" dirty="0" smtClean="0">
              <a:latin typeface="Agency FB" pitchFamily="34" charset="0"/>
            </a:endParaRPr>
          </a:p>
          <a:p>
            <a:pPr>
              <a:buNone/>
            </a:pPr>
            <a:r>
              <a:rPr lang="tr-TR" sz="2000" b="1" dirty="0" smtClean="0">
                <a:solidFill>
                  <a:schemeClr val="accent1">
                    <a:lumMod val="75000"/>
                  </a:schemeClr>
                </a:solidFill>
                <a:latin typeface="Agency FB" pitchFamily="34" charset="0"/>
              </a:rPr>
              <a:t>3-</a:t>
            </a:r>
            <a:r>
              <a:rPr lang="tr-TR" sz="2000" dirty="0" smtClean="0">
                <a:solidFill>
                  <a:schemeClr val="accent1">
                    <a:lumMod val="75000"/>
                  </a:schemeClr>
                </a:solidFill>
                <a:latin typeface="Agency FB" pitchFamily="34" charset="0"/>
              </a:rPr>
              <a:t> </a:t>
            </a:r>
            <a:r>
              <a:rPr lang="tr-TR" sz="2000" dirty="0" smtClean="0">
                <a:latin typeface="Agency FB" pitchFamily="34" charset="0"/>
              </a:rPr>
              <a:t>Nutkun giriş cümlesi toplumun dikkatini çekecek türden olmalıdır. Hatta ilk cümleler şiirsel bir üslupta olabilir.</a:t>
            </a:r>
          </a:p>
          <a:p>
            <a:pPr>
              <a:buNone/>
            </a:pPr>
            <a:endParaRPr lang="tr-TR" sz="2000" dirty="0" smtClean="0">
              <a:latin typeface="Agency FB" pitchFamily="34" charset="0"/>
            </a:endParaRPr>
          </a:p>
          <a:p>
            <a:pPr>
              <a:buNone/>
            </a:pPr>
            <a:r>
              <a:rPr lang="tr-TR" sz="2000" b="1" dirty="0" smtClean="0">
                <a:solidFill>
                  <a:schemeClr val="accent1">
                    <a:lumMod val="75000"/>
                  </a:schemeClr>
                </a:solidFill>
                <a:latin typeface="Agency FB" pitchFamily="34" charset="0"/>
              </a:rPr>
              <a:t>4-</a:t>
            </a:r>
            <a:r>
              <a:rPr lang="tr-TR" sz="2000" dirty="0" smtClean="0">
                <a:solidFill>
                  <a:schemeClr val="accent1">
                    <a:lumMod val="75000"/>
                  </a:schemeClr>
                </a:solidFill>
                <a:latin typeface="Agency FB" pitchFamily="34" charset="0"/>
              </a:rPr>
              <a:t> </a:t>
            </a:r>
            <a:r>
              <a:rPr lang="tr-TR" sz="2000" dirty="0" smtClean="0">
                <a:latin typeface="Agency FB" pitchFamily="34" charset="0"/>
              </a:rPr>
              <a:t>Düşüncelerin planı iyi yapılmalı ve kullanılacak üslup iyi seçilmelidir.</a:t>
            </a:r>
          </a:p>
          <a:p>
            <a:endParaRPr lang="tr-TR" dirty="0"/>
          </a:p>
        </p:txBody>
      </p:sp>
    </p:spTree>
  </p:cSld>
  <p:clrMapOvr>
    <a:masterClrMapping/>
  </p:clrMapOvr>
  <p:transition spd="med" advClick="0" advTm="10000">
    <p:cover dir="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endParaRPr lang="tr-TR" sz="2000" b="1" dirty="0" smtClean="0">
              <a:solidFill>
                <a:schemeClr val="accent1">
                  <a:lumMod val="75000"/>
                </a:schemeClr>
              </a:solidFill>
              <a:latin typeface="Baskerville Old Face" pitchFamily="18" charset="0"/>
            </a:endParaRPr>
          </a:p>
          <a:p>
            <a:pPr>
              <a:buNone/>
            </a:pPr>
            <a:endParaRPr lang="tr-TR" sz="2000" b="1" dirty="0" smtClean="0">
              <a:solidFill>
                <a:schemeClr val="accent1">
                  <a:lumMod val="75000"/>
                </a:schemeClr>
              </a:solidFill>
              <a:latin typeface="Baskerville Old Face" pitchFamily="18" charset="0"/>
            </a:endParaRPr>
          </a:p>
          <a:p>
            <a:pPr>
              <a:buNone/>
            </a:pPr>
            <a:endParaRPr lang="tr-TR" sz="2000" b="1" dirty="0" smtClean="0">
              <a:solidFill>
                <a:schemeClr val="accent1">
                  <a:lumMod val="75000"/>
                </a:schemeClr>
              </a:solidFill>
              <a:latin typeface="Agency FB" pitchFamily="34" charset="0"/>
            </a:endParaRPr>
          </a:p>
          <a:p>
            <a:pPr>
              <a:buNone/>
            </a:pPr>
            <a:r>
              <a:rPr lang="tr-TR" sz="2000" b="1" dirty="0" smtClean="0">
                <a:solidFill>
                  <a:schemeClr val="accent1">
                    <a:lumMod val="75000"/>
                  </a:schemeClr>
                </a:solidFill>
                <a:latin typeface="Agency FB" pitchFamily="34" charset="0"/>
              </a:rPr>
              <a:t>5-</a:t>
            </a:r>
            <a:r>
              <a:rPr lang="tr-TR" sz="2000" dirty="0" smtClean="0">
                <a:solidFill>
                  <a:schemeClr val="accent1">
                    <a:lumMod val="75000"/>
                  </a:schemeClr>
                </a:solidFill>
                <a:latin typeface="Agency FB" pitchFamily="34" charset="0"/>
              </a:rPr>
              <a:t> </a:t>
            </a:r>
            <a:r>
              <a:rPr lang="tr-TR" sz="2000" dirty="0" smtClean="0">
                <a:latin typeface="Agency FB" pitchFamily="34" charset="0"/>
              </a:rPr>
              <a:t>Gelişme bölümünde ise konu her türlü belgelerle konu açılır, örneklendirilir ve ispatlanmaya çalışılır. Dinleyicinin tansiyonunu yükseltecek fikirlerle sorulu cevaplı cümlelerle sonuç bölümüne geçiş sağlanır.</a:t>
            </a:r>
          </a:p>
          <a:p>
            <a:pPr>
              <a:buNone/>
            </a:pPr>
            <a:endParaRPr lang="tr-TR" sz="2000" dirty="0" smtClean="0">
              <a:latin typeface="Agency FB" pitchFamily="34" charset="0"/>
            </a:endParaRPr>
          </a:p>
          <a:p>
            <a:pPr>
              <a:buNone/>
            </a:pPr>
            <a:r>
              <a:rPr lang="tr-TR" sz="2000" b="1" dirty="0" smtClean="0">
                <a:solidFill>
                  <a:schemeClr val="accent1">
                    <a:lumMod val="75000"/>
                  </a:schemeClr>
                </a:solidFill>
                <a:latin typeface="Agency FB" pitchFamily="34" charset="0"/>
              </a:rPr>
              <a:t>6-</a:t>
            </a:r>
            <a:r>
              <a:rPr lang="tr-TR" sz="2000" dirty="0" smtClean="0">
                <a:latin typeface="Agency FB" pitchFamily="34" charset="0"/>
              </a:rPr>
              <a:t> Sonuç bölümünde ise işlenen konunun önemi ve toplumdaki tesirleri kesin ve etkili bir dil ile anlatılır.</a:t>
            </a:r>
          </a:p>
          <a:p>
            <a:pPr>
              <a:buNone/>
            </a:pPr>
            <a:endParaRPr lang="tr-TR" sz="2000" dirty="0" smtClean="0">
              <a:latin typeface="Agency FB" pitchFamily="34" charset="0"/>
            </a:endParaRPr>
          </a:p>
          <a:p>
            <a:pPr>
              <a:buNone/>
            </a:pPr>
            <a:r>
              <a:rPr lang="tr-TR" sz="2000" b="1" dirty="0" smtClean="0">
                <a:solidFill>
                  <a:schemeClr val="accent1">
                    <a:lumMod val="75000"/>
                  </a:schemeClr>
                </a:solidFill>
                <a:latin typeface="Agency FB" pitchFamily="34" charset="0"/>
              </a:rPr>
              <a:t>7-</a:t>
            </a:r>
            <a:r>
              <a:rPr lang="tr-TR" sz="2000" dirty="0" smtClean="0">
                <a:solidFill>
                  <a:schemeClr val="accent1">
                    <a:lumMod val="75000"/>
                  </a:schemeClr>
                </a:solidFill>
                <a:latin typeface="Agency FB" pitchFamily="34" charset="0"/>
              </a:rPr>
              <a:t> </a:t>
            </a:r>
            <a:r>
              <a:rPr lang="tr-TR" sz="2000" dirty="0" smtClean="0">
                <a:latin typeface="Agency FB" pitchFamily="34" charset="0"/>
              </a:rPr>
              <a:t>Hatip ele alacağı konuyu çok iyi bir şekilde savunabilmelidir. Bunun için de hitap etme sanatının inceliklerini, toplum psikolojisini ve düşünce yapısını çok iyi idrak etmelidir. Seçtiği sözcükleri ve oluşturduğu cümleleri en etkili biçimde kullanmalıdır. Sesinin tonu, mimikleri konuşmasının doğal akışıyla uygunluk göstermelidir.</a:t>
            </a:r>
          </a:p>
          <a:p>
            <a:pPr>
              <a:buNone/>
            </a:pPr>
            <a:endParaRPr lang="tr-TR" sz="2000" dirty="0" smtClean="0">
              <a:latin typeface="Agency FB" pitchFamily="34" charset="0"/>
            </a:endParaRPr>
          </a:p>
          <a:p>
            <a:pPr>
              <a:buNone/>
            </a:pPr>
            <a:r>
              <a:rPr lang="tr-TR" sz="2000" b="1" u="sng" dirty="0" smtClean="0">
                <a:latin typeface="Agency FB" pitchFamily="34" charset="0"/>
                <a:hlinkClick r:id="rId2"/>
              </a:rPr>
              <a:t>    Mustafa Kemal Atatürk</a:t>
            </a:r>
            <a:r>
              <a:rPr lang="tr-TR" sz="2000" u="sng" dirty="0" smtClean="0">
                <a:latin typeface="Agency FB" pitchFamily="34" charset="0"/>
              </a:rPr>
              <a:t>'ün </a:t>
            </a:r>
            <a:r>
              <a:rPr lang="tr-TR" sz="2000" dirty="0" smtClean="0">
                <a:latin typeface="Agency FB" pitchFamily="34" charset="0"/>
              </a:rPr>
              <a:t>Onuncu Yıl Nutku söylev türüne en güzel örnektir.</a:t>
            </a:r>
          </a:p>
          <a:p>
            <a:endParaRPr lang="tr-TR" dirty="0">
              <a:latin typeface="Agency FB" pitchFamily="34" charset="0"/>
            </a:endParaRPr>
          </a:p>
        </p:txBody>
      </p:sp>
    </p:spTree>
  </p:cSld>
  <p:clrMapOvr>
    <a:masterClrMapping/>
  </p:clrMapOvr>
  <p:transition spd="med" advClick="0" advTm="10000">
    <p:cover dir="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857232"/>
          </a:xfrm>
        </p:spPr>
        <p:txBody>
          <a:bodyPr>
            <a:normAutofit/>
          </a:bodyPr>
          <a:lstStyle/>
          <a:p>
            <a:r>
              <a:rPr lang="tr-TR" dirty="0" smtClean="0">
                <a:solidFill>
                  <a:schemeClr val="accent1">
                    <a:lumMod val="75000"/>
                  </a:schemeClr>
                </a:solidFill>
                <a:latin typeface="Baskerville Old Face" pitchFamily="18" charset="0"/>
              </a:rPr>
              <a:t>                </a:t>
            </a:r>
            <a:r>
              <a:rPr lang="tr-TR" sz="4000" dirty="0" smtClean="0">
                <a:solidFill>
                  <a:schemeClr val="accent1">
                    <a:lumMod val="75000"/>
                  </a:schemeClr>
                </a:solidFill>
                <a:latin typeface="Curlz MT" pitchFamily="82" charset="0"/>
              </a:rPr>
              <a:t>SÖYLEV ÖRNEĞİ</a:t>
            </a:r>
            <a:endParaRPr lang="tr-TR" sz="4000"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000108"/>
            <a:ext cx="9144000" cy="5857892"/>
          </a:xfrm>
        </p:spPr>
        <p:txBody>
          <a:bodyPr>
            <a:normAutofit/>
          </a:bodyPr>
          <a:lstStyle/>
          <a:p>
            <a:pPr>
              <a:buNone/>
            </a:pPr>
            <a:r>
              <a:rPr lang="tr-TR" sz="1800" b="1" dirty="0" smtClean="0">
                <a:latin typeface="Agency FB" pitchFamily="34" charset="0"/>
              </a:rPr>
              <a:t>       </a:t>
            </a:r>
          </a:p>
          <a:p>
            <a:pPr>
              <a:buNone/>
            </a:pPr>
            <a:endParaRPr lang="tr-TR" sz="1800" b="1" dirty="0" smtClean="0">
              <a:latin typeface="Agency FB" pitchFamily="34" charset="0"/>
            </a:endParaRPr>
          </a:p>
          <a:p>
            <a:pPr>
              <a:buNone/>
            </a:pPr>
            <a:r>
              <a:rPr lang="tr-TR" sz="1800" b="1" dirty="0" smtClean="0">
                <a:latin typeface="Agency FB" pitchFamily="34" charset="0"/>
              </a:rPr>
              <a:t>        ORDUMUZUN ZABİTLERİNE</a:t>
            </a:r>
          </a:p>
          <a:p>
            <a:pPr>
              <a:buNone/>
            </a:pPr>
            <a:endParaRPr lang="tr-TR" sz="1800" dirty="0" smtClean="0">
              <a:latin typeface="Agency FB" pitchFamily="34" charset="0"/>
            </a:endParaRPr>
          </a:p>
          <a:p>
            <a:pPr>
              <a:buNone/>
            </a:pPr>
            <a:r>
              <a:rPr lang="tr-TR" sz="2000" dirty="0" smtClean="0">
                <a:latin typeface="Agency FB" pitchFamily="34" charset="0"/>
              </a:rPr>
              <a:t>        Akhisar cephesi, düşmanın ilk temasıyla çürük bir tülbent gibi yırtılmıştı. Bizans orduları, beş asırlık bir ayrılıktan sonra uzun bir yoldan, tekrar avdet ediyorlardı. Evleri yanmış, halkı hicret etmiş bir kasabamızda, Aydın’ın ıssız bir gecesinde, kaldırımları döven Yunan süvarilerinin ayak seslerini yatağımda doğrularak dinledim. İstanbul surları önünden, gemilere atlayarak şişkin yelkenlerle bir daha dönmeyecekmiş gibi uzaklaşanlar, yeni bir hükümet, yeni bir ordu halinde geri geliyorlardı. Felâket büyüktü. Aylarca mücadeleden sonra Bursa düşmüştü. Gece su sesleri içinde uyuyan Bursa, başının ucunda ay ışığıyla aydınlanmış gibi ak minarelini, her biri birer gufran fevvaresi gibi fışkıran Mekke yeşili ihtiyar servileriyle bin bir sevgimizin tavaf yeri olan Bursa, dede çınarlarının dallarında  sahil sesleri eksik olmayan, deniz altına mahsus karaltılarla, türbelerinin, mabetlerinin içinde serin renk dalgaları uyuyan Bursa; ilkbahar olduğu vakit ufuklardan ufuklara tutuşan gelincik bulutlarıyla </a:t>
            </a:r>
          </a:p>
          <a:p>
            <a:pPr>
              <a:buNone/>
            </a:pPr>
            <a:endParaRPr lang="tr-TR" sz="2000" dirty="0">
              <a:latin typeface="Baskerville Old Face" pitchFamily="18" charset="0"/>
            </a:endParaRPr>
          </a:p>
        </p:txBody>
      </p:sp>
    </p:spTree>
  </p:cSld>
  <p:clrMapOvr>
    <a:masterClrMapping/>
  </p:clrMapOvr>
  <p:transition spd="med" advClick="0" advTm="10000">
    <p:cover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000" dirty="0" smtClean="0">
                <a:latin typeface="Baskerville Old Face" pitchFamily="18" charset="0"/>
              </a:rPr>
              <a:t>  </a:t>
            </a:r>
          </a:p>
          <a:p>
            <a:pPr>
              <a:buNone/>
            </a:pPr>
            <a:endParaRPr lang="tr-TR" sz="2000" dirty="0" smtClean="0">
              <a:latin typeface="Baskerville Old Face" pitchFamily="18" charset="0"/>
            </a:endParaRPr>
          </a:p>
          <a:p>
            <a:pPr>
              <a:buNone/>
            </a:pPr>
            <a:r>
              <a:rPr lang="tr-TR" sz="2000" dirty="0" smtClean="0">
                <a:latin typeface="Baskerville Old Face" pitchFamily="18" charset="0"/>
              </a:rPr>
              <a:t>     </a:t>
            </a:r>
          </a:p>
          <a:p>
            <a:pPr>
              <a:buNone/>
            </a:pPr>
            <a:r>
              <a:rPr lang="tr-TR" sz="2000" dirty="0" smtClean="0">
                <a:latin typeface="Baskerville Old Face" pitchFamily="18" charset="0"/>
              </a:rPr>
              <a:t>      </a:t>
            </a:r>
            <a:r>
              <a:rPr lang="tr-TR" sz="2000" dirty="0" smtClean="0">
                <a:latin typeface="Agency FB" pitchFamily="34" charset="0"/>
              </a:rPr>
              <a:t>ovalarına şafaklar devrilmiş gibi görünen Bursa, o da teslim olmuştu. Bütün Anadolu tutkun bir musibet havası içindeydi. Bu, büyük mücadeleye halk kuvvetleri yetmiyordu, bunu anlamıştık Ordumuz! Sen nerede idin? Gözlerimiz seni arıyordu. Cihan Harbi'nden beri ardında kaybolduğun ufuktan tekrar görünmeni, gök gürültüleri içinde harp sahnesine yeniden girmeni bekliyorduk. Anadolu topraklarını bir yangın kızıltısı aydınlatırken, sen uzaklarda, gerilerde durabilir miydin? Bugün bayramını idrak ettiğimiz muharebeden bir ay evveldi, güneye doğru bir seyahatten geri dönerken yolda seninle karşı karşıya geldik Dalgalı bir ufuktan, harp tehdidi altında duran bir ovaya, korkunç bir sessizlik gibi akıyordun. Sen tekrar ortaya çıkmıştın. En öndeki zabite sordum: "Ökçelerin aşınmış, nereden geliyorsun?"</a:t>
            </a:r>
          </a:p>
          <a:p>
            <a:pPr>
              <a:buNone/>
            </a:pPr>
            <a:r>
              <a:rPr lang="tr-TR" sz="2000" dirty="0" smtClean="0">
                <a:latin typeface="Agency FB" pitchFamily="34" charset="0"/>
              </a:rPr>
              <a:t>        Gözleri cevap verdi:</a:t>
            </a:r>
          </a:p>
          <a:p>
            <a:pPr>
              <a:buNone/>
            </a:pPr>
            <a:r>
              <a:rPr lang="tr-TR" sz="2000" dirty="0" smtClean="0">
                <a:latin typeface="Agency FB" pitchFamily="34" charset="0"/>
              </a:rPr>
              <a:t>       -Uzun Kafkas yollarından, Dicle sahillerinden, Sina çöllerinden geliyorum. Cevap veren gözlerine baktım; içleri yaz geceleri gibi sıcak, hisli, derin ve karanlıktı. "Bu karanlıkları nerden-aldın?" dedim. </a:t>
            </a:r>
            <a:endParaRPr lang="tr-TR" sz="2000" dirty="0">
              <a:latin typeface="Agency FB" pitchFamily="34" charset="0"/>
            </a:endParaRPr>
          </a:p>
        </p:txBody>
      </p:sp>
    </p:spTree>
  </p:cSld>
  <p:clrMapOvr>
    <a:masterClrMapping/>
  </p:clrMapOvr>
  <p:transition spd="med" advClick="0" advTm="10000">
    <p:cover dir="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Autofit/>
          </a:bodyPr>
          <a:lstStyle/>
          <a:p>
            <a:pPr>
              <a:buNone/>
            </a:pPr>
            <a:r>
              <a:rPr lang="tr-TR" sz="2000" dirty="0" smtClean="0">
                <a:latin typeface="Baskerville Old Face" pitchFamily="18" charset="0"/>
              </a:rPr>
              <a:t>    </a:t>
            </a:r>
          </a:p>
          <a:p>
            <a:pPr>
              <a:buNone/>
            </a:pPr>
            <a:endParaRPr lang="tr-TR" sz="2000" dirty="0" smtClean="0">
              <a:latin typeface="Baskerville Old Face" pitchFamily="18" charset="0"/>
            </a:endParaRPr>
          </a:p>
          <a:p>
            <a:pPr>
              <a:buNone/>
            </a:pPr>
            <a:endParaRPr lang="tr-TR" sz="2000" dirty="0" smtClean="0">
              <a:latin typeface="Baskerville Old Face" pitchFamily="18" charset="0"/>
            </a:endParaRPr>
          </a:p>
          <a:p>
            <a:pPr>
              <a:buNone/>
            </a:pPr>
            <a:r>
              <a:rPr lang="tr-TR" sz="2000" dirty="0" smtClean="0">
                <a:latin typeface="Baskerville Old Face" pitchFamily="18" charset="0"/>
              </a:rPr>
              <a:t>     </a:t>
            </a:r>
            <a:r>
              <a:rPr lang="tr-TR" sz="2000" dirty="0" smtClean="0">
                <a:latin typeface="Agency FB" pitchFamily="34" charset="0"/>
              </a:rPr>
              <a:t>"Uykusuz gecelerde, nihayetsiz bir vatanın sonu olmayan sınırlarını beklerken gözlerime, o gecelerden bu karanlıklar doldu" dedi. "Evin var mı?" diye sordum; "bilmiyorum" dedi. "Çocuğun var mı?" dedim. Gözleri yaşardı mı, iyi fark edemedim; "bilmiyorum" dedi.</a:t>
            </a:r>
          </a:p>
          <a:p>
            <a:pPr>
              <a:buNone/>
            </a:pPr>
            <a:r>
              <a:rPr lang="tr-TR" sz="2000" dirty="0" smtClean="0">
                <a:latin typeface="Agency FB" pitchFamily="34" charset="0"/>
              </a:rPr>
              <a:t>        Ey Türk ordusunun iklimden iklime, diyardan diyara koşan, gazadan gazaya geçen zabiti! Sen eski Roma Lejyonlarının başında, meçhulden meçhule giden kadim kahramanlar gibisin. Her gün yeni bir yangını genç, kızıl, coşkun kanlarını boşaltarak söndüren sensin. İstiklâl cihadımızın bu ilk bayramını senin tekrar dönüşünü selamlamak için yapıyoruz. Ana topraklara sızan cömert, civanmert kanın ufkumuzda bir necat şafağı oldu. Birinci İnönü'nden beri, o şafak felâketli alınlarımız karşısında parlayıp duruyor. Bunun için, o büyük günün yıldönümünde, herkesten evvel elimizi sana uzatıyor, bize hayat ve istiklâl bahşeden aziz, mübarek ellerini minnetle sıkarak herkesten önce seni tebrik ediyoruz.</a:t>
            </a:r>
          </a:p>
          <a:p>
            <a:pPr>
              <a:buNone/>
            </a:pPr>
            <a:endParaRPr lang="tr-TR" sz="2000" dirty="0" smtClean="0">
              <a:latin typeface="Agency FB" pitchFamily="34" charset="0"/>
            </a:endParaRPr>
          </a:p>
          <a:p>
            <a:pPr>
              <a:buNone/>
            </a:pPr>
            <a:r>
              <a:rPr lang="tr-TR" sz="2000" b="1" i="1" dirty="0" smtClean="0">
                <a:latin typeface="Agency FB" pitchFamily="34" charset="0"/>
              </a:rPr>
              <a:t>      </a:t>
            </a:r>
            <a:r>
              <a:rPr lang="tr-TR" sz="2000" b="1" i="1" dirty="0" smtClean="0">
                <a:solidFill>
                  <a:schemeClr val="accent1">
                    <a:lumMod val="75000"/>
                  </a:schemeClr>
                </a:solidFill>
                <a:latin typeface="Agency FB" pitchFamily="34" charset="0"/>
              </a:rPr>
              <a:t>(Hamdullah Suphi </a:t>
            </a:r>
            <a:r>
              <a:rPr lang="tr-TR" sz="2000" b="1" i="1" dirty="0" err="1" smtClean="0">
                <a:solidFill>
                  <a:schemeClr val="accent1">
                    <a:lumMod val="75000"/>
                  </a:schemeClr>
                </a:solidFill>
                <a:latin typeface="Agency FB" pitchFamily="34" charset="0"/>
              </a:rPr>
              <a:t>Tanrıöver</a:t>
            </a:r>
            <a:r>
              <a:rPr lang="tr-TR" sz="2000" b="1" i="1" dirty="0" smtClean="0">
                <a:solidFill>
                  <a:schemeClr val="accent1">
                    <a:lumMod val="75000"/>
                  </a:schemeClr>
                </a:solidFill>
                <a:latin typeface="Agency FB" pitchFamily="34" charset="0"/>
              </a:rPr>
              <a:t>, MEB. Yay. )</a:t>
            </a:r>
            <a:endParaRPr lang="tr-TR" sz="2000" dirty="0" smtClean="0">
              <a:solidFill>
                <a:schemeClr val="accent1">
                  <a:lumMod val="75000"/>
                </a:schemeClr>
              </a:solidFill>
              <a:latin typeface="Agency FB" pitchFamily="34" charset="0"/>
            </a:endParaRPr>
          </a:p>
          <a:p>
            <a:endParaRPr lang="tr-TR" sz="2000" dirty="0">
              <a:latin typeface="Baskerville Old Face" pitchFamily="18" charset="0"/>
            </a:endParaRPr>
          </a:p>
        </p:txBody>
      </p:sp>
    </p:spTree>
  </p:cSld>
  <p:clrMapOvr>
    <a:masterClrMapping/>
  </p:clrMapOvr>
  <p:transition spd="med" advClick="0" advTm="10000">
    <p:cover dir="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1928794" y="1"/>
            <a:ext cx="6909468" cy="1015663"/>
          </a:xfrm>
          <a:prstGeom prst="rect">
            <a:avLst/>
          </a:prstGeom>
          <a:noFill/>
        </p:spPr>
        <p:txBody>
          <a:bodyPr wrap="square" lIns="91440" tIns="45720" rIns="91440" bIns="45720">
            <a:spAutoFit/>
          </a:bodyPr>
          <a:lstStyle/>
          <a:p>
            <a:pPr algn="ctr"/>
            <a:r>
              <a:rPr lang="tr-TR" sz="6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BEYZA NUR MUTLU</a:t>
            </a:r>
            <a:endParaRPr lang="tr-TR" sz="6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
        <p:nvSpPr>
          <p:cNvPr id="6" name="5 Dikdörtgen"/>
          <p:cNvSpPr/>
          <p:nvPr/>
        </p:nvSpPr>
        <p:spPr>
          <a:xfrm>
            <a:off x="4214810" y="1571612"/>
            <a:ext cx="4929190" cy="1754326"/>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11/F</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52</a:t>
            </a: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Tree>
  </p:cSld>
  <p:clrMapOvr>
    <a:masterClrMapping/>
  </p:clrMapOvr>
  <p:transition spd="med" advClick="0" advTm="10000">
    <p:cover dir="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Özel 13">
      <a:dk1>
        <a:sysClr val="windowText" lastClr="000000"/>
      </a:dk1>
      <a:lt1>
        <a:sysClr val="window" lastClr="FFFFFF"/>
      </a:lt1>
      <a:dk2>
        <a:srgbClr val="666666"/>
      </a:dk2>
      <a:lt2>
        <a:srgbClr val="D2D2D2"/>
      </a:lt2>
      <a:accent1>
        <a:srgbClr val="FFFF65"/>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12</TotalTime>
  <Words>711</Words>
  <PresentationFormat>Ekran Gösterisi (4:3)</PresentationFormat>
  <Paragraphs>60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Canlı</vt:lpstr>
      <vt:lpstr>Slayt 1</vt:lpstr>
      <vt:lpstr>                        SÖYLEV      </vt:lpstr>
      <vt:lpstr>Slayt 3</vt:lpstr>
      <vt:lpstr>Slayt 4</vt:lpstr>
      <vt:lpstr>Slayt 5</vt:lpstr>
      <vt:lpstr>                SÖYLEV ÖRNEĞİ</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SÖYLEV</dc:title>
  <dc:creator>PC</dc:creator>
  <cp:lastModifiedBy>SONY</cp:lastModifiedBy>
  <cp:revision>8</cp:revision>
  <dcterms:created xsi:type="dcterms:W3CDTF">2017-04-12T17:19:06Z</dcterms:created>
  <dcterms:modified xsi:type="dcterms:W3CDTF">2017-04-13T20:53:16Z</dcterms:modified>
</cp:coreProperties>
</file>