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D9F75050-0E15-4C5B-92B0-66D068882F1F}" type="datetimeFigureOut">
              <a:rPr lang="tr-TR" smtClean="0"/>
              <a:pPr/>
              <a:t>13.04.2017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D9F75050-0E15-4C5B-92B0-66D068882F1F}" type="datetimeFigureOut">
              <a:rPr lang="tr-TR" smtClean="0"/>
              <a:pPr/>
              <a:t>13.04.2017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B1DEFA8C-F947-479F-BE07-76B6B3F80BF1}" type="slidenum">
              <a:rPr lang="tr-TR" smtClean="0"/>
              <a:pPr/>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D9F75050-0E15-4C5B-92B0-66D068882F1F}" type="datetimeFigureOut">
              <a:rPr lang="tr-TR" smtClean="0"/>
              <a:pPr/>
              <a:t>13.04.2017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D9F75050-0E15-4C5B-92B0-66D068882F1F}" type="datetimeFigureOut">
              <a:rPr lang="tr-TR" smtClean="0"/>
              <a:pPr/>
              <a:t>13.04.2017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B1DEFA8C-F947-479F-BE07-76B6B3F80BF1}" type="slidenum">
              <a:rPr lang="tr-TR" smtClean="0"/>
              <a:pPr/>
              <a:t>‹#›</a:t>
            </a:fld>
            <a:endParaRPr lang="tr-TR"/>
          </a:p>
        </p:txBody>
      </p:sp>
    </p:spTree>
  </p:cSld>
  <p:clrMapOvr>
    <a:masterClrMapping/>
  </p:clrMapOvr>
  <p:transition spd="med" advClick="0" advTm="10000">
    <p:cover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D9F75050-0E15-4C5B-92B0-66D068882F1F}" type="datetimeFigureOut">
              <a:rPr lang="tr-TR" smtClean="0"/>
              <a:pPr/>
              <a:t>13.04.2017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transition spd="med" advClick="0" advTm="10000">
    <p:cover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9F75050-0E15-4C5B-92B0-66D068882F1F}" type="datetimeFigureOut">
              <a:rPr lang="tr-TR" smtClean="0"/>
              <a:pPr/>
              <a:t>13.04.2017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1DEFA8C-F947-479F-BE07-76B6B3F80BF1}"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med" advClick="0" advTm="10000">
    <p:cover dir="ru"/>
  </p:transition>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Image result"/>
          <p:cNvPicPr>
            <a:picLocks noChangeAspect="1" noChangeArrowheads="1"/>
          </p:cNvPicPr>
          <p:nvPr/>
        </p:nvPicPr>
        <p:blipFill>
          <a:blip r:embed="rId2"/>
          <a:srcRect/>
          <a:stretch>
            <a:fillRect/>
          </a:stretch>
        </p:blipFill>
        <p:spPr bwMode="auto">
          <a:xfrm>
            <a:off x="0" y="2826879"/>
            <a:ext cx="5643570" cy="4031121"/>
          </a:xfrm>
          <a:prstGeom prst="rect">
            <a:avLst/>
          </a:prstGeom>
          <a:ln>
            <a:noFill/>
          </a:ln>
          <a:effectLst>
            <a:softEdge rad="112500"/>
          </a:effectLst>
        </p:spPr>
      </p:pic>
      <p:sp>
        <p:nvSpPr>
          <p:cNvPr id="4" name="3 Dikdörtgen"/>
          <p:cNvSpPr/>
          <p:nvPr/>
        </p:nvSpPr>
        <p:spPr>
          <a:xfrm>
            <a:off x="2500298" y="0"/>
            <a:ext cx="6643702" cy="923330"/>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SES BİLGİSİ </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endParaRPr>
          </a:p>
        </p:txBody>
      </p:sp>
    </p:spTree>
  </p:cSld>
  <p:clrMapOvr>
    <a:masterClrMapping/>
  </p:clrMapOvr>
  <p:transition spd="med" advClick="0" advTm="10000">
    <p:cover dir="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pPr>
              <a:buNone/>
            </a:pPr>
            <a:r>
              <a:rPr lang="tr-TR" i="1" dirty="0" smtClean="0">
                <a:latin typeface="Agency FB" pitchFamily="34" charset="0"/>
              </a:rPr>
              <a:t> </a:t>
            </a:r>
          </a:p>
          <a:p>
            <a:pPr>
              <a:buFont typeface="Wingdings" pitchFamily="2" charset="2"/>
              <a:buChar char="ü"/>
            </a:pPr>
            <a:r>
              <a:rPr lang="tr-TR" sz="2000" dirty="0" smtClean="0">
                <a:latin typeface="Agency FB" pitchFamily="34" charset="0"/>
              </a:rPr>
              <a:t>   uçak-dan         uçaktan</a:t>
            </a:r>
          </a:p>
          <a:p>
            <a:pPr>
              <a:buFont typeface="Wingdings" pitchFamily="2" charset="2"/>
              <a:buChar char="ü"/>
            </a:pPr>
            <a:r>
              <a:rPr lang="tr-TR" sz="2000" dirty="0" smtClean="0">
                <a:latin typeface="Agency FB" pitchFamily="34" charset="0"/>
              </a:rPr>
              <a:t>   yürümüş-</a:t>
            </a:r>
            <a:r>
              <a:rPr lang="tr-TR" sz="2000" dirty="0" err="1" smtClean="0">
                <a:latin typeface="Agency FB" pitchFamily="34" charset="0"/>
              </a:rPr>
              <a:t>dü</a:t>
            </a:r>
            <a:r>
              <a:rPr lang="tr-TR" sz="2000" dirty="0" smtClean="0">
                <a:latin typeface="Agency FB" pitchFamily="34" charset="0"/>
              </a:rPr>
              <a:t>     yürümüştü</a:t>
            </a:r>
          </a:p>
          <a:p>
            <a:pPr>
              <a:buFont typeface="Wingdings" pitchFamily="2" charset="2"/>
              <a:buChar char="ü"/>
            </a:pPr>
            <a:r>
              <a:rPr lang="tr-TR" sz="2000" dirty="0" smtClean="0">
                <a:latin typeface="Agency FB" pitchFamily="34" charset="0"/>
              </a:rPr>
              <a:t>   beklet-</a:t>
            </a:r>
            <a:r>
              <a:rPr lang="tr-TR" sz="2000" dirty="0" err="1" smtClean="0">
                <a:latin typeface="Agency FB" pitchFamily="34" charset="0"/>
              </a:rPr>
              <a:t>di</a:t>
            </a:r>
            <a:r>
              <a:rPr lang="tr-TR" sz="2000" dirty="0" smtClean="0">
                <a:latin typeface="Agency FB" pitchFamily="34" charset="0"/>
              </a:rPr>
              <a:t>          bekletti</a:t>
            </a:r>
          </a:p>
          <a:p>
            <a:pPr>
              <a:buFont typeface="Wingdings" pitchFamily="2" charset="2"/>
              <a:buChar char="ü"/>
            </a:pPr>
            <a:r>
              <a:rPr lang="tr-TR" sz="2000" dirty="0" smtClean="0">
                <a:latin typeface="Agency FB" pitchFamily="34" charset="0"/>
              </a:rPr>
              <a:t>   1975’de           1975’te</a:t>
            </a:r>
          </a:p>
          <a:p>
            <a:pPr>
              <a:buFont typeface="Wingdings" pitchFamily="2" charset="2"/>
              <a:buChar char="ü"/>
            </a:pPr>
            <a:r>
              <a:rPr lang="tr-TR" sz="2000" dirty="0" smtClean="0">
                <a:latin typeface="Agency FB" pitchFamily="34" charset="0"/>
              </a:rPr>
              <a:t>   seç-</a:t>
            </a:r>
            <a:r>
              <a:rPr lang="tr-TR" sz="2000" dirty="0" err="1" smtClean="0">
                <a:latin typeface="Agency FB" pitchFamily="34" charset="0"/>
              </a:rPr>
              <a:t>gin</a:t>
            </a:r>
            <a:r>
              <a:rPr lang="tr-TR" sz="2000" dirty="0" smtClean="0">
                <a:latin typeface="Agency FB" pitchFamily="34" charset="0"/>
              </a:rPr>
              <a:t>            seçkin</a:t>
            </a:r>
          </a:p>
          <a:p>
            <a:pPr>
              <a:buFont typeface="Wingdings" pitchFamily="2" charset="2"/>
              <a:buChar char="ü"/>
            </a:pPr>
            <a:r>
              <a:rPr lang="tr-TR" sz="2000" dirty="0" smtClean="0">
                <a:latin typeface="Agency FB" pitchFamily="34" charset="0"/>
              </a:rPr>
              <a:t>   konuş-</a:t>
            </a:r>
            <a:r>
              <a:rPr lang="tr-TR" sz="2000" dirty="0" err="1" smtClean="0">
                <a:latin typeface="Agency FB" pitchFamily="34" charset="0"/>
              </a:rPr>
              <a:t>gan</a:t>
            </a:r>
            <a:r>
              <a:rPr lang="tr-TR" sz="2000" dirty="0" smtClean="0">
                <a:latin typeface="Agency FB" pitchFamily="34" charset="0"/>
              </a:rPr>
              <a:t>       konuşkan</a:t>
            </a:r>
          </a:p>
          <a:p>
            <a:pPr>
              <a:buFont typeface="Wingdings" pitchFamily="2" charset="2"/>
              <a:buChar char="ü"/>
            </a:pPr>
            <a:endParaRPr lang="tr-TR" sz="2000" dirty="0" smtClean="0">
              <a:latin typeface="Agency FB" pitchFamily="34" charset="0"/>
            </a:endParaRPr>
          </a:p>
          <a:p>
            <a:pPr>
              <a:buNone/>
            </a:pPr>
            <a:r>
              <a:rPr lang="tr-TR" sz="2800" b="1" dirty="0" smtClean="0">
                <a:latin typeface="Curlz MT" pitchFamily="82" charset="0"/>
              </a:rPr>
              <a:t>                      </a:t>
            </a:r>
            <a:r>
              <a:rPr lang="tr-TR" sz="2800" b="1" dirty="0" smtClean="0">
                <a:solidFill>
                  <a:schemeClr val="accent1">
                    <a:lumMod val="75000"/>
                  </a:schemeClr>
                </a:solidFill>
                <a:latin typeface="Curlz MT" pitchFamily="82" charset="0"/>
              </a:rPr>
              <a:t>Ünsüz Yumuşaması (Değişimi)</a:t>
            </a:r>
          </a:p>
          <a:p>
            <a:pPr>
              <a:buNone/>
            </a:pPr>
            <a:endParaRPr lang="tr-TR" sz="2800" dirty="0" smtClean="0">
              <a:solidFill>
                <a:schemeClr val="accent1">
                  <a:lumMod val="75000"/>
                </a:schemeClr>
              </a:solidFill>
              <a:latin typeface="Curlz MT" pitchFamily="82" charset="0"/>
            </a:endParaRPr>
          </a:p>
          <a:p>
            <a:pPr>
              <a:buNone/>
            </a:pPr>
            <a:r>
              <a:rPr lang="tr-TR" sz="2000" dirty="0" smtClean="0">
                <a:latin typeface="Agency FB" pitchFamily="34" charset="0"/>
              </a:rPr>
              <a:t>        Süreksiz sert ünsüzlerden biriyle (p, ç, t, k) biten bir sözcükten sonra ünlüyle başlayan bir ek gelirse süreksiz sert ünsüzler yumuşayarak “b, c, d, g, </a:t>
            </a:r>
            <a:r>
              <a:rPr lang="tr-TR" sz="2000" dirty="0" err="1" smtClean="0">
                <a:latin typeface="Agency FB" pitchFamily="34" charset="0"/>
              </a:rPr>
              <a:t>ğ”ye</a:t>
            </a:r>
            <a:r>
              <a:rPr lang="tr-TR" sz="2000" dirty="0" smtClean="0">
                <a:latin typeface="Agency FB" pitchFamily="34" charset="0"/>
              </a:rPr>
              <a:t> dönüşür.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     </a:t>
            </a:r>
            <a:r>
              <a:rPr lang="pt-BR" sz="2000" dirty="0" smtClean="0">
                <a:latin typeface="Agency FB" pitchFamily="34" charset="0"/>
              </a:rPr>
              <a:t>hesap – ı          hesabı</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t>
            </a:r>
            <a:r>
              <a:rPr lang="pt-BR" sz="2000" dirty="0" smtClean="0">
                <a:latin typeface="Agency FB" pitchFamily="34" charset="0"/>
              </a:rPr>
              <a:t>uçak – a           uçağa</a:t>
            </a:r>
            <a:endParaRPr lang="tr-TR" sz="2000" dirty="0" smtClean="0">
              <a:solidFill>
                <a:schemeClr val="accent1">
                  <a:lumMod val="75000"/>
                </a:schemeClr>
              </a:solidFill>
              <a:latin typeface="Agency FB" pitchFamily="34" charset="0"/>
            </a:endParaRPr>
          </a:p>
          <a:p>
            <a:endParaRPr lang="tr-TR" dirty="0"/>
          </a:p>
        </p:txBody>
      </p:sp>
    </p:spTree>
  </p:cSld>
  <p:clrMapOvr>
    <a:masterClrMapping/>
  </p:clrMapOvr>
  <p:transition spd="med" advClick="0" advTm="10000">
    <p:cover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pPr>
              <a:buNone/>
            </a:pPr>
            <a:endParaRPr lang="tr-TR" i="1" dirty="0" smtClean="0">
              <a:latin typeface="Agency FB" pitchFamily="34" charset="0"/>
            </a:endParaRPr>
          </a:p>
          <a:p>
            <a:pPr>
              <a:buFont typeface="Wingdings" pitchFamily="2" charset="2"/>
              <a:buChar char="ü"/>
            </a:pPr>
            <a:r>
              <a:rPr lang="tr-TR" i="1" dirty="0" smtClean="0">
                <a:latin typeface="Agency FB" pitchFamily="34" charset="0"/>
              </a:rPr>
              <a:t>   </a:t>
            </a:r>
            <a:r>
              <a:rPr lang="tr-TR" sz="2000" dirty="0" smtClean="0">
                <a:latin typeface="Agency FB" pitchFamily="34" charset="0"/>
              </a:rPr>
              <a:t>amaç – </a:t>
            </a:r>
            <a:r>
              <a:rPr lang="tr-TR" sz="2000" dirty="0" err="1" smtClean="0">
                <a:latin typeface="Agency FB" pitchFamily="34" charset="0"/>
              </a:rPr>
              <a:t>ım</a:t>
            </a:r>
            <a:r>
              <a:rPr lang="tr-TR" sz="2000" dirty="0" smtClean="0">
                <a:latin typeface="Agency FB" pitchFamily="34" charset="0"/>
              </a:rPr>
              <a:t>        amacım</a:t>
            </a:r>
          </a:p>
          <a:p>
            <a:pPr>
              <a:buFont typeface="Wingdings" pitchFamily="2" charset="2"/>
              <a:buChar char="ü"/>
            </a:pPr>
            <a:r>
              <a:rPr lang="tr-TR" sz="2000" dirty="0" smtClean="0">
                <a:latin typeface="Agency FB" pitchFamily="34" charset="0"/>
              </a:rPr>
              <a:t>    dert-i               derdi</a:t>
            </a:r>
          </a:p>
          <a:p>
            <a:pPr>
              <a:buFont typeface="Wingdings" pitchFamily="2" charset="2"/>
              <a:buChar char="ü"/>
            </a:pPr>
            <a:r>
              <a:rPr lang="tr-TR" sz="2000" dirty="0" smtClean="0">
                <a:latin typeface="Agency FB" pitchFamily="34" charset="0"/>
              </a:rPr>
              <a:t>    kalp – i             kalbi</a:t>
            </a:r>
          </a:p>
          <a:p>
            <a:pPr>
              <a:buFont typeface="Wingdings" pitchFamily="2" charset="2"/>
              <a:buChar char="ü"/>
            </a:pPr>
            <a:r>
              <a:rPr lang="tr-TR" sz="2000" dirty="0" smtClean="0">
                <a:latin typeface="Agency FB" pitchFamily="34" charset="0"/>
              </a:rPr>
              <a:t>    ahenk – i          ahengi</a:t>
            </a:r>
          </a:p>
          <a:p>
            <a:pPr>
              <a:buFont typeface="Wingdings" pitchFamily="2" charset="2"/>
              <a:buChar char="ü"/>
            </a:pPr>
            <a:r>
              <a:rPr lang="tr-TR" sz="2000" dirty="0" smtClean="0">
                <a:latin typeface="Agency FB" pitchFamily="34" charset="0"/>
              </a:rPr>
              <a:t>    ayak -ı             ayağı</a:t>
            </a:r>
          </a:p>
          <a:p>
            <a:pPr>
              <a:buFont typeface="Wingdings" pitchFamily="2" charset="2"/>
              <a:buChar char="ü"/>
            </a:pPr>
            <a:endParaRPr lang="tr-TR" sz="2000" dirty="0" smtClean="0">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Tek heceli sözcüklerin bazılarında yumuşama olmaz.</a:t>
            </a:r>
          </a:p>
          <a:p>
            <a:pPr>
              <a:buNone/>
            </a:pPr>
            <a:endParaRPr lang="tr-TR" sz="2000" dirty="0" smtClean="0">
              <a:latin typeface="Agency FB" pitchFamily="34" charset="0"/>
            </a:endParaRPr>
          </a:p>
          <a:p>
            <a:pPr>
              <a:buNone/>
            </a:pPr>
            <a:r>
              <a:rPr lang="tr-TR" sz="2000" i="1" dirty="0" smtClean="0">
                <a:latin typeface="Agency FB" pitchFamily="34" charset="0"/>
              </a:rPr>
              <a:t>  suç – u, et -i, tek -i, top – u, at-ı</a:t>
            </a:r>
            <a:endParaRPr lang="tr-TR" sz="2000" dirty="0" smtClean="0">
              <a:latin typeface="Agency FB" pitchFamily="34" charset="0"/>
            </a:endParaRPr>
          </a:p>
          <a:p>
            <a:pPr>
              <a:buNone/>
            </a:pPr>
            <a:r>
              <a:rPr lang="tr-TR" sz="2000" dirty="0" smtClean="0">
                <a:latin typeface="Agency FB" pitchFamily="34" charset="0"/>
              </a:rPr>
              <a:t>  Özel adlarda yazarken yumuşama olmaz, konuşurken olur.</a:t>
            </a:r>
          </a:p>
          <a:p>
            <a:pPr>
              <a:buNone/>
            </a:pPr>
            <a:r>
              <a:rPr lang="tr-TR" sz="2000" i="1" dirty="0" smtClean="0">
                <a:latin typeface="Agency FB" pitchFamily="34" charset="0"/>
              </a:rPr>
              <a:t>  Sinop’a, </a:t>
            </a:r>
            <a:r>
              <a:rPr lang="tr-TR" sz="2000" i="1" dirty="0" err="1" smtClean="0">
                <a:latin typeface="Agency FB" pitchFamily="34" charset="0"/>
              </a:rPr>
              <a:t>Çınarcık’ın</a:t>
            </a:r>
            <a:r>
              <a:rPr lang="tr-TR" sz="2000" i="1" dirty="0" smtClean="0">
                <a:latin typeface="Agency FB" pitchFamily="34" charset="0"/>
              </a:rPr>
              <a:t>, Susurluk’a, Burak’ın</a:t>
            </a:r>
            <a:endParaRPr lang="tr-TR" sz="2000" dirty="0" smtClean="0">
              <a:latin typeface="Agency FB" pitchFamily="34" charset="0"/>
            </a:endParaRPr>
          </a:p>
          <a:p>
            <a:pPr>
              <a:buNone/>
            </a:pPr>
            <a:r>
              <a:rPr lang="tr-TR" sz="2000" dirty="0" smtClean="0">
                <a:latin typeface="Agency FB" pitchFamily="34" charset="0"/>
              </a:rPr>
              <a:t>  Bazı yabancı sözcüklerde yumuşama olmaz.</a:t>
            </a:r>
          </a:p>
          <a:p>
            <a:pPr>
              <a:buNone/>
            </a:pPr>
            <a:r>
              <a:rPr lang="tr-TR" sz="2000" i="1" dirty="0" smtClean="0">
                <a:latin typeface="Agency FB" pitchFamily="34" charset="0"/>
              </a:rPr>
              <a:t>  hukuk – u, hürriyet – i, edebiyat -ı, dikkat – i, paket – i, evrak -ı, davet – i, merak – </a:t>
            </a:r>
            <a:r>
              <a:rPr lang="tr-TR" sz="2000" i="1" dirty="0" err="1" smtClean="0">
                <a:latin typeface="Agency FB" pitchFamily="34" charset="0"/>
              </a:rPr>
              <a:t>ım</a:t>
            </a:r>
            <a:r>
              <a:rPr lang="tr-TR" sz="2000" i="1" dirty="0" smtClean="0">
                <a:latin typeface="Agency FB" pitchFamily="34" charset="0"/>
              </a:rPr>
              <a:t>, sıhhat – i, semt – i</a:t>
            </a:r>
            <a:endParaRPr lang="tr-TR" sz="2000" dirty="0" smtClean="0">
              <a:latin typeface="Agency FB" pitchFamily="34" charset="0"/>
            </a:endParaRPr>
          </a:p>
          <a:p>
            <a:pPr>
              <a:buNone/>
            </a:pPr>
            <a:r>
              <a:rPr lang="tr-TR" sz="2000" dirty="0" smtClean="0">
                <a:latin typeface="Agency FB" pitchFamily="34" charset="0"/>
              </a:rPr>
              <a:t>  Bazı türemiş sözcüklerde yumuşama olmaz.</a:t>
            </a:r>
          </a:p>
          <a:p>
            <a:pPr>
              <a:buNone/>
            </a:pPr>
            <a:r>
              <a:rPr lang="tr-TR" sz="2000" i="1" dirty="0" smtClean="0">
                <a:latin typeface="Agency FB" pitchFamily="34" charset="0"/>
              </a:rPr>
              <a:t>   yazıt -ı, karşıt -ı, yanıt -ı, özet – i, anıt -ı</a:t>
            </a:r>
            <a:endParaRPr lang="tr-TR" sz="2000" dirty="0" smtClean="0">
              <a:latin typeface="Agency FB" pitchFamily="34" charset="0"/>
            </a:endParaRPr>
          </a:p>
          <a:p>
            <a:pPr>
              <a:buNone/>
            </a:pPr>
            <a:endParaRPr lang="tr-TR" sz="2000" dirty="0">
              <a:latin typeface="Baskerville Old Face" pitchFamily="18"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pPr>
              <a:buNone/>
            </a:pPr>
            <a:r>
              <a:rPr lang="tr-TR" sz="2400" b="1" dirty="0" smtClean="0">
                <a:solidFill>
                  <a:schemeClr val="accent1">
                    <a:lumMod val="75000"/>
                  </a:schemeClr>
                </a:solidFill>
                <a:latin typeface="Curlz MT" pitchFamily="82" charset="0"/>
              </a:rPr>
              <a:t>                                 Ses Düşmesi (Hece Düşmesi)</a:t>
            </a:r>
          </a:p>
          <a:p>
            <a:pPr>
              <a:buNone/>
            </a:pPr>
            <a:endParaRPr lang="tr-TR" sz="2400" dirty="0" smtClean="0">
              <a:solidFill>
                <a:schemeClr val="accent1">
                  <a:lumMod val="75000"/>
                </a:schemeClr>
              </a:solidFill>
              <a:latin typeface="Curlz MT" pitchFamily="82" charset="0"/>
            </a:endParaRPr>
          </a:p>
          <a:p>
            <a:pPr>
              <a:buNone/>
            </a:pPr>
            <a:r>
              <a:rPr lang="tr-TR" sz="2000" b="1" dirty="0" smtClean="0">
                <a:solidFill>
                  <a:schemeClr val="accent1">
                    <a:lumMod val="75000"/>
                  </a:schemeClr>
                </a:solidFill>
                <a:latin typeface="Curlz MT" pitchFamily="82" charset="0"/>
              </a:rPr>
              <a:t>    a. Ünlü Düşmesi</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İkinci hecesinde dar ünlü bulunan bazı sözcükler, ünlüyle başlayan bir ek aldığında ikinci hecesindeki dar ünlüsünü düşürür.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solidFill>
                  <a:schemeClr val="accent1">
                    <a:lumMod val="75000"/>
                  </a:schemeClr>
                </a:solidFill>
                <a:latin typeface="Agency FB" pitchFamily="34" charset="0"/>
              </a:rPr>
              <a:t>    </a:t>
            </a:r>
            <a:r>
              <a:rPr lang="tr-TR" sz="2000" dirty="0" smtClean="0">
                <a:latin typeface="Agency FB" pitchFamily="34" charset="0"/>
              </a:rPr>
              <a:t>kar(ı)n – ı                     karnı</a:t>
            </a:r>
          </a:p>
          <a:p>
            <a:pPr>
              <a:buFont typeface="Wingdings" pitchFamily="2" charset="2"/>
              <a:buChar char="ü"/>
            </a:pPr>
            <a:r>
              <a:rPr lang="tr-TR" sz="2000" dirty="0" smtClean="0">
                <a:latin typeface="Agency FB" pitchFamily="34" charset="0"/>
              </a:rPr>
              <a:t>    boy(u)n – um               boynum</a:t>
            </a:r>
          </a:p>
          <a:p>
            <a:pPr>
              <a:buFont typeface="Wingdings" pitchFamily="2" charset="2"/>
              <a:buChar char="ü"/>
            </a:pPr>
            <a:r>
              <a:rPr lang="tr-TR" sz="2000" dirty="0" smtClean="0">
                <a:latin typeface="Agency FB" pitchFamily="34" charset="0"/>
              </a:rPr>
              <a:t>    keş(i)f – i                      keşfi</a:t>
            </a:r>
          </a:p>
          <a:p>
            <a:pPr>
              <a:buFont typeface="Wingdings" pitchFamily="2" charset="2"/>
              <a:buChar char="ü"/>
            </a:pPr>
            <a:r>
              <a:rPr lang="tr-TR" sz="2000" dirty="0" smtClean="0">
                <a:latin typeface="Agency FB" pitchFamily="34" charset="0"/>
              </a:rPr>
              <a:t>    bur(u)n – u                  burnu</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şeh</a:t>
            </a:r>
            <a:r>
              <a:rPr lang="tr-TR" sz="2000" dirty="0" smtClean="0">
                <a:latin typeface="Agency FB" pitchFamily="34" charset="0"/>
              </a:rPr>
              <a:t>(i)r – e                    şehre</a:t>
            </a:r>
          </a:p>
          <a:p>
            <a:pPr>
              <a:buFont typeface="Wingdings" pitchFamily="2" charset="2"/>
              <a:buChar char="ü"/>
            </a:pPr>
            <a:r>
              <a:rPr lang="tr-TR" sz="2000" dirty="0" smtClean="0">
                <a:latin typeface="Agency FB" pitchFamily="34" charset="0"/>
              </a:rPr>
              <a:t>    as(ı)l -ı                         aslı</a:t>
            </a:r>
          </a:p>
          <a:p>
            <a:pPr>
              <a:buFont typeface="Wingdings" pitchFamily="2" charset="2"/>
              <a:buChar char="ü"/>
            </a:pPr>
            <a:r>
              <a:rPr lang="tr-TR" sz="2000" dirty="0" smtClean="0">
                <a:latin typeface="Agency FB" pitchFamily="34" charset="0"/>
              </a:rPr>
              <a:t>    buy(u)r – un                </a:t>
            </a:r>
            <a:r>
              <a:rPr lang="tr-TR" sz="2000" dirty="0" err="1" smtClean="0">
                <a:latin typeface="Agency FB" pitchFamily="34" charset="0"/>
              </a:rPr>
              <a:t>buyrun</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zih</a:t>
            </a:r>
            <a:r>
              <a:rPr lang="tr-TR" sz="2000" dirty="0" smtClean="0">
                <a:latin typeface="Agency FB" pitchFamily="34" charset="0"/>
              </a:rPr>
              <a:t>(i)n – im                  zihnim</a:t>
            </a:r>
          </a:p>
          <a:p>
            <a:pPr>
              <a:buFont typeface="Wingdings" pitchFamily="2" charset="2"/>
              <a:buChar char="ü"/>
            </a:pPr>
            <a:r>
              <a:rPr lang="tr-TR" sz="2000" dirty="0" smtClean="0">
                <a:latin typeface="Agency FB" pitchFamily="34" charset="0"/>
              </a:rPr>
              <a:t>    gön(ü)l – </a:t>
            </a:r>
            <a:r>
              <a:rPr lang="tr-TR" sz="2000" dirty="0" err="1" smtClean="0">
                <a:latin typeface="Agency FB" pitchFamily="34" charset="0"/>
              </a:rPr>
              <a:t>üm</a:t>
            </a:r>
            <a:r>
              <a:rPr lang="tr-TR" sz="2000" dirty="0" smtClean="0">
                <a:latin typeface="Agency FB" pitchFamily="34" charset="0"/>
              </a:rPr>
              <a:t>               gönlüm</a:t>
            </a:r>
            <a:endParaRPr lang="tr-TR" sz="2000" dirty="0" smtClean="0">
              <a:solidFill>
                <a:schemeClr val="accent1">
                  <a:lumMod val="75000"/>
                </a:schemeClr>
              </a:solidFill>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pPr>
              <a:buNone/>
            </a:pPr>
            <a:endParaRPr lang="tr-TR" sz="2000" b="1" dirty="0" smtClean="0">
              <a:solidFill>
                <a:schemeClr val="accent1">
                  <a:lumMod val="75000"/>
                </a:schemeClr>
              </a:solidFill>
              <a:latin typeface="Baskerville Old Face" pitchFamily="18" charset="0"/>
            </a:endParaRPr>
          </a:p>
          <a:p>
            <a:pPr>
              <a:buNone/>
            </a:pPr>
            <a:r>
              <a:rPr lang="tr-TR" sz="2000" b="1" dirty="0" smtClean="0">
                <a:solidFill>
                  <a:schemeClr val="accent1">
                    <a:lumMod val="75000"/>
                  </a:schemeClr>
                </a:solidFill>
                <a:latin typeface="Baskerville Old Face" pitchFamily="18" charset="0"/>
              </a:rPr>
              <a:t>        </a:t>
            </a:r>
            <a:r>
              <a:rPr lang="tr-TR" sz="2000" b="1" dirty="0" smtClean="0">
                <a:solidFill>
                  <a:schemeClr val="accent1">
                    <a:lumMod val="75000"/>
                  </a:schemeClr>
                </a:solidFill>
                <a:latin typeface="Agency FB" pitchFamily="34" charset="0"/>
              </a:rPr>
              <a:t>Not:</a:t>
            </a:r>
            <a:r>
              <a:rPr lang="tr-TR" sz="2000" dirty="0" smtClean="0">
                <a:latin typeface="Agency FB" pitchFamily="34" charset="0"/>
              </a:rPr>
              <a:t>İkilemelerde ses düşmesi olayı olmaz.</a:t>
            </a:r>
          </a:p>
          <a:p>
            <a:pPr>
              <a:buNone/>
            </a:pPr>
            <a:endParaRPr lang="tr-TR" sz="2000" dirty="0" smtClean="0">
              <a:latin typeface="Agency FB" pitchFamily="34" charset="0"/>
            </a:endParaRPr>
          </a:p>
          <a:p>
            <a:pPr>
              <a:buNone/>
            </a:pPr>
            <a:r>
              <a:rPr lang="tr-TR" sz="2000" i="1" dirty="0" smtClean="0">
                <a:latin typeface="Agency FB" pitchFamily="34" charset="0"/>
              </a:rPr>
              <a:t>          burun buruna, omuz omuza, göğüs </a:t>
            </a:r>
            <a:r>
              <a:rPr lang="tr-TR" sz="2000" i="1" dirty="0" err="1" smtClean="0">
                <a:latin typeface="Agency FB" pitchFamily="34" charset="0"/>
              </a:rPr>
              <a:t>göğüse</a:t>
            </a:r>
            <a:r>
              <a:rPr lang="tr-TR" sz="2000" i="1" dirty="0" smtClean="0">
                <a:latin typeface="Agency FB" pitchFamily="34" charset="0"/>
              </a:rPr>
              <a:t> şehirden </a:t>
            </a:r>
            <a:r>
              <a:rPr lang="tr-TR" sz="2000" i="1" dirty="0" err="1" smtClean="0">
                <a:latin typeface="Agency FB" pitchFamily="34" charset="0"/>
              </a:rPr>
              <a:t>şehire</a:t>
            </a:r>
            <a:r>
              <a:rPr lang="tr-TR" sz="2000" i="1" dirty="0" smtClean="0">
                <a:latin typeface="Agency FB" pitchFamily="34" charset="0"/>
              </a:rPr>
              <a:t>, gönülden </a:t>
            </a:r>
            <a:r>
              <a:rPr lang="tr-TR" sz="2000" i="1" dirty="0" err="1" smtClean="0">
                <a:latin typeface="Agency FB" pitchFamily="34" charset="0"/>
              </a:rPr>
              <a:t>gönüle</a:t>
            </a:r>
            <a:endParaRPr lang="tr-TR" sz="2000" dirty="0" smtClean="0">
              <a:latin typeface="Agency FB" pitchFamily="34" charset="0"/>
            </a:endParaRPr>
          </a:p>
          <a:p>
            <a:pPr>
              <a:buNone/>
            </a:pPr>
            <a:r>
              <a:rPr lang="tr-TR" sz="2000" dirty="0" smtClean="0">
                <a:latin typeface="Agency FB" pitchFamily="34" charset="0"/>
              </a:rPr>
              <a:t>          İkinci hecesinde dar ünlü bulunan her sözcükte ve özel adlarda düşme olmaz.</a:t>
            </a:r>
          </a:p>
          <a:p>
            <a:pPr>
              <a:buNone/>
            </a:pPr>
            <a:r>
              <a:rPr lang="tr-TR" sz="2000" i="1" dirty="0" smtClean="0">
                <a:latin typeface="Agency FB" pitchFamily="34" charset="0"/>
              </a:rPr>
              <a:t>          seçim – e, yapıt – </a:t>
            </a:r>
            <a:r>
              <a:rPr lang="tr-TR" sz="2000" i="1" dirty="0" err="1" smtClean="0">
                <a:latin typeface="Agency FB" pitchFamily="34" charset="0"/>
              </a:rPr>
              <a:t>ın</a:t>
            </a:r>
            <a:r>
              <a:rPr lang="tr-TR" sz="2000" i="1" dirty="0" smtClean="0">
                <a:latin typeface="Agency FB" pitchFamily="34" charset="0"/>
              </a:rPr>
              <a:t>, biçim -i, durum – </a:t>
            </a:r>
            <a:r>
              <a:rPr lang="tr-TR" sz="2000" i="1" dirty="0" err="1" smtClean="0">
                <a:latin typeface="Agency FB" pitchFamily="34" charset="0"/>
              </a:rPr>
              <a:t>aEmir’in</a:t>
            </a:r>
            <a:r>
              <a:rPr lang="tr-TR" sz="2000" i="1" dirty="0" smtClean="0">
                <a:latin typeface="Agency FB" pitchFamily="34" charset="0"/>
              </a:rPr>
              <a:t> arkadaşları ziyarete gelmiş.</a:t>
            </a:r>
          </a:p>
          <a:p>
            <a:pPr>
              <a:buNone/>
            </a:pPr>
            <a:endParaRPr lang="tr-TR" sz="2000" i="1" dirty="0" smtClean="0">
              <a:latin typeface="Agency FB" pitchFamily="34" charset="0"/>
            </a:endParaRPr>
          </a:p>
          <a:p>
            <a:pPr>
              <a:buNone/>
            </a:pPr>
            <a:r>
              <a:rPr lang="tr-TR" sz="2000" b="1" dirty="0" smtClean="0">
                <a:solidFill>
                  <a:schemeClr val="accent1">
                    <a:lumMod val="75000"/>
                  </a:schemeClr>
                </a:solidFill>
                <a:latin typeface="Curlz MT" pitchFamily="82" charset="0"/>
              </a:rPr>
              <a:t>    b. Ünsüz Düşmesi</a:t>
            </a:r>
            <a:r>
              <a:rPr lang="tr-TR" sz="2000" b="1" dirty="0" smtClean="0">
                <a:solidFill>
                  <a:schemeClr val="accent1">
                    <a:lumMod val="75000"/>
                  </a:schemeClr>
                </a:solidFill>
                <a:latin typeface="Agency FB" pitchFamily="34" charset="0"/>
              </a:rPr>
              <a:t>   </a:t>
            </a:r>
            <a:r>
              <a:rPr lang="tr-TR" sz="2000" b="1" dirty="0" smtClean="0">
                <a:latin typeface="Agency FB" pitchFamily="34" charset="0"/>
              </a:rPr>
              <a:t> </a:t>
            </a:r>
          </a:p>
          <a:p>
            <a:pPr>
              <a:buNone/>
            </a:pPr>
            <a:endParaRPr lang="tr-TR" sz="2000" dirty="0" smtClean="0">
              <a:latin typeface="Agency FB" pitchFamily="34" charset="0"/>
            </a:endParaRPr>
          </a:p>
          <a:p>
            <a:pPr>
              <a:buNone/>
            </a:pPr>
            <a:r>
              <a:rPr lang="tr-TR" sz="2000" dirty="0" smtClean="0">
                <a:latin typeface="Agency FB" pitchFamily="34" charset="0"/>
              </a:rPr>
              <a:t>        Genellikle “k” ünsüzüyle biten bazı sözcükler “cık, -</a:t>
            </a:r>
            <a:r>
              <a:rPr lang="tr-TR" sz="2000" dirty="0" err="1" smtClean="0">
                <a:latin typeface="Agency FB" pitchFamily="34" charset="0"/>
              </a:rPr>
              <a:t>cik</a:t>
            </a:r>
            <a:r>
              <a:rPr lang="tr-TR" sz="2000" dirty="0" smtClean="0">
                <a:latin typeface="Agency FB" pitchFamily="34" charset="0"/>
              </a:rPr>
              <a:t>, -cuk, -</a:t>
            </a:r>
            <a:r>
              <a:rPr lang="tr-TR" sz="2000" dirty="0" err="1" smtClean="0">
                <a:latin typeface="Agency FB" pitchFamily="34" charset="0"/>
              </a:rPr>
              <a:t>cük</a:t>
            </a:r>
            <a:r>
              <a:rPr lang="tr-TR" sz="2000" dirty="0" smtClean="0">
                <a:latin typeface="Agency FB" pitchFamily="34" charset="0"/>
              </a:rPr>
              <a:t>, </a:t>
            </a:r>
            <a:r>
              <a:rPr lang="tr-TR" sz="2000" dirty="0" err="1" smtClean="0">
                <a:latin typeface="Agency FB" pitchFamily="34" charset="0"/>
              </a:rPr>
              <a:t>cek</a:t>
            </a:r>
            <a:r>
              <a:rPr lang="tr-TR" sz="2000" dirty="0" smtClean="0">
                <a:latin typeface="Agency FB" pitchFamily="34" charset="0"/>
              </a:rPr>
              <a:t>, -</a:t>
            </a:r>
            <a:r>
              <a:rPr lang="tr-TR" sz="2000" dirty="0" err="1" smtClean="0">
                <a:latin typeface="Agency FB" pitchFamily="34" charset="0"/>
              </a:rPr>
              <a:t>cak</a:t>
            </a:r>
            <a:r>
              <a:rPr lang="tr-TR" sz="2000" dirty="0" smtClean="0">
                <a:latin typeface="Agency FB" pitchFamily="34" charset="0"/>
              </a:rPr>
              <a:t>, -l” eki aldığında “k” ünsüzü düşer.</a:t>
            </a:r>
          </a:p>
          <a:p>
            <a:pPr>
              <a:buNone/>
            </a:pPr>
            <a:endParaRPr lang="tr-TR" sz="2000" dirty="0" smtClean="0">
              <a:latin typeface="Agency FB" pitchFamily="34" charset="0"/>
            </a:endParaRPr>
          </a:p>
          <a:p>
            <a:pPr>
              <a:buNone/>
            </a:pPr>
            <a:r>
              <a:rPr lang="tr-TR" sz="2000" dirty="0" smtClean="0">
                <a:latin typeface="Agency FB" pitchFamily="34" charset="0"/>
              </a:rPr>
              <a:t> </a:t>
            </a:r>
            <a:r>
              <a:rPr lang="tr-TR" sz="2000" dirty="0" smtClean="0">
                <a:solidFill>
                  <a:schemeClr val="accent1">
                    <a:lumMod val="75000"/>
                  </a:schemeClr>
                </a:solidFill>
                <a:latin typeface="Agency FB" pitchFamily="34" charset="0"/>
              </a:rPr>
              <a:t>      Örnek:</a:t>
            </a:r>
          </a:p>
          <a:p>
            <a:pPr>
              <a:buFont typeface="Wingdings" pitchFamily="2" charset="2"/>
              <a:buChar char="ü"/>
            </a:pPr>
            <a:r>
              <a:rPr lang="tr-TR" dirty="0" smtClean="0">
                <a:latin typeface="Agency FB" pitchFamily="34" charset="0"/>
              </a:rPr>
              <a:t>   </a:t>
            </a:r>
            <a:r>
              <a:rPr lang="tr-TR" sz="2000" dirty="0" err="1" smtClean="0">
                <a:latin typeface="Agency FB" pitchFamily="34" charset="0"/>
              </a:rPr>
              <a:t>küçü</a:t>
            </a:r>
            <a:r>
              <a:rPr lang="tr-TR" sz="2000" dirty="0" smtClean="0">
                <a:latin typeface="Agency FB" pitchFamily="34" charset="0"/>
              </a:rPr>
              <a:t>(k) – </a:t>
            </a:r>
            <a:r>
              <a:rPr lang="tr-TR" sz="2000" dirty="0" err="1" smtClean="0">
                <a:latin typeface="Agency FB" pitchFamily="34" charset="0"/>
              </a:rPr>
              <a:t>cük</a:t>
            </a:r>
            <a:r>
              <a:rPr lang="tr-TR" sz="2000" dirty="0" smtClean="0">
                <a:latin typeface="Agency FB" pitchFamily="34" charset="0"/>
              </a:rPr>
              <a:t>   küçücük</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küçü</a:t>
            </a:r>
            <a:r>
              <a:rPr lang="tr-TR" sz="2000" dirty="0" smtClean="0">
                <a:latin typeface="Agency FB" pitchFamily="34" charset="0"/>
              </a:rPr>
              <a:t>(k) -l        küçül</a:t>
            </a:r>
          </a:p>
          <a:p>
            <a:pPr>
              <a:buFont typeface="Wingdings" pitchFamily="2" charset="2"/>
              <a:buChar char="ü"/>
            </a:pPr>
            <a:r>
              <a:rPr lang="tr-TR" sz="2000" dirty="0" smtClean="0">
                <a:latin typeface="Agency FB" pitchFamily="34" charset="0"/>
              </a:rPr>
              <a:t>     büyü(k) – </a:t>
            </a:r>
            <a:r>
              <a:rPr lang="tr-TR" sz="2000" dirty="0" err="1" smtClean="0">
                <a:latin typeface="Agency FB" pitchFamily="34" charset="0"/>
              </a:rPr>
              <a:t>cek</a:t>
            </a:r>
            <a:r>
              <a:rPr lang="tr-TR" sz="2000" dirty="0" smtClean="0">
                <a:latin typeface="Agency FB" pitchFamily="34" charset="0"/>
              </a:rPr>
              <a:t>   büyücek</a:t>
            </a:r>
          </a:p>
          <a:p>
            <a:pPr>
              <a:buFont typeface="Wingdings" pitchFamily="2" charset="2"/>
              <a:buChar char="ü"/>
            </a:pPr>
            <a:r>
              <a:rPr lang="tr-TR" sz="2000" dirty="0" smtClean="0">
                <a:latin typeface="Agency FB" pitchFamily="34" charset="0"/>
              </a:rPr>
              <a:t>     mini(k) – </a:t>
            </a:r>
            <a:r>
              <a:rPr lang="tr-TR" sz="2000" dirty="0" err="1" smtClean="0">
                <a:latin typeface="Agency FB" pitchFamily="34" charset="0"/>
              </a:rPr>
              <a:t>cik</a:t>
            </a:r>
            <a:r>
              <a:rPr lang="tr-TR" sz="2000" dirty="0" smtClean="0">
                <a:latin typeface="Agency FB" pitchFamily="34" charset="0"/>
              </a:rPr>
              <a:t>     minicik</a:t>
            </a:r>
          </a:p>
        </p:txBody>
      </p:sp>
    </p:spTree>
  </p:cSld>
  <p:clrMapOvr>
    <a:masterClrMapping/>
  </p:clrMapOvr>
  <p:transition spd="med" advClick="0" advTm="10000">
    <p:cover dir="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400" b="1" dirty="0" smtClean="0">
                <a:solidFill>
                  <a:schemeClr val="accent1">
                    <a:lumMod val="75000"/>
                  </a:schemeClr>
                </a:solidFill>
                <a:latin typeface="Curlz MT" pitchFamily="82" charset="0"/>
              </a:rPr>
              <a:t>                                        Ses Türemesi</a:t>
            </a:r>
          </a:p>
          <a:p>
            <a:pPr>
              <a:buNone/>
            </a:pPr>
            <a:endParaRPr lang="tr-TR" sz="2400" dirty="0" smtClean="0">
              <a:solidFill>
                <a:schemeClr val="accent1">
                  <a:lumMod val="75000"/>
                </a:schemeClr>
              </a:solidFill>
              <a:latin typeface="Curlz MT" pitchFamily="82" charset="0"/>
            </a:endParaRPr>
          </a:p>
          <a:p>
            <a:pPr>
              <a:buNone/>
            </a:pPr>
            <a:r>
              <a:rPr lang="tr-TR" sz="2000" b="1" dirty="0" smtClean="0">
                <a:solidFill>
                  <a:schemeClr val="accent1">
                    <a:lumMod val="75000"/>
                  </a:schemeClr>
                </a:solidFill>
                <a:latin typeface="Curlz MT" pitchFamily="82" charset="0"/>
              </a:rPr>
              <a:t>   a. Ünlü Türemesi:</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“-cık, -</a:t>
            </a:r>
            <a:r>
              <a:rPr lang="tr-TR" sz="2000" dirty="0" err="1" smtClean="0">
                <a:latin typeface="Agency FB" pitchFamily="34" charset="0"/>
              </a:rPr>
              <a:t>cik</a:t>
            </a:r>
            <a:r>
              <a:rPr lang="tr-TR" sz="2000" dirty="0" smtClean="0">
                <a:latin typeface="Agency FB" pitchFamily="34" charset="0"/>
              </a:rPr>
              <a:t>” eki alan bazı sözcüklerde ek ile sözcüğün arasında “a, e, ı, i” ünlülerinin türediği görülür.</a:t>
            </a:r>
          </a:p>
          <a:p>
            <a:pPr>
              <a:buNone/>
            </a:pPr>
            <a:endParaRPr lang="tr-TR" sz="2000" dirty="0" smtClean="0">
              <a:latin typeface="Agency FB" pitchFamily="34" charset="0"/>
            </a:endParaRPr>
          </a:p>
          <a:p>
            <a:pPr>
              <a:buNone/>
            </a:pPr>
            <a:r>
              <a:rPr lang="tr-TR" sz="2000" dirty="0" smtClean="0">
                <a:latin typeface="Agency FB" pitchFamily="34" charset="0"/>
              </a:rPr>
              <a:t>   </a:t>
            </a:r>
            <a:r>
              <a:rPr lang="tr-TR" sz="2000" dirty="0" smtClean="0">
                <a:solidFill>
                  <a:schemeClr val="accent1">
                    <a:lumMod val="75000"/>
                  </a:schemeClr>
                </a:solidFill>
                <a:latin typeface="Agency FB" pitchFamily="34" charset="0"/>
              </a:rPr>
              <a:t>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i="1" dirty="0" smtClean="0">
                <a:latin typeface="Agency FB" pitchFamily="34" charset="0"/>
              </a:rPr>
              <a:t>    </a:t>
            </a:r>
            <a:r>
              <a:rPr lang="tr-TR" sz="2000" dirty="0" smtClean="0">
                <a:latin typeface="Agency FB" pitchFamily="34" charset="0"/>
              </a:rPr>
              <a:t>az – cık   az(ı)cık</a:t>
            </a:r>
          </a:p>
          <a:p>
            <a:pPr>
              <a:buFont typeface="Wingdings" pitchFamily="2" charset="2"/>
              <a:buChar char="ü"/>
            </a:pPr>
            <a:r>
              <a:rPr lang="tr-TR" sz="2000" dirty="0" smtClean="0">
                <a:latin typeface="Agency FB" pitchFamily="34" charset="0"/>
              </a:rPr>
              <a:t>    bir – </a:t>
            </a:r>
            <a:r>
              <a:rPr lang="tr-TR" sz="2000" dirty="0" err="1" smtClean="0">
                <a:latin typeface="Agency FB" pitchFamily="34" charset="0"/>
              </a:rPr>
              <a:t>cik</a:t>
            </a:r>
            <a:r>
              <a:rPr lang="tr-TR" sz="2000" dirty="0" smtClean="0">
                <a:latin typeface="Agency FB" pitchFamily="34" charset="0"/>
              </a:rPr>
              <a:t>   bir(i)</a:t>
            </a:r>
            <a:r>
              <a:rPr lang="tr-TR" sz="2000" dirty="0" err="1" smtClean="0">
                <a:latin typeface="Agency FB" pitchFamily="34" charset="0"/>
              </a:rPr>
              <a:t>cik</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genç – </a:t>
            </a:r>
            <a:r>
              <a:rPr lang="tr-TR" sz="2000" dirty="0" err="1" smtClean="0">
                <a:latin typeface="Agency FB" pitchFamily="34" charset="0"/>
              </a:rPr>
              <a:t>cik</a:t>
            </a:r>
            <a:r>
              <a:rPr lang="tr-TR" sz="2000" dirty="0" smtClean="0">
                <a:latin typeface="Agency FB" pitchFamily="34" charset="0"/>
              </a:rPr>
              <a:t>   </a:t>
            </a:r>
            <a:r>
              <a:rPr lang="tr-TR" sz="2000" dirty="0" err="1" smtClean="0">
                <a:latin typeface="Agency FB" pitchFamily="34" charset="0"/>
              </a:rPr>
              <a:t>genc</a:t>
            </a:r>
            <a:r>
              <a:rPr lang="tr-TR" sz="2000" dirty="0" smtClean="0">
                <a:latin typeface="Agency FB" pitchFamily="34" charset="0"/>
              </a:rPr>
              <a:t>(e)</a:t>
            </a:r>
            <a:r>
              <a:rPr lang="tr-TR" sz="2000" dirty="0" err="1" smtClean="0">
                <a:latin typeface="Agency FB" pitchFamily="34" charset="0"/>
              </a:rPr>
              <a:t>cik</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dar – cık   dar(a)cık</a:t>
            </a:r>
          </a:p>
          <a:p>
            <a:pPr>
              <a:buFont typeface="Wingdings" pitchFamily="2" charset="2"/>
              <a:buChar char="ü"/>
            </a:pPr>
            <a:endParaRPr lang="tr-TR" sz="2000" dirty="0" smtClean="0">
              <a:latin typeface="Agency FB" pitchFamily="34" charset="0"/>
            </a:endParaRPr>
          </a:p>
          <a:p>
            <a:pPr>
              <a:buNone/>
            </a:pPr>
            <a:r>
              <a:rPr lang="tr-TR" sz="2000" b="1" dirty="0" smtClean="0">
                <a:solidFill>
                  <a:schemeClr val="accent1">
                    <a:lumMod val="75000"/>
                  </a:schemeClr>
                </a:solidFill>
                <a:latin typeface="Baskerville Old Face" pitchFamily="18" charset="0"/>
              </a:rPr>
              <a:t>   </a:t>
            </a:r>
            <a:r>
              <a:rPr lang="tr-TR" sz="2000" b="1" dirty="0" smtClean="0">
                <a:solidFill>
                  <a:schemeClr val="accent1">
                    <a:lumMod val="75000"/>
                  </a:schemeClr>
                </a:solidFill>
                <a:latin typeface="Curlz MT" pitchFamily="82" charset="0"/>
              </a:rPr>
              <a:t>b. Ünsüz Türemesi</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Bazı sözcüklerde, “olmak” veya “etmek” yardımcı eylemiyle bileşik eylem oluşturulduğunda ya da bu sözcüklere ünlü bir ek getirildiğinde ünsüz türemesi görülür.</a:t>
            </a:r>
          </a:p>
          <a:p>
            <a:pPr>
              <a:buNone/>
            </a:pPr>
            <a:endParaRPr lang="tr-TR" dirty="0"/>
          </a:p>
        </p:txBody>
      </p:sp>
    </p:spTree>
  </p:cSld>
  <p:clrMapOvr>
    <a:masterClrMapping/>
  </p:clrMapOvr>
  <p:transition spd="med" advClick="0" advTm="10000">
    <p:cover dir="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000" dirty="0" smtClean="0">
                <a:solidFill>
                  <a:schemeClr val="accent1">
                    <a:lumMod val="75000"/>
                  </a:schemeClr>
                </a:solidFill>
                <a:latin typeface="Baskerville Old Face" pitchFamily="18" charset="0"/>
              </a:rPr>
              <a:t>  </a:t>
            </a:r>
          </a:p>
          <a:p>
            <a:pPr>
              <a:buNone/>
            </a:pPr>
            <a:r>
              <a:rPr lang="tr-TR" sz="2000" dirty="0" smtClean="0">
                <a:solidFill>
                  <a:schemeClr val="accent1">
                    <a:lumMod val="75000"/>
                  </a:schemeClr>
                </a:solidFill>
                <a:latin typeface="Agency FB" pitchFamily="34" charset="0"/>
              </a:rPr>
              <a:t>    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i="1" dirty="0" smtClean="0">
                <a:latin typeface="Agency FB" pitchFamily="34" charset="0"/>
              </a:rPr>
              <a:t>  </a:t>
            </a:r>
            <a:r>
              <a:rPr lang="tr-TR" sz="2000" dirty="0" smtClean="0">
                <a:latin typeface="Agency FB" pitchFamily="34" charset="0"/>
              </a:rPr>
              <a:t>af + etmek       af(f)etmek</a:t>
            </a:r>
          </a:p>
          <a:p>
            <a:pPr>
              <a:buFont typeface="Wingdings" pitchFamily="2" charset="2"/>
              <a:buChar char="ü"/>
            </a:pPr>
            <a:r>
              <a:rPr lang="tr-TR" sz="2000" dirty="0" smtClean="0">
                <a:latin typeface="Agency FB" pitchFamily="34" charset="0"/>
              </a:rPr>
              <a:t>  his + etmek     his(s)etmek</a:t>
            </a:r>
          </a:p>
          <a:p>
            <a:pPr>
              <a:buFont typeface="Wingdings" pitchFamily="2" charset="2"/>
              <a:buChar char="ü"/>
            </a:pPr>
            <a:r>
              <a:rPr lang="tr-TR" sz="2000" dirty="0" smtClean="0">
                <a:latin typeface="Agency FB" pitchFamily="34" charset="0"/>
              </a:rPr>
              <a:t>  zan + etmek    zan(n)etmek</a:t>
            </a:r>
          </a:p>
          <a:p>
            <a:pPr>
              <a:buFont typeface="Wingdings" pitchFamily="2" charset="2"/>
              <a:buChar char="ü"/>
            </a:pPr>
            <a:r>
              <a:rPr lang="tr-TR" sz="2000" dirty="0" smtClean="0">
                <a:latin typeface="Agency FB" pitchFamily="34" charset="0"/>
              </a:rPr>
              <a:t>  ret + etmek     </a:t>
            </a:r>
            <a:r>
              <a:rPr lang="tr-TR" sz="2000" dirty="0" err="1" smtClean="0">
                <a:latin typeface="Agency FB" pitchFamily="34" charset="0"/>
              </a:rPr>
              <a:t>red</a:t>
            </a:r>
            <a:r>
              <a:rPr lang="tr-TR" sz="2000" dirty="0" smtClean="0">
                <a:latin typeface="Agency FB" pitchFamily="34" charset="0"/>
              </a:rPr>
              <a:t>(d)etmek</a:t>
            </a:r>
          </a:p>
          <a:p>
            <a:pPr>
              <a:buFont typeface="Wingdings" pitchFamily="2" charset="2"/>
              <a:buChar char="ü"/>
            </a:pPr>
            <a:r>
              <a:rPr lang="tr-TR" sz="2000" dirty="0" smtClean="0">
                <a:latin typeface="Agency FB" pitchFamily="34" charset="0"/>
              </a:rPr>
              <a:t>  hal + olmak    hal(l)olmak</a:t>
            </a:r>
          </a:p>
          <a:p>
            <a:pPr>
              <a:buFont typeface="Wingdings" pitchFamily="2" charset="2"/>
              <a:buChar char="ü"/>
            </a:pPr>
            <a:endParaRPr lang="tr-TR" sz="2000" dirty="0" smtClean="0">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Not:</a:t>
            </a:r>
            <a:r>
              <a:rPr lang="tr-TR" sz="2000" dirty="0" smtClean="0">
                <a:latin typeface="Agency FB" pitchFamily="34" charset="0"/>
              </a:rPr>
              <a:t> İki sessizin yan yana geldiği her sözcükte ünsüz türemesi olmayabilir.</a:t>
            </a:r>
          </a:p>
          <a:p>
            <a:pPr>
              <a:buNone/>
            </a:pPr>
            <a:r>
              <a:rPr lang="tr-TR" sz="2000" i="1" dirty="0" smtClean="0">
                <a:latin typeface="Agency FB" pitchFamily="34" charset="0"/>
              </a:rPr>
              <a:t>       süssüz, sessiz, hissiz…hisse, madde, elli, belli…yollar, ziller, </a:t>
            </a:r>
            <a:r>
              <a:rPr lang="tr-TR" sz="2000" i="1" dirty="0" err="1" smtClean="0">
                <a:latin typeface="Agency FB" pitchFamily="34" charset="0"/>
              </a:rPr>
              <a:t>sollamak</a:t>
            </a:r>
            <a:r>
              <a:rPr lang="tr-TR" sz="2000" i="1" dirty="0" smtClean="0">
                <a:latin typeface="Agency FB" pitchFamily="34" charset="0"/>
              </a:rPr>
              <a:t>, telli…</a:t>
            </a:r>
          </a:p>
          <a:p>
            <a:pPr>
              <a:buNone/>
            </a:pPr>
            <a:endParaRPr lang="tr-TR" sz="2000" i="1" dirty="0" smtClean="0">
              <a:latin typeface="Agency FB" pitchFamily="34" charset="0"/>
            </a:endParaRPr>
          </a:p>
          <a:p>
            <a:pPr>
              <a:buNone/>
            </a:pPr>
            <a:r>
              <a:rPr lang="tr-TR" sz="2000" b="1" dirty="0" smtClean="0">
                <a:latin typeface="Curlz MT" pitchFamily="82" charset="0"/>
              </a:rPr>
              <a:t>    </a:t>
            </a:r>
            <a:r>
              <a:rPr lang="tr-TR" sz="2000" b="1" dirty="0" smtClean="0">
                <a:solidFill>
                  <a:schemeClr val="accent1">
                    <a:lumMod val="75000"/>
                  </a:schemeClr>
                </a:solidFill>
                <a:latin typeface="Curlz MT" pitchFamily="82" charset="0"/>
              </a:rPr>
              <a:t>Ünlü Daralması</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Türkçede geniş ünlüyle (a,e) biten bir sözcük “-yor” eki aldığında o sözcüğün geniş ünlüsünü “ı, i, u, ü” ye çevirerek daraltır.</a:t>
            </a:r>
          </a:p>
          <a:p>
            <a:pPr>
              <a:buNone/>
            </a:pPr>
            <a:endParaRPr lang="tr-TR" sz="2000" dirty="0">
              <a:latin typeface="Baskerville Old Face" pitchFamily="18"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latin typeface="Agency FB" pitchFamily="34" charset="0"/>
              </a:rPr>
              <a:t>   </a:t>
            </a:r>
            <a:r>
              <a:rPr lang="tr-TR" sz="2000" dirty="0" smtClean="0">
                <a:solidFill>
                  <a:schemeClr val="accent1">
                    <a:lumMod val="75000"/>
                  </a:schemeClr>
                </a:solidFill>
                <a:latin typeface="Agency FB" pitchFamily="34" charset="0"/>
              </a:rPr>
              <a:t>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i="1" dirty="0" smtClean="0">
                <a:latin typeface="Agency FB" pitchFamily="34" charset="0"/>
              </a:rPr>
              <a:t>     </a:t>
            </a:r>
            <a:r>
              <a:rPr lang="tr-TR" sz="2000" dirty="0" err="1" smtClean="0">
                <a:latin typeface="Agency FB" pitchFamily="34" charset="0"/>
              </a:rPr>
              <a:t>bilm</a:t>
            </a:r>
            <a:r>
              <a:rPr lang="tr-TR" sz="2000" dirty="0" smtClean="0">
                <a:latin typeface="Agency FB" pitchFamily="34" charset="0"/>
              </a:rPr>
              <a:t>(e) – yor    </a:t>
            </a:r>
            <a:r>
              <a:rPr lang="tr-TR" sz="2000" dirty="0" err="1" smtClean="0">
                <a:latin typeface="Agency FB" pitchFamily="34" charset="0"/>
              </a:rPr>
              <a:t>bilm</a:t>
            </a:r>
            <a:r>
              <a:rPr lang="tr-TR" sz="2000" dirty="0" smtClean="0">
                <a:latin typeface="Agency FB" pitchFamily="34" charset="0"/>
              </a:rPr>
              <a:t>(i)yor</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ist</a:t>
            </a:r>
            <a:r>
              <a:rPr lang="tr-TR" sz="2000" dirty="0" smtClean="0">
                <a:latin typeface="Agency FB" pitchFamily="34" charset="0"/>
              </a:rPr>
              <a:t>(e) – yor       </a:t>
            </a:r>
            <a:r>
              <a:rPr lang="tr-TR" sz="2000" dirty="0" err="1" smtClean="0">
                <a:latin typeface="Agency FB" pitchFamily="34" charset="0"/>
              </a:rPr>
              <a:t>ist</a:t>
            </a:r>
            <a:r>
              <a:rPr lang="tr-TR" sz="2000" dirty="0" smtClean="0">
                <a:latin typeface="Agency FB" pitchFamily="34" charset="0"/>
              </a:rPr>
              <a:t>(i)yor</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izl</a:t>
            </a:r>
            <a:r>
              <a:rPr lang="tr-TR" sz="2000" dirty="0" smtClean="0">
                <a:latin typeface="Agency FB" pitchFamily="34" charset="0"/>
              </a:rPr>
              <a:t>(e) – yor       </a:t>
            </a:r>
            <a:r>
              <a:rPr lang="tr-TR" sz="2000" dirty="0" err="1" smtClean="0">
                <a:latin typeface="Agency FB" pitchFamily="34" charset="0"/>
              </a:rPr>
              <a:t>izl</a:t>
            </a:r>
            <a:r>
              <a:rPr lang="tr-TR" sz="2000" dirty="0" smtClean="0">
                <a:latin typeface="Agency FB" pitchFamily="34" charset="0"/>
              </a:rPr>
              <a:t>(i)yor</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sızl</a:t>
            </a:r>
            <a:r>
              <a:rPr lang="tr-TR" sz="2000" dirty="0" smtClean="0">
                <a:latin typeface="Agency FB" pitchFamily="34" charset="0"/>
              </a:rPr>
              <a:t>(a) – yor      </a:t>
            </a:r>
            <a:r>
              <a:rPr lang="tr-TR" sz="2000" dirty="0" err="1" smtClean="0">
                <a:latin typeface="Agency FB" pitchFamily="34" charset="0"/>
              </a:rPr>
              <a:t>sızl</a:t>
            </a:r>
            <a:r>
              <a:rPr lang="tr-TR" sz="2000" dirty="0" smtClean="0">
                <a:latin typeface="Agency FB" pitchFamily="34" charset="0"/>
              </a:rPr>
              <a:t>(ı)yor</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suçl</a:t>
            </a:r>
            <a:r>
              <a:rPr lang="tr-TR" sz="2000" dirty="0" smtClean="0">
                <a:latin typeface="Agency FB" pitchFamily="34" charset="0"/>
              </a:rPr>
              <a:t>(a) – yor    </a:t>
            </a:r>
            <a:r>
              <a:rPr lang="tr-TR" sz="2000" dirty="0" err="1" smtClean="0">
                <a:latin typeface="Agency FB" pitchFamily="34" charset="0"/>
              </a:rPr>
              <a:t>suçl</a:t>
            </a:r>
            <a:r>
              <a:rPr lang="tr-TR" sz="2000" dirty="0" smtClean="0">
                <a:latin typeface="Agency FB" pitchFamily="34" charset="0"/>
              </a:rPr>
              <a:t>(u)yor</a:t>
            </a:r>
          </a:p>
          <a:p>
            <a:pPr>
              <a:buNone/>
            </a:pPr>
            <a:endParaRPr lang="tr-TR" sz="2000" i="1" dirty="0" smtClean="0">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Bazı kullanımlardaki iki ünsüz arasına giren yardımcı sesler ünlü daralmasını andırır. Bu kullanımlar    ünlü daralması değildir.</a:t>
            </a:r>
          </a:p>
          <a:p>
            <a:pPr>
              <a:buNone/>
            </a:pPr>
            <a:r>
              <a:rPr lang="tr-TR" sz="2000" i="1" dirty="0" smtClean="0">
                <a:latin typeface="Agency FB" pitchFamily="34" charset="0"/>
              </a:rPr>
              <a:t>        biliyor, duruyor, geçiyor, bakıyor, atıyor, yanıyor, seziyor, vuruyor, üzüyor, yüzüyor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       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Türkçede “ye-, de-, ne” sözcüklerinin bazı kullanımlarında y  kaynaştırma ünsüzünden önceki geniş ünlüde daralma olur. Bunların dışındaki sözcüklerde “y” kaynaştırma ünsüzünden önceki geniş ünlüde daralma olmaz.</a:t>
            </a:r>
          </a:p>
          <a:p>
            <a:pPr>
              <a:buNone/>
            </a:pPr>
            <a:r>
              <a:rPr lang="tr-TR" sz="2000" i="1" dirty="0" smtClean="0">
                <a:latin typeface="Agency FB" pitchFamily="34" charset="0"/>
              </a:rPr>
              <a:t>        ye – y – </a:t>
            </a:r>
            <a:r>
              <a:rPr lang="tr-TR" sz="2000" i="1" dirty="0" err="1" smtClean="0">
                <a:latin typeface="Agency FB" pitchFamily="34" charset="0"/>
              </a:rPr>
              <a:t>ecek</a:t>
            </a:r>
            <a:r>
              <a:rPr lang="tr-TR" sz="2000" i="1" dirty="0" smtClean="0">
                <a:latin typeface="Agency FB" pitchFamily="34" charset="0"/>
              </a:rPr>
              <a:t>     </a:t>
            </a:r>
            <a:r>
              <a:rPr lang="tr-TR" sz="2000" i="1" dirty="0" err="1" smtClean="0">
                <a:latin typeface="Agency FB" pitchFamily="34" charset="0"/>
              </a:rPr>
              <a:t>yiyecekye</a:t>
            </a:r>
            <a:r>
              <a:rPr lang="tr-TR" sz="2000" i="1" dirty="0" smtClean="0">
                <a:latin typeface="Agency FB" pitchFamily="34" charset="0"/>
              </a:rPr>
              <a:t> – y – in         </a:t>
            </a:r>
            <a:r>
              <a:rPr lang="tr-TR" sz="2000" i="1" dirty="0" err="1" smtClean="0">
                <a:latin typeface="Agency FB" pitchFamily="34" charset="0"/>
              </a:rPr>
              <a:t>yiyinde</a:t>
            </a:r>
            <a:r>
              <a:rPr lang="tr-TR" sz="2000" i="1" dirty="0" smtClean="0">
                <a:latin typeface="Agency FB" pitchFamily="34" charset="0"/>
              </a:rPr>
              <a:t> – y – </a:t>
            </a:r>
            <a:r>
              <a:rPr lang="tr-TR" sz="2000" i="1" dirty="0" err="1" smtClean="0">
                <a:latin typeface="Agency FB" pitchFamily="34" charset="0"/>
              </a:rPr>
              <a:t>ecek</a:t>
            </a:r>
            <a:r>
              <a:rPr lang="tr-TR" sz="2000" i="1" dirty="0" smtClean="0">
                <a:latin typeface="Agency FB" pitchFamily="34" charset="0"/>
              </a:rPr>
              <a:t>     </a:t>
            </a:r>
            <a:r>
              <a:rPr lang="tr-TR" sz="2000" i="1" dirty="0" err="1" smtClean="0">
                <a:latin typeface="Agency FB" pitchFamily="34" charset="0"/>
              </a:rPr>
              <a:t>diyecekne</a:t>
            </a:r>
            <a:r>
              <a:rPr lang="tr-TR" sz="2000" i="1" dirty="0" smtClean="0">
                <a:latin typeface="Agency FB" pitchFamily="34" charset="0"/>
              </a:rPr>
              <a:t> – y – e          niye</a:t>
            </a:r>
            <a:r>
              <a:rPr lang="tr-TR" sz="2000" dirty="0" smtClean="0">
                <a:latin typeface="Agency FB" pitchFamily="34" charset="0"/>
              </a:rPr>
              <a:t>                    </a:t>
            </a:r>
            <a:endParaRPr lang="tr-TR" sz="2000" dirty="0">
              <a:solidFill>
                <a:schemeClr val="accent1">
                  <a:lumMod val="75000"/>
                </a:schemeClr>
              </a:solidFill>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fontScale="92500" lnSpcReduction="10000"/>
          </a:bodyPr>
          <a:lstStyle/>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                                                                     </a:t>
            </a:r>
            <a:r>
              <a:rPr lang="tr-TR" sz="2400" b="1" dirty="0" smtClean="0">
                <a:solidFill>
                  <a:schemeClr val="accent1">
                    <a:lumMod val="75000"/>
                  </a:schemeClr>
                </a:solidFill>
                <a:latin typeface="Curlz MT" pitchFamily="82" charset="0"/>
              </a:rPr>
              <a:t>Ulama</a:t>
            </a:r>
            <a:endParaRPr lang="tr-TR" sz="2400" dirty="0" smtClean="0">
              <a:solidFill>
                <a:schemeClr val="accent1">
                  <a:lumMod val="75000"/>
                </a:schemeClr>
              </a:solidFill>
              <a:latin typeface="Curlz MT" pitchFamily="82" charset="0"/>
            </a:endParaRPr>
          </a:p>
          <a:p>
            <a:pPr>
              <a:buNone/>
            </a:pPr>
            <a:r>
              <a:rPr lang="tr-TR" sz="2000" dirty="0" smtClean="0">
                <a:latin typeface="Agency FB" pitchFamily="34" charset="0"/>
              </a:rPr>
              <a:t>  </a:t>
            </a:r>
          </a:p>
          <a:p>
            <a:pPr>
              <a:buNone/>
            </a:pPr>
            <a:r>
              <a:rPr lang="tr-TR" sz="2000" dirty="0" smtClean="0">
                <a:latin typeface="Agency FB" pitchFamily="34" charset="0"/>
              </a:rPr>
              <a:t>       Sözcüklerin sonundaki ünsüzlerin bir sonraki sözcüğün başındaki ünlülere ulanarak (bağlanarak) okunmasıdır.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  Dün akşam eve geç geldim.</a:t>
            </a:r>
          </a:p>
          <a:p>
            <a:pPr>
              <a:buFont typeface="Wingdings" pitchFamily="2" charset="2"/>
              <a:buChar char="ü"/>
            </a:pPr>
            <a:r>
              <a:rPr lang="tr-TR" sz="2000" dirty="0" smtClean="0">
                <a:latin typeface="Agency FB" pitchFamily="34" charset="0"/>
              </a:rPr>
              <a:t>  Leyla’yı rüyamda gördüm, ağlıyordu.</a:t>
            </a:r>
          </a:p>
          <a:p>
            <a:pPr>
              <a:buNone/>
            </a:pPr>
            <a:endParaRPr lang="tr-TR" sz="2000" dirty="0" smtClean="0">
              <a:latin typeface="Agency FB" pitchFamily="34" charset="0"/>
            </a:endParaRPr>
          </a:p>
          <a:p>
            <a:pPr>
              <a:buNone/>
            </a:pPr>
            <a:r>
              <a:rPr lang="tr-TR" sz="2000" b="1" dirty="0" smtClean="0">
                <a:latin typeface="Curlz MT" pitchFamily="82" charset="0"/>
              </a:rPr>
              <a:t>                                      </a:t>
            </a:r>
            <a:r>
              <a:rPr lang="tr-TR" sz="2000" b="1" dirty="0" smtClean="0">
                <a:solidFill>
                  <a:schemeClr val="accent1">
                    <a:lumMod val="75000"/>
                  </a:schemeClr>
                </a:solidFill>
                <a:latin typeface="Curlz MT" pitchFamily="82" charset="0"/>
              </a:rPr>
              <a:t>Dudak Ünsüzlerinin Benzeşmesi</a:t>
            </a:r>
          </a:p>
          <a:p>
            <a:pPr>
              <a:buNone/>
            </a:pPr>
            <a:endParaRPr lang="tr-TR" sz="2000" dirty="0" smtClean="0">
              <a:solidFill>
                <a:schemeClr val="accent1">
                  <a:lumMod val="75000"/>
                </a:schemeClr>
              </a:solidFill>
              <a:latin typeface="Agency FB" pitchFamily="34" charset="0"/>
            </a:endParaRPr>
          </a:p>
          <a:p>
            <a:pPr>
              <a:buNone/>
            </a:pPr>
            <a:r>
              <a:rPr lang="tr-TR" sz="2000" dirty="0" smtClean="0">
                <a:latin typeface="Agency FB" pitchFamily="34" charset="0"/>
              </a:rPr>
              <a:t>    Dudak ünsüzlerinden “b”, kendinden önceki “</a:t>
            </a:r>
            <a:r>
              <a:rPr lang="tr-TR" sz="2000" dirty="0" err="1" smtClean="0">
                <a:latin typeface="Agency FB" pitchFamily="34" charset="0"/>
              </a:rPr>
              <a:t>n”yi</a:t>
            </a:r>
            <a:r>
              <a:rPr lang="tr-TR" sz="2000" dirty="0" smtClean="0">
                <a:latin typeface="Agency FB" pitchFamily="34" charset="0"/>
              </a:rPr>
              <a:t> “</a:t>
            </a:r>
            <a:r>
              <a:rPr lang="tr-TR" sz="2000" dirty="0" err="1" smtClean="0">
                <a:latin typeface="Agency FB" pitchFamily="34" charset="0"/>
              </a:rPr>
              <a:t>m”ye</a:t>
            </a:r>
            <a:r>
              <a:rPr lang="tr-TR" sz="2000" dirty="0" smtClean="0">
                <a:latin typeface="Agency FB" pitchFamily="34" charset="0"/>
              </a:rPr>
              <a:t> dönüştürür.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None/>
            </a:pPr>
            <a:endParaRPr lang="tr-TR" sz="2000" dirty="0" smtClean="0">
              <a:latin typeface="Agency FB" pitchFamily="34" charset="0"/>
            </a:endParaRPr>
          </a:p>
          <a:p>
            <a:pPr>
              <a:buFont typeface="Wingdings" pitchFamily="2" charset="2"/>
              <a:buChar char="ü"/>
            </a:pPr>
            <a:r>
              <a:rPr lang="tr-TR" sz="2000" i="1" dirty="0" smtClean="0">
                <a:latin typeface="Agency FB" pitchFamily="34" charset="0"/>
              </a:rPr>
              <a:t>  </a:t>
            </a:r>
            <a:r>
              <a:rPr lang="tr-TR" sz="2000" dirty="0" smtClean="0">
                <a:latin typeface="Agency FB" pitchFamily="34" charset="0"/>
              </a:rPr>
              <a:t>sakla(n)baç     sakla(m)baç</a:t>
            </a:r>
          </a:p>
          <a:p>
            <a:pPr>
              <a:buFont typeface="Wingdings" pitchFamily="2" charset="2"/>
              <a:buChar char="ü"/>
            </a:pPr>
            <a:r>
              <a:rPr lang="tr-TR" sz="2000" dirty="0" smtClean="0">
                <a:latin typeface="Agency FB" pitchFamily="34" charset="0"/>
              </a:rPr>
              <a:t>  dola(n)baç      dola(m)baç</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te</a:t>
            </a:r>
            <a:r>
              <a:rPr lang="tr-TR" sz="2000" dirty="0" smtClean="0">
                <a:latin typeface="Agency FB" pitchFamily="34" charset="0"/>
              </a:rPr>
              <a:t>(n)bel            </a:t>
            </a:r>
            <a:r>
              <a:rPr lang="tr-TR" sz="2000" dirty="0" err="1" smtClean="0">
                <a:latin typeface="Agency FB" pitchFamily="34" charset="0"/>
              </a:rPr>
              <a:t>te</a:t>
            </a:r>
            <a:r>
              <a:rPr lang="tr-TR" sz="2000" dirty="0" smtClean="0">
                <a:latin typeface="Agency FB" pitchFamily="34" charset="0"/>
              </a:rPr>
              <a:t>(m)bel</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pe</a:t>
            </a:r>
            <a:r>
              <a:rPr lang="tr-TR" sz="2000" dirty="0" smtClean="0">
                <a:latin typeface="Agency FB" pitchFamily="34" charset="0"/>
              </a:rPr>
              <a:t>(n)be            </a:t>
            </a:r>
            <a:r>
              <a:rPr lang="tr-TR" sz="2000" dirty="0" err="1" smtClean="0">
                <a:latin typeface="Agency FB" pitchFamily="34" charset="0"/>
              </a:rPr>
              <a:t>pe</a:t>
            </a:r>
            <a:r>
              <a:rPr lang="tr-TR" sz="2000" dirty="0" smtClean="0">
                <a:latin typeface="Agency FB" pitchFamily="34" charset="0"/>
              </a:rPr>
              <a:t>(m)be</a:t>
            </a:r>
          </a:p>
          <a:p>
            <a:pPr>
              <a:buFont typeface="Wingdings" pitchFamily="2" charset="2"/>
              <a:buChar char="ü"/>
            </a:pPr>
            <a:r>
              <a:rPr lang="tr-TR" sz="2000" dirty="0" smtClean="0">
                <a:latin typeface="Agency FB" pitchFamily="34" charset="0"/>
              </a:rPr>
              <a:t>  a(n)bar            a(m)bar</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ka</a:t>
            </a:r>
            <a:r>
              <a:rPr lang="tr-TR" sz="2000" dirty="0" smtClean="0">
                <a:latin typeface="Agency FB" pitchFamily="34" charset="0"/>
              </a:rPr>
              <a:t>(n)bur          </a:t>
            </a:r>
            <a:r>
              <a:rPr lang="tr-TR" sz="2000" dirty="0" err="1" smtClean="0">
                <a:latin typeface="Agency FB" pitchFamily="34" charset="0"/>
              </a:rPr>
              <a:t>ka</a:t>
            </a:r>
            <a:r>
              <a:rPr lang="tr-TR" sz="2000" dirty="0" smtClean="0">
                <a:latin typeface="Agency FB" pitchFamily="34" charset="0"/>
              </a:rPr>
              <a:t>(m)bur </a:t>
            </a:r>
            <a:endParaRPr lang="tr-TR" sz="2000"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000" b="1" dirty="0" smtClean="0">
                <a:solidFill>
                  <a:schemeClr val="accent1">
                    <a:lumMod val="75000"/>
                  </a:schemeClr>
                </a:solidFill>
                <a:latin typeface="Baskerville Old Face" pitchFamily="18" charset="0"/>
              </a:rPr>
              <a:t>    </a:t>
            </a:r>
          </a:p>
          <a:p>
            <a:pPr>
              <a:buNone/>
            </a:pPr>
            <a:r>
              <a:rPr lang="tr-TR" sz="2000" b="1" dirty="0" smtClean="0">
                <a:solidFill>
                  <a:schemeClr val="accent1">
                    <a:lumMod val="75000"/>
                  </a:schemeClr>
                </a:solidFill>
                <a:latin typeface="Agency FB" pitchFamily="34" charset="0"/>
              </a:rPr>
              <a:t>    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Özel adlarda ve bileşik sözcüklerde dudak  ünsüzleri benzeşmesi kuralı uygulanmaz.</a:t>
            </a:r>
          </a:p>
          <a:p>
            <a:pPr>
              <a:buNone/>
            </a:pPr>
            <a:r>
              <a:rPr lang="tr-TR" sz="2000" i="1" dirty="0" smtClean="0">
                <a:latin typeface="Agency FB" pitchFamily="34" charset="0"/>
              </a:rPr>
              <a:t>    İstanbul, Safranbolu… onbaşı, binbaşı, sonbahar, külhanbeyi, günbatımı…</a:t>
            </a:r>
          </a:p>
          <a:p>
            <a:pPr>
              <a:buNone/>
            </a:pPr>
            <a:endParaRPr lang="tr-TR" sz="2000" dirty="0" smtClean="0">
              <a:latin typeface="Baskerville Old Face" pitchFamily="18" charset="0"/>
            </a:endParaRPr>
          </a:p>
          <a:p>
            <a:pPr>
              <a:buNone/>
            </a:pPr>
            <a:r>
              <a:rPr lang="tr-TR" sz="2000" b="1" dirty="0" smtClean="0">
                <a:solidFill>
                  <a:schemeClr val="accent1">
                    <a:lumMod val="75000"/>
                  </a:schemeClr>
                </a:solidFill>
                <a:latin typeface="Curlz MT" pitchFamily="82" charset="0"/>
              </a:rPr>
              <a:t>                           Kaynaştırma Ünsüzleri (Koruyucu Ünsüzler)</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Türkçe sözcüklerde iki ünlü yan yana bulunmadığından, ünlüyle biten bir sözcüğe ünlüyle başlayan bir ek getirildiğinde sözcükle ek arasına “y, ş, s, n” kaynaştırma ünsüzlerinden biri girer.</a:t>
            </a:r>
          </a:p>
          <a:p>
            <a:pPr>
              <a:buNone/>
            </a:pPr>
            <a:endParaRPr lang="tr-TR" sz="2000" dirty="0" smtClean="0">
              <a:latin typeface="Agency FB" pitchFamily="34" charset="0"/>
            </a:endParaRPr>
          </a:p>
          <a:p>
            <a:pPr>
              <a:buNone/>
            </a:pPr>
            <a:r>
              <a:rPr lang="tr-TR" sz="2000" dirty="0" smtClean="0">
                <a:latin typeface="Agency FB" pitchFamily="34" charset="0"/>
              </a:rPr>
              <a:t>   </a:t>
            </a:r>
            <a:r>
              <a:rPr lang="tr-TR" sz="2000" dirty="0" smtClean="0">
                <a:solidFill>
                  <a:schemeClr val="accent1">
                    <a:lumMod val="75000"/>
                  </a:schemeClr>
                </a:solidFill>
                <a:latin typeface="Agency FB" pitchFamily="34" charset="0"/>
              </a:rPr>
              <a:t>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    mağaza – a                  mağaza – y – a (durum ekinden önce) </a:t>
            </a:r>
          </a:p>
          <a:p>
            <a:pPr>
              <a:buFont typeface="Wingdings" pitchFamily="2" charset="2"/>
              <a:buChar char="ü"/>
            </a:pPr>
            <a:r>
              <a:rPr lang="tr-TR" sz="2000" dirty="0" smtClean="0">
                <a:latin typeface="Agency FB" pitchFamily="34" charset="0"/>
              </a:rPr>
              <a:t>    anne – i                        anne – s – i (iyelik ekinden önce)</a:t>
            </a:r>
          </a:p>
          <a:p>
            <a:pPr>
              <a:buFont typeface="Wingdings" pitchFamily="2" charset="2"/>
              <a:buChar char="ü"/>
            </a:pPr>
            <a:r>
              <a:rPr lang="tr-TR" sz="2000" dirty="0" smtClean="0">
                <a:latin typeface="Agency FB" pitchFamily="34" charset="0"/>
              </a:rPr>
              <a:t>    kedi – in                       kedi – n – in (tamlayan ekinden önce)</a:t>
            </a:r>
          </a:p>
          <a:p>
            <a:pPr>
              <a:buFont typeface="Wingdings" pitchFamily="2" charset="2"/>
              <a:buChar char="ü"/>
            </a:pPr>
            <a:r>
              <a:rPr lang="tr-TR" sz="2000" dirty="0" smtClean="0">
                <a:latin typeface="Agency FB" pitchFamily="34" charset="0"/>
              </a:rPr>
              <a:t>    çanta – ı                       çanta – y – ı (durum ekinden önce)</a:t>
            </a:r>
          </a:p>
          <a:p>
            <a:pPr>
              <a:buFont typeface="Wingdings" pitchFamily="2" charset="2"/>
              <a:buChar char="ü"/>
            </a:pPr>
            <a:r>
              <a:rPr lang="tr-TR" sz="2000" dirty="0" smtClean="0">
                <a:latin typeface="Agency FB" pitchFamily="34" charset="0"/>
              </a:rPr>
              <a:t>    yedi – er                       yedi – ş – er (üleştirme sıfatı ekinden önce)</a:t>
            </a:r>
            <a:endParaRPr lang="tr-TR" sz="2000"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2908" y="0"/>
            <a:ext cx="9286908" cy="6858000"/>
          </a:xfrm>
        </p:spPr>
        <p:txBody>
          <a:bodyPr>
            <a:normAutofit/>
          </a:bodyPr>
          <a:lstStyle/>
          <a:p>
            <a:pPr>
              <a:buNone/>
            </a:pPr>
            <a:r>
              <a:rPr lang="tr-TR" sz="2000" b="1" dirty="0" smtClean="0">
                <a:latin typeface="Baskerville Old Face" pitchFamily="18" charset="0"/>
              </a:rPr>
              <a:t>   </a:t>
            </a:r>
          </a:p>
          <a:p>
            <a:pPr>
              <a:buNone/>
            </a:pPr>
            <a:r>
              <a:rPr lang="tr-TR" sz="2000" b="1" dirty="0" smtClean="0">
                <a:latin typeface="Baskerville Old Face" pitchFamily="18" charset="0"/>
              </a:rPr>
              <a:t>       </a:t>
            </a:r>
            <a:r>
              <a:rPr lang="tr-TR" sz="2000" b="1" dirty="0" smtClean="0">
                <a:solidFill>
                  <a:schemeClr val="accent1">
                    <a:lumMod val="75000"/>
                  </a:schemeClr>
                </a:solidFill>
                <a:latin typeface="Agency FB" pitchFamily="34" charset="0"/>
              </a:rPr>
              <a:t>Not:</a:t>
            </a:r>
            <a:r>
              <a:rPr lang="tr-TR" sz="2000" dirty="0" smtClean="0">
                <a:latin typeface="Agency FB" pitchFamily="34" charset="0"/>
              </a:rPr>
              <a:t> Aşağıdaki sözcüklerde kaynaştırma ünsüzü yoktur.</a:t>
            </a:r>
          </a:p>
          <a:p>
            <a:pPr>
              <a:buNone/>
            </a:pPr>
            <a:r>
              <a:rPr lang="tr-TR" sz="2000" i="1" dirty="0" smtClean="0">
                <a:latin typeface="Agency FB" pitchFamily="34" charset="0"/>
              </a:rPr>
              <a:t>        beş – </a:t>
            </a:r>
            <a:r>
              <a:rPr lang="tr-TR" sz="2000" i="1" dirty="0" err="1" smtClean="0">
                <a:latin typeface="Agency FB" pitchFamily="34" charset="0"/>
              </a:rPr>
              <a:t>eraltmış</a:t>
            </a:r>
            <a:r>
              <a:rPr lang="tr-TR" sz="2000" i="1" dirty="0" smtClean="0">
                <a:latin typeface="Agency FB" pitchFamily="34" charset="0"/>
              </a:rPr>
              <a:t> – </a:t>
            </a:r>
            <a:r>
              <a:rPr lang="tr-TR" sz="2000" i="1" dirty="0" err="1" smtClean="0">
                <a:latin typeface="Agency FB" pitchFamily="34" charset="0"/>
              </a:rPr>
              <a:t>aryetmiş</a:t>
            </a:r>
            <a:r>
              <a:rPr lang="tr-TR" sz="2000" i="1" dirty="0" smtClean="0">
                <a:latin typeface="Agency FB" pitchFamily="34" charset="0"/>
              </a:rPr>
              <a:t> – </a:t>
            </a:r>
            <a:r>
              <a:rPr lang="tr-TR" sz="2000" i="1" dirty="0" err="1" smtClean="0">
                <a:latin typeface="Agency FB" pitchFamily="34" charset="0"/>
              </a:rPr>
              <a:t>ersenin</a:t>
            </a:r>
            <a:r>
              <a:rPr lang="tr-TR" sz="2000" i="1" dirty="0" smtClean="0">
                <a:latin typeface="Agency FB" pitchFamily="34" charset="0"/>
              </a:rPr>
              <a:t> kolun – a</a:t>
            </a:r>
          </a:p>
          <a:p>
            <a:pPr>
              <a:buNone/>
            </a:pPr>
            <a:endParaRPr lang="tr-TR" sz="2000" i="1" dirty="0" smtClean="0">
              <a:latin typeface="Agency FB" pitchFamily="34" charset="0"/>
            </a:endParaRPr>
          </a:p>
          <a:p>
            <a:pPr>
              <a:buNone/>
            </a:pPr>
            <a:r>
              <a:rPr lang="tr-TR" sz="2000" i="1" dirty="0" smtClean="0">
                <a:latin typeface="Agency FB" pitchFamily="34" charset="0"/>
              </a:rPr>
              <a:t>        </a:t>
            </a:r>
            <a:r>
              <a:rPr lang="tr-TR" sz="2000" dirty="0" smtClean="0">
                <a:latin typeface="Agency FB" pitchFamily="34" charset="0"/>
              </a:rPr>
              <a:t>Ünlüyle biten bir sözcüğe “idi, imiş, ise” ekeylemleri, “ile” sözcüğü ve “iken” bağ-fiil eki birleşik yazıldığı zaman araya “y” koruyucu ünsüzü girer ve bunların başındaki “i” sesleri düşer.</a:t>
            </a:r>
          </a:p>
          <a:p>
            <a:pPr>
              <a:buNone/>
            </a:pPr>
            <a:endParaRPr lang="tr-TR" sz="2000" dirty="0" smtClean="0">
              <a:latin typeface="Agency FB" pitchFamily="34" charset="0"/>
            </a:endParaRPr>
          </a:p>
          <a:p>
            <a:pPr>
              <a:buFont typeface="Wingdings" pitchFamily="2" charset="2"/>
              <a:buChar char="ü"/>
            </a:pPr>
            <a:r>
              <a:rPr lang="tr-TR" sz="2000" i="1" dirty="0" smtClean="0">
                <a:latin typeface="Agency FB" pitchFamily="34" charset="0"/>
              </a:rPr>
              <a:t>    </a:t>
            </a:r>
            <a:r>
              <a:rPr lang="tr-TR" sz="2000" dirty="0" smtClean="0">
                <a:latin typeface="Agency FB" pitchFamily="34" charset="0"/>
              </a:rPr>
              <a:t>araba – y – (i) – </a:t>
            </a:r>
            <a:r>
              <a:rPr lang="tr-TR" sz="2000" dirty="0" err="1" smtClean="0">
                <a:latin typeface="Agency FB" pitchFamily="34" charset="0"/>
              </a:rPr>
              <a:t>di</a:t>
            </a:r>
            <a:r>
              <a:rPr lang="tr-TR" sz="2000" dirty="0" smtClean="0">
                <a:latin typeface="Agency FB" pitchFamily="34" charset="0"/>
              </a:rPr>
              <a:t>        arabaydı </a:t>
            </a:r>
          </a:p>
          <a:p>
            <a:pPr>
              <a:buFont typeface="Wingdings" pitchFamily="2" charset="2"/>
              <a:buChar char="ü"/>
            </a:pPr>
            <a:r>
              <a:rPr lang="tr-TR" sz="2000" dirty="0" smtClean="0">
                <a:latin typeface="Agency FB" pitchFamily="34" charset="0"/>
              </a:rPr>
              <a:t>    yaya -y – (i) – </a:t>
            </a:r>
            <a:r>
              <a:rPr lang="tr-TR" sz="2000" dirty="0" err="1" smtClean="0">
                <a:latin typeface="Agency FB" pitchFamily="34" charset="0"/>
              </a:rPr>
              <a:t>mlş</a:t>
            </a:r>
            <a:r>
              <a:rPr lang="tr-TR" sz="2000" dirty="0" smtClean="0">
                <a:latin typeface="Agency FB" pitchFamily="34" charset="0"/>
              </a:rPr>
              <a:t>        yayaymış</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burda</a:t>
            </a:r>
            <a:r>
              <a:rPr lang="tr-TR" sz="2000" dirty="0" smtClean="0">
                <a:latin typeface="Agency FB" pitchFamily="34" charset="0"/>
              </a:rPr>
              <a:t> – y – (i) – </a:t>
            </a:r>
            <a:r>
              <a:rPr lang="tr-TR" sz="2000" dirty="0" err="1" smtClean="0">
                <a:latin typeface="Agency FB" pitchFamily="34" charset="0"/>
              </a:rPr>
              <a:t>se</a:t>
            </a:r>
            <a:r>
              <a:rPr lang="tr-TR" sz="2000" dirty="0" smtClean="0">
                <a:latin typeface="Agency FB" pitchFamily="34" charset="0"/>
              </a:rPr>
              <a:t>        </a:t>
            </a:r>
            <a:r>
              <a:rPr lang="tr-TR" sz="2000" dirty="0" err="1" smtClean="0">
                <a:latin typeface="Agency FB" pitchFamily="34" charset="0"/>
              </a:rPr>
              <a:t>burdaysa</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maşa -y – (i) – </a:t>
            </a:r>
            <a:r>
              <a:rPr lang="tr-TR" sz="2000" dirty="0" err="1" smtClean="0">
                <a:latin typeface="Agency FB" pitchFamily="34" charset="0"/>
              </a:rPr>
              <a:t>le</a:t>
            </a:r>
            <a:r>
              <a:rPr lang="tr-TR" sz="2000" dirty="0" smtClean="0">
                <a:latin typeface="Agency FB" pitchFamily="34" charset="0"/>
              </a:rPr>
              <a:t>          maşayla</a:t>
            </a:r>
          </a:p>
          <a:p>
            <a:pPr>
              <a:buFont typeface="Wingdings" pitchFamily="2" charset="2"/>
              <a:buChar char="ü"/>
            </a:pPr>
            <a:r>
              <a:rPr lang="tr-TR" sz="2000" dirty="0" smtClean="0">
                <a:latin typeface="Agency FB" pitchFamily="34" charset="0"/>
              </a:rPr>
              <a:t>    işte – y – (i) – </a:t>
            </a:r>
            <a:r>
              <a:rPr lang="tr-TR" sz="2000" dirty="0" err="1" smtClean="0">
                <a:latin typeface="Agency FB" pitchFamily="34" charset="0"/>
              </a:rPr>
              <a:t>ken</a:t>
            </a:r>
            <a:r>
              <a:rPr lang="tr-TR" sz="2000" dirty="0" smtClean="0">
                <a:latin typeface="Agency FB" pitchFamily="34" charset="0"/>
              </a:rPr>
              <a:t>          işteyken</a:t>
            </a:r>
          </a:p>
          <a:p>
            <a:pPr>
              <a:buFont typeface="Wingdings" pitchFamily="2" charset="2"/>
              <a:buChar char="ü"/>
            </a:pPr>
            <a:r>
              <a:rPr lang="tr-TR" sz="2000" dirty="0" smtClean="0">
                <a:latin typeface="Agency FB" pitchFamily="34" charset="0"/>
              </a:rPr>
              <a:t>    tatilde -y-(i)- </a:t>
            </a:r>
            <a:r>
              <a:rPr lang="tr-TR" sz="2000" dirty="0" err="1" smtClean="0">
                <a:latin typeface="Agency FB" pitchFamily="34" charset="0"/>
              </a:rPr>
              <a:t>di</a:t>
            </a:r>
            <a:r>
              <a:rPr lang="tr-TR" sz="2000" dirty="0" smtClean="0">
                <a:latin typeface="Agency FB" pitchFamily="34" charset="0"/>
              </a:rPr>
              <a:t>            tatildeydi</a:t>
            </a:r>
            <a:endParaRPr lang="tr-TR" sz="2000"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0"/>
            <a:ext cx="9144000" cy="1000108"/>
          </a:xfrm>
        </p:spPr>
        <p:txBody>
          <a:bodyPr/>
          <a:lstStyle/>
          <a:p>
            <a:r>
              <a:rPr lang="tr-TR" dirty="0" smtClean="0">
                <a:solidFill>
                  <a:schemeClr val="accent1">
                    <a:lumMod val="75000"/>
                  </a:schemeClr>
                </a:solidFill>
                <a:latin typeface="Curlz MT" pitchFamily="82" charset="0"/>
              </a:rPr>
              <a:t>                 </a:t>
            </a:r>
            <a:r>
              <a:rPr lang="tr-TR" sz="4400" dirty="0" smtClean="0">
                <a:solidFill>
                  <a:schemeClr val="accent1">
                    <a:lumMod val="75000"/>
                  </a:schemeClr>
                </a:solidFill>
                <a:latin typeface="Curlz MT" pitchFamily="82" charset="0"/>
              </a:rPr>
              <a:t>SES BİLGİSİ</a:t>
            </a:r>
            <a:endParaRPr lang="tr-TR" sz="4400" dirty="0">
              <a:solidFill>
                <a:schemeClr val="accent1">
                  <a:lumMod val="75000"/>
                </a:schemeClr>
              </a:solidFill>
              <a:latin typeface="Curlz MT" pitchFamily="82" charset="0"/>
            </a:endParaRPr>
          </a:p>
        </p:txBody>
      </p:sp>
      <p:sp>
        <p:nvSpPr>
          <p:cNvPr id="3" name="2 İçerik Yer Tutucusu"/>
          <p:cNvSpPr>
            <a:spLocks noGrp="1"/>
          </p:cNvSpPr>
          <p:nvPr>
            <p:ph idx="1"/>
          </p:nvPr>
        </p:nvSpPr>
        <p:spPr>
          <a:xfrm>
            <a:off x="0" y="1500174"/>
            <a:ext cx="9144000" cy="5188092"/>
          </a:xfrm>
        </p:spPr>
        <p:txBody>
          <a:bodyPr>
            <a:normAutofit/>
          </a:bodyPr>
          <a:lstStyle/>
          <a:p>
            <a:pPr>
              <a:buFont typeface="Wingdings" pitchFamily="2" charset="2"/>
              <a:buChar char="ü"/>
            </a:pPr>
            <a:r>
              <a:rPr lang="tr-TR" sz="2000" dirty="0" smtClean="0">
                <a:latin typeface="Agency FB" pitchFamily="34" charset="0"/>
              </a:rPr>
              <a:t>İşlevsel ses bilgisi, ses bilim gibi konuşulan dili farklı açılardan ele alır. Ses biliminde “dil sistemindeki ses birimlerin işlevleri”, Ses bilgisinde ise sözlü ifadelerdeki özellikler söz konusudur ve ses bilgisi, fen bilimlerinin yöntemlerini kullanır. Ses bilgisinin amacı </a:t>
            </a:r>
            <a:r>
              <a:rPr lang="tr-TR" sz="2000" dirty="0" err="1" smtClean="0">
                <a:latin typeface="Agency FB" pitchFamily="34" charset="0"/>
              </a:rPr>
              <a:t>görgül</a:t>
            </a:r>
            <a:r>
              <a:rPr lang="tr-TR" sz="2000" dirty="0" smtClean="0">
                <a:latin typeface="Agency FB" pitchFamily="34" charset="0"/>
              </a:rPr>
              <a:t> dil üretimi ve bu üretimin algılamasının imkân ve sınırlarını araştırmaktır.</a:t>
            </a:r>
          </a:p>
          <a:p>
            <a:endParaRPr lang="tr-TR" sz="2000" dirty="0" smtClean="0">
              <a:latin typeface="Agency FB" pitchFamily="34" charset="0"/>
            </a:endParaRPr>
          </a:p>
          <a:p>
            <a:endParaRPr lang="tr-TR" sz="2000" dirty="0" smtClean="0">
              <a:latin typeface="Agency FB" pitchFamily="34" charset="0"/>
            </a:endParaRPr>
          </a:p>
          <a:p>
            <a:pPr>
              <a:buNone/>
            </a:pP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Diğerlerden gelen havanın ses yolunda titreşiminin kulağın duyabildiği derecesine ses denir. Ses, dilin en küçük birimidir. Konuşmamıza yarayan sesler, birer şekille gösterilir. Bu şekillere harf denir.</a:t>
            </a:r>
          </a:p>
          <a:p>
            <a:endParaRPr lang="tr-TR"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Bulut"/>
          <p:cNvSpPr/>
          <p:nvPr/>
        </p:nvSpPr>
        <p:spPr>
          <a:xfrm>
            <a:off x="6786578" y="6143620"/>
            <a:ext cx="1285884" cy="71438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tr-TR"/>
          </a:p>
        </p:txBody>
      </p:sp>
      <p:sp>
        <p:nvSpPr>
          <p:cNvPr id="6" name="5 Bulut"/>
          <p:cNvSpPr/>
          <p:nvPr/>
        </p:nvSpPr>
        <p:spPr>
          <a:xfrm>
            <a:off x="6858016" y="3500438"/>
            <a:ext cx="1285884" cy="71438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tr-TR"/>
          </a:p>
        </p:txBody>
      </p:sp>
      <p:sp>
        <p:nvSpPr>
          <p:cNvPr id="3" name="2 İçerik Yer Tutucusu"/>
          <p:cNvSpPr>
            <a:spLocks noGrp="1"/>
          </p:cNvSpPr>
          <p:nvPr>
            <p:ph idx="1"/>
          </p:nvPr>
        </p:nvSpPr>
        <p:spPr>
          <a:xfrm>
            <a:off x="0" y="0"/>
            <a:ext cx="9144000" cy="6858000"/>
          </a:xfrm>
        </p:spPr>
        <p:txBody>
          <a:bodyPr>
            <a:normAutofit fontScale="92500" lnSpcReduction="10000"/>
          </a:bodyPr>
          <a:lstStyle/>
          <a:p>
            <a:pPr>
              <a:buNone/>
            </a:pPr>
            <a:r>
              <a:rPr lang="tr-TR" b="1" i="1" dirty="0" smtClean="0">
                <a:solidFill>
                  <a:schemeClr val="accent1">
                    <a:lumMod val="75000"/>
                  </a:schemeClr>
                </a:solidFill>
                <a:latin typeface="Curlz MT" pitchFamily="82" charset="0"/>
              </a:rPr>
              <a:t>                            ÇIKMIŞ SORULAR</a:t>
            </a:r>
          </a:p>
          <a:p>
            <a:pPr>
              <a:buNone/>
            </a:pPr>
            <a:endParaRPr lang="tr-TR" b="1" i="1" dirty="0" smtClean="0">
              <a:solidFill>
                <a:schemeClr val="accent1">
                  <a:lumMod val="75000"/>
                </a:schemeClr>
              </a:solidFill>
              <a:latin typeface="Curlz MT" pitchFamily="82" charset="0"/>
            </a:endParaRPr>
          </a:p>
          <a:p>
            <a:pPr marL="521208" indent="-457200">
              <a:buAutoNum type="arabicParenR"/>
            </a:pPr>
            <a:r>
              <a:rPr lang="tr-TR" sz="2000" dirty="0" smtClean="0">
                <a:latin typeface="Agency FB" pitchFamily="34" charset="0"/>
              </a:rPr>
              <a:t>Örttü üstüne yıldızlı yorganını gece</a:t>
            </a:r>
            <a:br>
              <a:rPr lang="tr-TR" sz="2000" dirty="0" smtClean="0">
                <a:latin typeface="Agency FB" pitchFamily="34" charset="0"/>
              </a:rPr>
            </a:br>
            <a:r>
              <a:rPr lang="tr-TR" sz="2000" dirty="0" smtClean="0">
                <a:latin typeface="Agency FB" pitchFamily="34" charset="0"/>
              </a:rPr>
              <a:t>Bir başından bir başına göğün</a:t>
            </a:r>
            <a:br>
              <a:rPr lang="tr-TR" sz="2000" dirty="0" smtClean="0">
                <a:latin typeface="Agency FB" pitchFamily="34" charset="0"/>
              </a:rPr>
            </a:br>
            <a:r>
              <a:rPr lang="tr-TR" sz="2000" b="1" dirty="0" smtClean="0">
                <a:latin typeface="Agency FB" pitchFamily="34" charset="0"/>
              </a:rPr>
              <a:t>Bu dizelerde aşağıdakilerin hangisi </a:t>
            </a:r>
            <a:r>
              <a:rPr lang="tr-TR" sz="2000" b="1" u="sng" dirty="0" smtClean="0">
                <a:latin typeface="Agency FB" pitchFamily="34" charset="0"/>
              </a:rPr>
              <a:t>yoktur</a:t>
            </a:r>
            <a:r>
              <a:rPr lang="tr-TR" sz="2000" b="1" dirty="0" smtClean="0">
                <a:latin typeface="Agency FB" pitchFamily="34" charset="0"/>
              </a:rPr>
              <a:t>?</a:t>
            </a:r>
          </a:p>
          <a:p>
            <a:pPr marL="521208" indent="-457200">
              <a:buNone/>
            </a:pPr>
            <a:r>
              <a:rPr lang="tr-TR" sz="2000" dirty="0" smtClean="0">
                <a:latin typeface="Agency FB" pitchFamily="34" charset="0"/>
              </a:rPr>
              <a:t/>
            </a:r>
            <a:br>
              <a:rPr lang="tr-TR" sz="2000" dirty="0" smtClean="0">
                <a:latin typeface="Agency FB" pitchFamily="34" charset="0"/>
              </a:rPr>
            </a:br>
            <a:r>
              <a:rPr lang="tr-TR" sz="2000" dirty="0" smtClean="0">
                <a:latin typeface="Agency FB" pitchFamily="34" charset="0"/>
              </a:rPr>
              <a:t>A) Ses düşmesi</a:t>
            </a:r>
            <a:br>
              <a:rPr lang="tr-TR" sz="2000" dirty="0" smtClean="0">
                <a:latin typeface="Agency FB" pitchFamily="34" charset="0"/>
              </a:rPr>
            </a:br>
            <a:r>
              <a:rPr lang="tr-TR" sz="2000" dirty="0" smtClean="0">
                <a:latin typeface="Agency FB" pitchFamily="34" charset="0"/>
              </a:rPr>
              <a:t>B) Ünsüz yumuşaması</a:t>
            </a:r>
            <a:br>
              <a:rPr lang="tr-TR" sz="2000" dirty="0" smtClean="0">
                <a:latin typeface="Agency FB" pitchFamily="34" charset="0"/>
              </a:rPr>
            </a:br>
            <a:r>
              <a:rPr lang="tr-TR" sz="2000" dirty="0" smtClean="0">
                <a:latin typeface="Agency FB" pitchFamily="34" charset="0"/>
              </a:rPr>
              <a:t>C) Kaynaştırma harfi</a:t>
            </a:r>
            <a:br>
              <a:rPr lang="tr-TR" sz="2000" dirty="0" smtClean="0">
                <a:latin typeface="Agency FB" pitchFamily="34" charset="0"/>
              </a:rPr>
            </a:br>
            <a:r>
              <a:rPr lang="tr-TR" sz="2000" dirty="0" smtClean="0">
                <a:latin typeface="Agency FB" pitchFamily="34" charset="0"/>
              </a:rPr>
              <a:t>D) İyelik eki almış bir sözcük</a:t>
            </a:r>
            <a:br>
              <a:rPr lang="tr-TR" sz="2000" dirty="0" smtClean="0">
                <a:latin typeface="Agency FB" pitchFamily="34" charset="0"/>
              </a:rPr>
            </a:br>
            <a:r>
              <a:rPr lang="tr-TR" sz="2000" dirty="0" smtClean="0">
                <a:latin typeface="Agency FB" pitchFamily="34" charset="0"/>
              </a:rPr>
              <a:t>E) Ünsüz benzeşmesi</a:t>
            </a:r>
            <a:br>
              <a:rPr lang="tr-TR" sz="2000" dirty="0" smtClean="0">
                <a:latin typeface="Agency FB" pitchFamily="34" charset="0"/>
              </a:rPr>
            </a:br>
            <a:r>
              <a:rPr lang="tr-TR" sz="2000" dirty="0" smtClean="0">
                <a:latin typeface="Agency FB" pitchFamily="34" charset="0"/>
              </a:rPr>
              <a:t>(1998 – ÖYS) </a:t>
            </a:r>
          </a:p>
          <a:p>
            <a:pPr>
              <a:buNone/>
            </a:pPr>
            <a:r>
              <a:rPr lang="tr-TR" sz="2000" dirty="0" smtClean="0">
                <a:solidFill>
                  <a:schemeClr val="accent1">
                    <a:lumMod val="75000"/>
                  </a:schemeClr>
                </a:solidFill>
                <a:latin typeface="Agency FB" pitchFamily="34" charset="0"/>
              </a:rPr>
              <a:t>                                                                                                                                                   </a:t>
            </a:r>
            <a:r>
              <a:rPr lang="tr-TR" sz="2000" dirty="0" smtClean="0">
                <a:solidFill>
                  <a:schemeClr val="bg1"/>
                </a:solidFill>
                <a:latin typeface="Agency FB" pitchFamily="34" charset="0"/>
              </a:rPr>
              <a:t>Cevap:A</a:t>
            </a:r>
          </a:p>
          <a:p>
            <a:pPr>
              <a:buNone/>
            </a:pPr>
            <a:endParaRPr lang="tr-TR" sz="2000" dirty="0" smtClean="0">
              <a:solidFill>
                <a:schemeClr val="accent1">
                  <a:lumMod val="75000"/>
                </a:schemeClr>
              </a:solidFill>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2)</a:t>
            </a:r>
            <a:r>
              <a:rPr lang="tr-TR" sz="2000" b="1" dirty="0" smtClean="0">
                <a:latin typeface="Agency FB" pitchFamily="34" charset="0"/>
              </a:rPr>
              <a:t>Aşağıdaki cümlelerin hangisinde altı çizili sözcük, türetilirken bir ünlü kaybına uğramıştır?</a:t>
            </a:r>
          </a:p>
          <a:p>
            <a:pPr>
              <a:buNone/>
            </a:pPr>
            <a:r>
              <a:rPr lang="tr-TR" sz="2000" dirty="0" smtClean="0">
                <a:latin typeface="Agency FB" pitchFamily="34" charset="0"/>
              </a:rPr>
              <a:t/>
            </a:r>
            <a:br>
              <a:rPr lang="tr-TR" sz="2000" dirty="0" smtClean="0">
                <a:latin typeface="Agency FB" pitchFamily="34" charset="0"/>
              </a:rPr>
            </a:br>
            <a:r>
              <a:rPr lang="tr-TR" sz="2000" dirty="0" smtClean="0">
                <a:latin typeface="Agency FB" pitchFamily="34" charset="0"/>
              </a:rPr>
              <a:t>A) Bu çiçeğin yaprakları çok çabuk </a:t>
            </a:r>
            <a:r>
              <a:rPr lang="tr-TR" sz="2000" u="sng" dirty="0" smtClean="0">
                <a:latin typeface="Agency FB" pitchFamily="34" charset="0"/>
              </a:rPr>
              <a:t>sararmış</a:t>
            </a:r>
            <a:r>
              <a:rPr lang="tr-TR" sz="2000" dirty="0" smtClean="0">
                <a:latin typeface="Agency FB" pitchFamily="34" charset="0"/>
              </a:rPr>
              <a:t>.</a:t>
            </a:r>
            <a:br>
              <a:rPr lang="tr-TR" sz="2000" dirty="0" smtClean="0">
                <a:latin typeface="Agency FB" pitchFamily="34" charset="0"/>
              </a:rPr>
            </a:br>
            <a:r>
              <a:rPr lang="tr-TR" sz="2000" dirty="0" smtClean="0">
                <a:latin typeface="Agency FB" pitchFamily="34" charset="0"/>
              </a:rPr>
              <a:t>B) Geçen yıl dikilen bu elbise iyice </a:t>
            </a:r>
            <a:r>
              <a:rPr lang="tr-TR" sz="2000" u="sng" dirty="0" smtClean="0">
                <a:latin typeface="Agency FB" pitchFamily="34" charset="0"/>
              </a:rPr>
              <a:t>daralmış</a:t>
            </a:r>
            <a:r>
              <a:rPr lang="tr-TR" sz="2000" dirty="0" smtClean="0">
                <a:latin typeface="Agency FB" pitchFamily="34" charset="0"/>
              </a:rPr>
              <a:t>.</a:t>
            </a:r>
            <a:br>
              <a:rPr lang="tr-TR" sz="2000" dirty="0" smtClean="0">
                <a:latin typeface="Agency FB" pitchFamily="34" charset="0"/>
              </a:rPr>
            </a:br>
            <a:r>
              <a:rPr lang="tr-TR" sz="2000" dirty="0" smtClean="0">
                <a:latin typeface="Agency FB" pitchFamily="34" charset="0"/>
              </a:rPr>
              <a:t>C) Uykusuzluktan gözlerinin altı </a:t>
            </a:r>
            <a:r>
              <a:rPr lang="tr-TR" sz="2000" u="sng" dirty="0" smtClean="0">
                <a:latin typeface="Agency FB" pitchFamily="34" charset="0"/>
              </a:rPr>
              <a:t>morarmış</a:t>
            </a:r>
            <a:r>
              <a:rPr lang="tr-TR" sz="2000" dirty="0" smtClean="0">
                <a:latin typeface="Agency FB" pitchFamily="34" charset="0"/>
              </a:rPr>
              <a:t>.</a:t>
            </a:r>
            <a:br>
              <a:rPr lang="tr-TR" sz="2000" dirty="0" smtClean="0">
                <a:latin typeface="Agency FB" pitchFamily="34" charset="0"/>
              </a:rPr>
            </a:br>
            <a:r>
              <a:rPr lang="tr-TR" sz="2000" dirty="0" smtClean="0">
                <a:latin typeface="Agency FB" pitchFamily="34" charset="0"/>
              </a:rPr>
              <a:t>D) Kilo alınca yanakları iyice </a:t>
            </a:r>
            <a:r>
              <a:rPr lang="tr-TR" sz="2000" u="sng" dirty="0" smtClean="0">
                <a:latin typeface="Agency FB" pitchFamily="34" charset="0"/>
              </a:rPr>
              <a:t>pembeleşmiş</a:t>
            </a:r>
            <a:r>
              <a:rPr lang="tr-TR" sz="2000" dirty="0" smtClean="0">
                <a:latin typeface="Agency FB" pitchFamily="34" charset="0"/>
              </a:rPr>
              <a:t>.</a:t>
            </a:r>
            <a:br>
              <a:rPr lang="tr-TR" sz="2000" dirty="0" smtClean="0">
                <a:latin typeface="Agency FB" pitchFamily="34" charset="0"/>
              </a:rPr>
            </a:br>
            <a:r>
              <a:rPr lang="tr-TR" sz="2000" dirty="0" smtClean="0">
                <a:latin typeface="Agency FB" pitchFamily="34" charset="0"/>
              </a:rPr>
              <a:t>E) Saçları son aylarda çok </a:t>
            </a:r>
            <a:r>
              <a:rPr lang="tr-TR" sz="2000" u="sng" dirty="0" smtClean="0">
                <a:latin typeface="Agency FB" pitchFamily="34" charset="0"/>
              </a:rPr>
              <a:t>beyazlaşmış</a:t>
            </a:r>
            <a:r>
              <a:rPr lang="tr-TR" sz="2000" dirty="0" smtClean="0">
                <a:latin typeface="Agency FB" pitchFamily="34" charset="0"/>
              </a:rPr>
              <a:t>.</a:t>
            </a:r>
            <a:br>
              <a:rPr lang="tr-TR" sz="2000" dirty="0" smtClean="0">
                <a:latin typeface="Agency FB" pitchFamily="34" charset="0"/>
              </a:rPr>
            </a:br>
            <a:r>
              <a:rPr lang="tr-TR" sz="2000" dirty="0" smtClean="0">
                <a:latin typeface="Agency FB" pitchFamily="34" charset="0"/>
              </a:rPr>
              <a:t>(1993-ÖYS)</a:t>
            </a:r>
          </a:p>
          <a:p>
            <a:pPr>
              <a:buNone/>
            </a:pPr>
            <a:r>
              <a:rPr lang="tr-TR" sz="2000" dirty="0" smtClean="0">
                <a:solidFill>
                  <a:schemeClr val="accent1">
                    <a:lumMod val="75000"/>
                  </a:schemeClr>
                </a:solidFill>
                <a:latin typeface="Agency FB" pitchFamily="34" charset="0"/>
              </a:rPr>
              <a:t>                                                                                                                                                   </a:t>
            </a:r>
            <a:r>
              <a:rPr lang="tr-TR" sz="2000" dirty="0" smtClean="0">
                <a:solidFill>
                  <a:schemeClr val="bg1"/>
                </a:solidFill>
                <a:latin typeface="Agency FB" pitchFamily="34" charset="0"/>
              </a:rPr>
              <a:t>Cevap:A</a:t>
            </a:r>
            <a:endParaRPr lang="tr-TR" sz="2000" dirty="0">
              <a:solidFill>
                <a:schemeClr val="bg1"/>
              </a:solidFill>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ulut"/>
          <p:cNvSpPr/>
          <p:nvPr/>
        </p:nvSpPr>
        <p:spPr>
          <a:xfrm>
            <a:off x="7429520" y="5857892"/>
            <a:ext cx="1285884" cy="71438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tr-TR"/>
          </a:p>
        </p:txBody>
      </p:sp>
      <p:sp>
        <p:nvSpPr>
          <p:cNvPr id="4" name="3 Bulut"/>
          <p:cNvSpPr/>
          <p:nvPr/>
        </p:nvSpPr>
        <p:spPr>
          <a:xfrm>
            <a:off x="7358082" y="3500438"/>
            <a:ext cx="1285884" cy="714380"/>
          </a:xfrm>
          <a:prstGeom prst="cloud">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tr-TR"/>
          </a:p>
        </p:txBody>
      </p:sp>
      <p:sp>
        <p:nvSpPr>
          <p:cNvPr id="3" name="2 İçerik Yer Tutucusu"/>
          <p:cNvSpPr>
            <a:spLocks noGrp="1"/>
          </p:cNvSpPr>
          <p:nvPr>
            <p:ph idx="1"/>
          </p:nvPr>
        </p:nvSpPr>
        <p:spPr>
          <a:xfrm>
            <a:off x="0" y="0"/>
            <a:ext cx="9144000" cy="6858000"/>
          </a:xfrm>
        </p:spPr>
        <p:txBody>
          <a:bodyPr>
            <a:noAutofit/>
          </a:bodyPr>
          <a:lstStyle/>
          <a:p>
            <a:pPr>
              <a:buNone/>
            </a:pPr>
            <a:endParaRPr lang="tr-TR" sz="1800" dirty="0" smtClean="0">
              <a:solidFill>
                <a:schemeClr val="accent1">
                  <a:lumMod val="75000"/>
                </a:schemeClr>
              </a:solidFill>
              <a:latin typeface="Agency FB" pitchFamily="34" charset="0"/>
            </a:endParaRPr>
          </a:p>
          <a:p>
            <a:pPr>
              <a:buNone/>
            </a:pPr>
            <a:r>
              <a:rPr lang="tr-TR" sz="1800" dirty="0" smtClean="0">
                <a:solidFill>
                  <a:schemeClr val="accent1">
                    <a:lumMod val="75000"/>
                  </a:schemeClr>
                </a:solidFill>
                <a:latin typeface="Agency FB" pitchFamily="34" charset="0"/>
              </a:rPr>
              <a:t>      3) </a:t>
            </a:r>
            <a:r>
              <a:rPr lang="tr-TR" sz="1800" dirty="0" smtClean="0">
                <a:latin typeface="Agency FB" pitchFamily="34" charset="0"/>
              </a:rPr>
              <a:t>Önce baygın bir iniltiydi yamaçtan duyulan,</a:t>
            </a:r>
            <a:br>
              <a:rPr lang="tr-TR" sz="1800" dirty="0" smtClean="0">
                <a:latin typeface="Agency FB" pitchFamily="34" charset="0"/>
              </a:rPr>
            </a:br>
            <a:r>
              <a:rPr lang="tr-TR" sz="1800" dirty="0" smtClean="0">
                <a:latin typeface="Agency FB" pitchFamily="34" charset="0"/>
              </a:rPr>
              <a:t>Sonra bir gölge belirmişti kuş uçmaz yoldan;</a:t>
            </a:r>
            <a:br>
              <a:rPr lang="tr-TR" sz="1800" dirty="0" smtClean="0">
                <a:latin typeface="Agency FB" pitchFamily="34" charset="0"/>
              </a:rPr>
            </a:br>
            <a:r>
              <a:rPr lang="tr-TR" sz="1800" dirty="0" smtClean="0">
                <a:latin typeface="Agency FB" pitchFamily="34" charset="0"/>
              </a:rPr>
              <a:t>Köyümün titreterek bağrı yanık toprağını</a:t>
            </a:r>
            <a:br>
              <a:rPr lang="tr-TR" sz="1800" dirty="0" smtClean="0">
                <a:latin typeface="Agency FB" pitchFamily="34" charset="0"/>
              </a:rPr>
            </a:br>
            <a:r>
              <a:rPr lang="tr-TR" sz="1800" dirty="0" smtClean="0">
                <a:latin typeface="Agency FB" pitchFamily="34" charset="0"/>
              </a:rPr>
              <a:t>İnliyor, baktım, uzaktan görünen bir kağnı…</a:t>
            </a:r>
            <a:br>
              <a:rPr lang="tr-TR" sz="1800" dirty="0" smtClean="0">
                <a:latin typeface="Agency FB" pitchFamily="34" charset="0"/>
              </a:rPr>
            </a:br>
            <a:r>
              <a:rPr lang="tr-TR" sz="1800" b="1" dirty="0" smtClean="0">
                <a:latin typeface="Agency FB" pitchFamily="34" charset="0"/>
              </a:rPr>
              <a:t>Bu dizelerde aşağıda verilen ses olaylarından hangisi </a:t>
            </a:r>
            <a:r>
              <a:rPr lang="tr-TR" sz="1800" b="1" u="sng" dirty="0" smtClean="0">
                <a:latin typeface="Agency FB" pitchFamily="34" charset="0"/>
              </a:rPr>
              <a:t>yoktur</a:t>
            </a:r>
            <a:r>
              <a:rPr lang="tr-TR" sz="1800" b="1" dirty="0" smtClean="0">
                <a:latin typeface="Agency FB" pitchFamily="34" charset="0"/>
              </a:rPr>
              <a:t>?</a:t>
            </a:r>
          </a:p>
          <a:p>
            <a:pPr>
              <a:buNone/>
            </a:pPr>
            <a:r>
              <a:rPr lang="tr-TR" sz="1800" dirty="0" smtClean="0">
                <a:latin typeface="Agency FB" pitchFamily="34" charset="0"/>
              </a:rPr>
              <a:t/>
            </a:r>
            <a:br>
              <a:rPr lang="tr-TR" sz="1800" dirty="0" smtClean="0">
                <a:latin typeface="Agency FB" pitchFamily="34" charset="0"/>
              </a:rPr>
            </a:br>
            <a:r>
              <a:rPr lang="tr-TR" sz="1800" dirty="0" smtClean="0">
                <a:latin typeface="Agency FB" pitchFamily="34" charset="0"/>
              </a:rPr>
              <a:t>A) Ünlü düşmesi</a:t>
            </a:r>
            <a:br>
              <a:rPr lang="tr-TR" sz="1800" dirty="0" smtClean="0">
                <a:latin typeface="Agency FB" pitchFamily="34" charset="0"/>
              </a:rPr>
            </a:br>
            <a:r>
              <a:rPr lang="tr-TR" sz="1800" dirty="0" smtClean="0">
                <a:latin typeface="Agency FB" pitchFamily="34" charset="0"/>
              </a:rPr>
              <a:t>B) Ünsüz düşmesi</a:t>
            </a:r>
            <a:br>
              <a:rPr lang="tr-TR" sz="1800" dirty="0" smtClean="0">
                <a:latin typeface="Agency FB" pitchFamily="34" charset="0"/>
              </a:rPr>
            </a:br>
            <a:r>
              <a:rPr lang="tr-TR" sz="1800" dirty="0" smtClean="0">
                <a:latin typeface="Agency FB" pitchFamily="34" charset="0"/>
              </a:rPr>
              <a:t>C) Sert ünsüz yumuşaması</a:t>
            </a:r>
            <a:br>
              <a:rPr lang="tr-TR" sz="1800" dirty="0" smtClean="0">
                <a:latin typeface="Agency FB" pitchFamily="34" charset="0"/>
              </a:rPr>
            </a:br>
            <a:r>
              <a:rPr lang="tr-TR" sz="1800" dirty="0" smtClean="0">
                <a:latin typeface="Agency FB" pitchFamily="34" charset="0"/>
              </a:rPr>
              <a:t>D) Ünlü daralması</a:t>
            </a:r>
            <a:br>
              <a:rPr lang="tr-TR" sz="1800" dirty="0" smtClean="0">
                <a:latin typeface="Agency FB" pitchFamily="34" charset="0"/>
              </a:rPr>
            </a:br>
            <a:r>
              <a:rPr lang="tr-TR" sz="1800" dirty="0" smtClean="0">
                <a:latin typeface="Agency FB" pitchFamily="34" charset="0"/>
              </a:rPr>
              <a:t>E) Ünsüz benzeşmesi</a:t>
            </a:r>
            <a:br>
              <a:rPr lang="tr-TR" sz="1800" dirty="0" smtClean="0">
                <a:latin typeface="Agency FB" pitchFamily="34" charset="0"/>
              </a:rPr>
            </a:br>
            <a:r>
              <a:rPr lang="tr-TR" sz="1800" dirty="0" smtClean="0">
                <a:latin typeface="Agency FB" pitchFamily="34" charset="0"/>
              </a:rPr>
              <a:t>(2001 – ÖSS)                    </a:t>
            </a:r>
          </a:p>
          <a:p>
            <a:pPr>
              <a:buNone/>
            </a:pPr>
            <a:r>
              <a:rPr lang="tr-TR" sz="1800" dirty="0" smtClean="0">
                <a:latin typeface="Agency FB" pitchFamily="34" charset="0"/>
              </a:rPr>
              <a:t>                                                                                                                                                                         </a:t>
            </a:r>
            <a:r>
              <a:rPr lang="tr-TR" sz="1800" dirty="0" smtClean="0">
                <a:solidFill>
                  <a:schemeClr val="accent1">
                    <a:lumMod val="75000"/>
                  </a:schemeClr>
                </a:solidFill>
                <a:latin typeface="Agency FB" pitchFamily="34" charset="0"/>
              </a:rPr>
              <a:t> </a:t>
            </a:r>
            <a:r>
              <a:rPr lang="tr-TR" sz="1800" dirty="0" smtClean="0">
                <a:solidFill>
                  <a:schemeClr val="bg1"/>
                </a:solidFill>
                <a:latin typeface="Agency FB" pitchFamily="34" charset="0"/>
              </a:rPr>
              <a:t>Cevap:B</a:t>
            </a:r>
          </a:p>
          <a:p>
            <a:pPr>
              <a:buNone/>
            </a:pPr>
            <a:r>
              <a:rPr lang="tr-TR" sz="1800" dirty="0" smtClean="0">
                <a:solidFill>
                  <a:schemeClr val="accent1">
                    <a:lumMod val="75000"/>
                  </a:schemeClr>
                </a:solidFill>
                <a:latin typeface="Agency FB" pitchFamily="34" charset="0"/>
              </a:rPr>
              <a:t>     4)</a:t>
            </a:r>
            <a:r>
              <a:rPr lang="tr-TR" sz="1800" b="1" dirty="0" smtClean="0">
                <a:latin typeface="Agency FB" pitchFamily="34" charset="0"/>
              </a:rPr>
              <a:t> Aşağıdaki cümlelerde altı çizili kelimelerin hangisi “ünsüz değişimi’ ne örnek </a:t>
            </a:r>
            <a:r>
              <a:rPr lang="tr-TR" sz="1800" b="1" u="sng" dirty="0" smtClean="0">
                <a:latin typeface="Agency FB" pitchFamily="34" charset="0"/>
              </a:rPr>
              <a:t>olamaz</a:t>
            </a:r>
            <a:r>
              <a:rPr lang="tr-TR" sz="1800" b="1" dirty="0" smtClean="0">
                <a:latin typeface="Agency FB" pitchFamily="34" charset="0"/>
              </a:rPr>
              <a:t>?</a:t>
            </a:r>
          </a:p>
          <a:p>
            <a:pPr>
              <a:buNone/>
            </a:pPr>
            <a:r>
              <a:rPr lang="tr-TR" sz="1800" dirty="0" smtClean="0">
                <a:latin typeface="Agency FB" pitchFamily="34" charset="0"/>
              </a:rPr>
              <a:t/>
            </a:r>
            <a:br>
              <a:rPr lang="tr-TR" sz="1800" dirty="0" smtClean="0">
                <a:latin typeface="Agency FB" pitchFamily="34" charset="0"/>
              </a:rPr>
            </a:br>
            <a:r>
              <a:rPr lang="tr-TR" sz="1800" dirty="0" smtClean="0">
                <a:latin typeface="Agency FB" pitchFamily="34" charset="0"/>
              </a:rPr>
              <a:t>A) Hadi seni yemeğe götüreyim.</a:t>
            </a:r>
            <a:br>
              <a:rPr lang="tr-TR" sz="1800" dirty="0" smtClean="0">
                <a:latin typeface="Agency FB" pitchFamily="34" charset="0"/>
              </a:rPr>
            </a:br>
            <a:r>
              <a:rPr lang="tr-TR" sz="1800" dirty="0" smtClean="0">
                <a:latin typeface="Agency FB" pitchFamily="34" charset="0"/>
              </a:rPr>
              <a:t>B) Bu havada dağa tırmanmak istiyorum.</a:t>
            </a:r>
            <a:br>
              <a:rPr lang="tr-TR" sz="1800" dirty="0" smtClean="0">
                <a:latin typeface="Agency FB" pitchFamily="34" charset="0"/>
              </a:rPr>
            </a:br>
            <a:r>
              <a:rPr lang="tr-TR" sz="1800" dirty="0" smtClean="0">
                <a:latin typeface="Agency FB" pitchFamily="34" charset="0"/>
              </a:rPr>
              <a:t>C) Sabahları balığa çıkarlar.</a:t>
            </a:r>
            <a:br>
              <a:rPr lang="tr-TR" sz="1800" dirty="0" smtClean="0">
                <a:latin typeface="Agency FB" pitchFamily="34" charset="0"/>
              </a:rPr>
            </a:br>
            <a:r>
              <a:rPr lang="tr-TR" sz="1800" dirty="0" smtClean="0">
                <a:latin typeface="Agency FB" pitchFamily="34" charset="0"/>
              </a:rPr>
              <a:t>D) Çocuğun ruh sağlığı bozulmuştu.</a:t>
            </a:r>
            <a:br>
              <a:rPr lang="tr-TR" sz="1800" dirty="0" smtClean="0">
                <a:latin typeface="Agency FB" pitchFamily="34" charset="0"/>
              </a:rPr>
            </a:br>
            <a:r>
              <a:rPr lang="tr-TR" sz="1800" dirty="0" smtClean="0">
                <a:latin typeface="Agency FB" pitchFamily="34" charset="0"/>
              </a:rPr>
              <a:t>E) Böbreğinin birini ameliyatla aldılar.</a:t>
            </a:r>
            <a:br>
              <a:rPr lang="tr-TR" sz="1800" dirty="0" smtClean="0">
                <a:latin typeface="Agency FB" pitchFamily="34" charset="0"/>
              </a:rPr>
            </a:br>
            <a:r>
              <a:rPr lang="tr-TR" sz="1800" dirty="0" smtClean="0">
                <a:latin typeface="Agency FB" pitchFamily="34" charset="0"/>
              </a:rPr>
              <a:t>(1986-ÖYS)                                                                                                                                             </a:t>
            </a:r>
            <a:r>
              <a:rPr lang="tr-TR" sz="1800" dirty="0" smtClean="0">
                <a:solidFill>
                  <a:schemeClr val="accent1">
                    <a:lumMod val="75000"/>
                  </a:schemeClr>
                </a:solidFill>
                <a:latin typeface="Agency FB" pitchFamily="34" charset="0"/>
              </a:rPr>
              <a:t>    </a:t>
            </a:r>
            <a:r>
              <a:rPr lang="tr-TR" sz="1800" dirty="0" smtClean="0">
                <a:solidFill>
                  <a:schemeClr val="bg1"/>
                </a:solidFill>
                <a:latin typeface="Agency FB" pitchFamily="34" charset="0"/>
              </a:rPr>
              <a:t>Cevap:B</a:t>
            </a:r>
            <a:endParaRPr lang="tr-TR" sz="1800" dirty="0">
              <a:solidFill>
                <a:schemeClr val="bg1"/>
              </a:solidFill>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pPr>
              <a:buNone/>
            </a:pPr>
            <a:r>
              <a:rPr lang="tr-TR" dirty="0" smtClean="0"/>
              <a:t> </a:t>
            </a:r>
          </a:p>
          <a:p>
            <a:pPr>
              <a:buNone/>
            </a:pPr>
            <a:endParaRPr lang="tr-TR" dirty="0" smtClean="0"/>
          </a:p>
          <a:p>
            <a:pPr>
              <a:buNone/>
            </a:pPr>
            <a:endParaRPr lang="tr-TR" dirty="0" smtClean="0"/>
          </a:p>
          <a:p>
            <a:pPr>
              <a:buNone/>
            </a:pPr>
            <a:endParaRPr lang="tr-TR" dirty="0" smtClean="0"/>
          </a:p>
          <a:p>
            <a:pPr>
              <a:buNone/>
            </a:pPr>
            <a:endParaRPr lang="tr-TR" dirty="0" smtClean="0"/>
          </a:p>
          <a:p>
            <a:pPr>
              <a:buNone/>
            </a:pPr>
            <a:endParaRPr lang="tr-TR" dirty="0" smtClean="0"/>
          </a:p>
          <a:p>
            <a:pPr>
              <a:buNone/>
            </a:pPr>
            <a:endParaRPr lang="tr-TR" dirty="0" smtClean="0"/>
          </a:p>
        </p:txBody>
      </p:sp>
      <p:sp>
        <p:nvSpPr>
          <p:cNvPr id="4" name="3 Dikdörtgen"/>
          <p:cNvSpPr/>
          <p:nvPr/>
        </p:nvSpPr>
        <p:spPr>
          <a:xfrm>
            <a:off x="1928794" y="1"/>
            <a:ext cx="6909468" cy="1015663"/>
          </a:xfrm>
          <a:prstGeom prst="rect">
            <a:avLst/>
          </a:prstGeom>
          <a:noFill/>
        </p:spPr>
        <p:txBody>
          <a:bodyPr wrap="square" lIns="91440" tIns="45720" rIns="91440" bIns="45720">
            <a:spAutoFit/>
          </a:bodyPr>
          <a:lstStyle/>
          <a:p>
            <a:pPr algn="ctr"/>
            <a:r>
              <a:rPr lang="tr-TR" sz="60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BEYZA NUR MUTLU</a:t>
            </a:r>
            <a:endParaRPr lang="tr-TR" sz="60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
        <p:nvSpPr>
          <p:cNvPr id="5" name="4 Dikdörtgen"/>
          <p:cNvSpPr/>
          <p:nvPr/>
        </p:nvSpPr>
        <p:spPr>
          <a:xfrm>
            <a:off x="4214810" y="1571612"/>
            <a:ext cx="4929190" cy="1754326"/>
          </a:xfrm>
          <a:prstGeom prst="rect">
            <a:avLst/>
          </a:prstGeom>
          <a:noFill/>
        </p:spPr>
        <p:txBody>
          <a:bodyPr wrap="square" lIns="91440" tIns="45720" rIns="91440" bIns="45720">
            <a:spAutoFit/>
          </a:bodyPr>
          <a:lstStyle/>
          <a:p>
            <a:pPr algn="ct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11/F</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rPr>
              <a:t>     </a:t>
            </a:r>
            <a:r>
              <a:rPr lang="tr-TR" sz="5400" b="1" cap="none" spc="0" dirty="0" smtClean="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rPr>
              <a:t>52</a:t>
            </a:r>
            <a:endParaRPr lang="tr-TR" sz="5400" b="1" cap="none" spc="0"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reflection blurRad="6350" stA="55000" endA="50" endPos="85000" dist="60007" dir="5400000" sy="-100000" algn="bl" rotWithShape="0"/>
              </a:effectLst>
              <a:latin typeface="Freestyle Script" pitchFamily="66"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4714884"/>
          </a:xfrm>
        </p:spPr>
        <p:txBody>
          <a:bodyPr/>
          <a:lstStyle/>
          <a:p>
            <a:pPr>
              <a:buNone/>
            </a:pPr>
            <a:r>
              <a:rPr lang="tr-TR" sz="2000" dirty="0" smtClean="0">
                <a:solidFill>
                  <a:schemeClr val="accent1">
                    <a:lumMod val="75000"/>
                  </a:schemeClr>
                </a:solidFill>
                <a:latin typeface="Baskerville Old Face" pitchFamily="18" charset="0"/>
              </a:rPr>
              <a:t>    </a:t>
            </a:r>
            <a:r>
              <a:rPr lang="tr-TR" sz="2000" dirty="0" smtClean="0">
                <a:solidFill>
                  <a:schemeClr val="accent1">
                    <a:lumMod val="75000"/>
                  </a:schemeClr>
                </a:solidFill>
                <a:latin typeface="Agency FB" pitchFamily="34" charset="0"/>
              </a:rPr>
              <a:t>Türkçede sesler, ses yolundaki biçimlenişlerine göre ikiye ayrılır;</a:t>
            </a:r>
          </a:p>
          <a:p>
            <a:pPr>
              <a:buNone/>
            </a:pPr>
            <a:endParaRPr lang="tr-TR" sz="2000" dirty="0" smtClean="0">
              <a:solidFill>
                <a:schemeClr val="accent1">
                  <a:lumMod val="75000"/>
                </a:schemeClr>
              </a:solidFill>
              <a:latin typeface="Agency FB" pitchFamily="34" charset="0"/>
            </a:endParaRPr>
          </a:p>
          <a:p>
            <a:pPr>
              <a:buNone/>
            </a:pPr>
            <a:r>
              <a:rPr lang="tr-TR" sz="2000" b="1" dirty="0" smtClean="0">
                <a:solidFill>
                  <a:schemeClr val="accent1">
                    <a:lumMod val="75000"/>
                  </a:schemeClr>
                </a:solidFill>
                <a:latin typeface="Agency FB" pitchFamily="34" charset="0"/>
              </a:rPr>
              <a:t>     1. </a:t>
            </a:r>
            <a:r>
              <a:rPr lang="tr-TR" sz="2000" b="1" dirty="0" smtClean="0">
                <a:latin typeface="Agency FB" pitchFamily="34" charset="0"/>
              </a:rPr>
              <a:t>Ünlüler (Sesliler)</a:t>
            </a:r>
            <a:endParaRPr lang="tr-TR" sz="2000" dirty="0" smtClean="0">
              <a:latin typeface="Agency FB" pitchFamily="34" charset="0"/>
            </a:endParaRPr>
          </a:p>
          <a:p>
            <a:pPr>
              <a:buNone/>
            </a:pPr>
            <a:r>
              <a:rPr lang="tr-TR" sz="2000" b="1" dirty="0" smtClean="0">
                <a:solidFill>
                  <a:schemeClr val="accent1">
                    <a:lumMod val="75000"/>
                  </a:schemeClr>
                </a:solidFill>
                <a:latin typeface="Agency FB" pitchFamily="34" charset="0"/>
              </a:rPr>
              <a:t>     2. </a:t>
            </a:r>
            <a:r>
              <a:rPr lang="tr-TR" sz="2000" b="1" dirty="0" smtClean="0">
                <a:latin typeface="Agency FB" pitchFamily="34" charset="0"/>
              </a:rPr>
              <a:t>Ünsüzler (Sessizler)</a:t>
            </a:r>
          </a:p>
          <a:p>
            <a:pPr>
              <a:buNone/>
            </a:pPr>
            <a:endParaRPr lang="tr-TR" sz="2000" dirty="0" smtClean="0">
              <a:solidFill>
                <a:schemeClr val="accent1">
                  <a:lumMod val="75000"/>
                </a:schemeClr>
              </a:solidFill>
              <a:latin typeface="Baskerville Old Face" pitchFamily="18" charset="0"/>
            </a:endParaRPr>
          </a:p>
          <a:p>
            <a:pPr>
              <a:buNone/>
            </a:pPr>
            <a:r>
              <a:rPr lang="tr-TR" sz="2000" b="1" dirty="0" smtClean="0">
                <a:solidFill>
                  <a:schemeClr val="accent1">
                    <a:lumMod val="75000"/>
                  </a:schemeClr>
                </a:solidFill>
                <a:latin typeface="Baskerville Old Face" pitchFamily="18" charset="0"/>
              </a:rPr>
              <a:t>     </a:t>
            </a:r>
            <a:r>
              <a:rPr lang="tr-TR" sz="2000" b="1" dirty="0" smtClean="0">
                <a:solidFill>
                  <a:schemeClr val="accent1">
                    <a:lumMod val="75000"/>
                  </a:schemeClr>
                </a:solidFill>
                <a:latin typeface="Curlz MT" pitchFamily="82" charset="0"/>
              </a:rPr>
              <a:t>Ünlülerin Özellikleri ve Ünlülerde Uyum;</a:t>
            </a:r>
          </a:p>
          <a:p>
            <a:pPr>
              <a:buNone/>
            </a:pPr>
            <a:endParaRPr lang="tr-TR" sz="2000" dirty="0" smtClean="0">
              <a:solidFill>
                <a:schemeClr val="accent1">
                  <a:lumMod val="75000"/>
                </a:schemeClr>
              </a:solidFill>
              <a:latin typeface="Baskerville Old Face" pitchFamily="18" charset="0"/>
            </a:endParaRPr>
          </a:p>
          <a:p>
            <a:pPr>
              <a:buFont typeface="Wingdings" pitchFamily="2" charset="2"/>
              <a:buChar char="ü"/>
            </a:pPr>
            <a:r>
              <a:rPr lang="tr-TR" sz="2000" dirty="0" smtClean="0">
                <a:latin typeface="Agency FB" pitchFamily="34" charset="0"/>
              </a:rPr>
              <a:t>Ünlüler, ses yolunda bir engele uğramadan çıkan seslerdir. </a:t>
            </a:r>
            <a:r>
              <a:rPr lang="tr-TR" sz="2000" dirty="0" err="1" smtClean="0">
                <a:latin typeface="Agency FB" pitchFamily="34" charset="0"/>
              </a:rPr>
              <a:t>Bunlartek</a:t>
            </a:r>
            <a:r>
              <a:rPr lang="tr-TR" sz="2000" dirty="0" smtClean="0">
                <a:latin typeface="Agency FB" pitchFamily="34" charset="0"/>
              </a:rPr>
              <a:t> başına okunur ve heceleri oluşturur. Türkçede 8 tane ünlü harf vardır: a, e, ı, i, o, ö, u, ü</a:t>
            </a:r>
          </a:p>
          <a:p>
            <a:endParaRPr lang="tr-TR" dirty="0"/>
          </a:p>
        </p:txBody>
      </p:sp>
      <p:pic>
        <p:nvPicPr>
          <p:cNvPr id="32770" name="Picture 2" descr="http://www.edebiyatogretmeni.org/wp-content/uploads/%C3%9Cnl%C3%BCler.jpg"/>
          <p:cNvPicPr>
            <a:picLocks noChangeAspect="1" noChangeArrowheads="1"/>
          </p:cNvPicPr>
          <p:nvPr/>
        </p:nvPicPr>
        <p:blipFill>
          <a:blip r:embed="rId2"/>
          <a:srcRect/>
          <a:stretch>
            <a:fillRect/>
          </a:stretch>
        </p:blipFill>
        <p:spPr bwMode="auto">
          <a:xfrm>
            <a:off x="1785918" y="4286256"/>
            <a:ext cx="5515958" cy="1897585"/>
          </a:xfrm>
          <a:prstGeom prst="rect">
            <a:avLst/>
          </a:prstGeom>
          <a:ln>
            <a:noFill/>
          </a:ln>
          <a:effectLst>
            <a:softEdge rad="112500"/>
          </a:effectLst>
        </p:spPr>
      </p:pic>
    </p:spTree>
  </p:cSld>
  <p:clrMapOvr>
    <a:masterClrMapping/>
  </p:clrMapOvr>
  <p:transition spd="med" advClick="0" advTm="10000">
    <p:cover dir="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400" b="1" dirty="0" smtClean="0">
                <a:solidFill>
                  <a:schemeClr val="accent1">
                    <a:lumMod val="75000"/>
                  </a:schemeClr>
                </a:solidFill>
                <a:latin typeface="Curlz MT" pitchFamily="82" charset="0"/>
              </a:rPr>
              <a:t>    Ünlü Uyumları</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Baskerville Old Face" pitchFamily="18" charset="0"/>
              </a:rPr>
              <a:t>     </a:t>
            </a:r>
            <a:r>
              <a:rPr lang="tr-TR" sz="2000" dirty="0" smtClean="0">
                <a:latin typeface="Agency FB" pitchFamily="34" charset="0"/>
              </a:rPr>
              <a:t>Türkçede 2 çeşit ünlü uyumu vardır:</a:t>
            </a:r>
          </a:p>
          <a:p>
            <a:pPr>
              <a:buNone/>
            </a:pPr>
            <a:endParaRPr lang="tr-TR" sz="2000" dirty="0" smtClean="0">
              <a:latin typeface="Agency FB" pitchFamily="34" charset="0"/>
            </a:endParaRPr>
          </a:p>
          <a:p>
            <a:pPr>
              <a:buNone/>
            </a:pPr>
            <a:r>
              <a:rPr lang="tr-TR" sz="2000" b="1" dirty="0" smtClean="0">
                <a:solidFill>
                  <a:schemeClr val="accent1">
                    <a:lumMod val="75000"/>
                  </a:schemeClr>
                </a:solidFill>
                <a:latin typeface="Curlz MT" pitchFamily="82" charset="0"/>
              </a:rPr>
              <a:t>     1. Büyük Ünlü Uyumu</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Baskerville Old Face" pitchFamily="18" charset="0"/>
              </a:rPr>
              <a:t>      </a:t>
            </a:r>
            <a:r>
              <a:rPr lang="tr-TR" sz="2000" dirty="0" smtClean="0">
                <a:latin typeface="Agency FB" pitchFamily="34" charset="0"/>
              </a:rPr>
              <a:t>Türkçe bir sözcükte ilk hecenin ünlüsü kalınsa (a, ı, o, u), sonraki hecelerin ünlüsü de kalın (a, ı, o, u); ilk hecedeki ünlü inceyse (e, i, ö, ü), sonraki ünlüler de ince (e, i, ö, ü) olur. Bu özelliğe </a:t>
            </a:r>
            <a:r>
              <a:rPr lang="tr-TR" sz="2000" dirty="0" smtClean="0">
                <a:solidFill>
                  <a:schemeClr val="accent1">
                    <a:lumMod val="75000"/>
                  </a:schemeClr>
                </a:solidFill>
                <a:latin typeface="Agency FB" pitchFamily="34" charset="0"/>
              </a:rPr>
              <a:t>“Büyük Ünlü Uyumu” </a:t>
            </a:r>
            <a:r>
              <a:rPr lang="tr-TR" sz="2000" dirty="0" smtClean="0">
                <a:latin typeface="Agency FB" pitchFamily="34" charset="0"/>
              </a:rPr>
              <a:t>denir.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Font typeface="Wingdings" pitchFamily="2" charset="2"/>
              <a:buChar char="ü"/>
            </a:pPr>
            <a:r>
              <a:rPr lang="tr-TR" sz="2000" dirty="0" smtClean="0">
                <a:latin typeface="Agency FB" pitchFamily="34" charset="0"/>
              </a:rPr>
              <a:t>      yaş – </a:t>
            </a:r>
            <a:r>
              <a:rPr lang="tr-TR" sz="2000" dirty="0" err="1" smtClean="0">
                <a:latin typeface="Agency FB" pitchFamily="34" charset="0"/>
              </a:rPr>
              <a:t>lı</a:t>
            </a:r>
            <a:r>
              <a:rPr lang="tr-TR" sz="2000" dirty="0" smtClean="0">
                <a:latin typeface="Agency FB" pitchFamily="34" charset="0"/>
              </a:rPr>
              <a:t> – </a:t>
            </a:r>
            <a:r>
              <a:rPr lang="tr-TR" sz="2000" dirty="0" err="1" smtClean="0">
                <a:latin typeface="Agency FB" pitchFamily="34" charset="0"/>
              </a:rPr>
              <a:t>lar</a:t>
            </a:r>
            <a:r>
              <a:rPr lang="tr-TR" sz="2000" dirty="0" smtClean="0">
                <a:latin typeface="Agency FB" pitchFamily="34" charset="0"/>
              </a:rPr>
              <a:t> (kalın-kalın-kalın)</a:t>
            </a:r>
          </a:p>
          <a:p>
            <a:pPr>
              <a:buFont typeface="Wingdings" pitchFamily="2" charset="2"/>
              <a:buChar char="ü"/>
            </a:pPr>
            <a:r>
              <a:rPr lang="tr-TR" sz="2000" dirty="0" smtClean="0">
                <a:latin typeface="Agency FB" pitchFamily="34" charset="0"/>
              </a:rPr>
              <a:t>      yaz – dır – </a:t>
            </a:r>
            <a:r>
              <a:rPr lang="tr-TR" sz="2000" dirty="0" err="1" smtClean="0">
                <a:latin typeface="Agency FB" pitchFamily="34" charset="0"/>
              </a:rPr>
              <a:t>mak</a:t>
            </a:r>
            <a:r>
              <a:rPr lang="tr-TR" sz="2000" dirty="0" smtClean="0">
                <a:latin typeface="Agency FB" pitchFamily="34" charset="0"/>
              </a:rPr>
              <a:t> (kalın-kalın-kalın)</a:t>
            </a:r>
          </a:p>
          <a:p>
            <a:pPr>
              <a:buFont typeface="Wingdings" pitchFamily="2" charset="2"/>
              <a:buChar char="ü"/>
            </a:pPr>
            <a:r>
              <a:rPr lang="tr-TR" sz="2000" dirty="0" smtClean="0">
                <a:latin typeface="Agency FB" pitchFamily="34" charset="0"/>
              </a:rPr>
              <a:t>      baş –lan – </a:t>
            </a:r>
            <a:r>
              <a:rPr lang="tr-TR" sz="2000" dirty="0" err="1" smtClean="0">
                <a:latin typeface="Agency FB" pitchFamily="34" charset="0"/>
              </a:rPr>
              <a:t>gıç</a:t>
            </a:r>
            <a:r>
              <a:rPr lang="tr-TR" sz="2000" dirty="0" smtClean="0">
                <a:latin typeface="Agency FB" pitchFamily="34" charset="0"/>
              </a:rPr>
              <a:t> (kalın-kalın-kalın)</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gü</a:t>
            </a:r>
            <a:r>
              <a:rPr lang="tr-TR" sz="2000" dirty="0" smtClean="0">
                <a:latin typeface="Agency FB" pitchFamily="34" charset="0"/>
              </a:rPr>
              <a:t> – </a:t>
            </a:r>
            <a:r>
              <a:rPr lang="tr-TR" sz="2000" dirty="0" err="1" smtClean="0">
                <a:latin typeface="Agency FB" pitchFamily="34" charset="0"/>
              </a:rPr>
              <a:t>neş</a:t>
            </a:r>
            <a:r>
              <a:rPr lang="tr-TR" sz="2000" dirty="0" smtClean="0">
                <a:latin typeface="Agency FB" pitchFamily="34" charset="0"/>
              </a:rPr>
              <a:t> – </a:t>
            </a:r>
            <a:r>
              <a:rPr lang="tr-TR" sz="2000" dirty="0" err="1" smtClean="0">
                <a:latin typeface="Agency FB" pitchFamily="34" charset="0"/>
              </a:rPr>
              <a:t>li</a:t>
            </a:r>
            <a:r>
              <a:rPr lang="tr-TR" sz="2000" dirty="0" smtClean="0">
                <a:latin typeface="Agency FB" pitchFamily="34" charset="0"/>
              </a:rPr>
              <a:t> (ince-ince-ince)</a:t>
            </a:r>
          </a:p>
          <a:p>
            <a:pPr>
              <a:buFont typeface="Wingdings" pitchFamily="2" charset="2"/>
              <a:buChar char="ü"/>
            </a:pPr>
            <a:r>
              <a:rPr lang="tr-TR" sz="2000" dirty="0" smtClean="0">
                <a:latin typeface="Agency FB" pitchFamily="34" charset="0"/>
              </a:rPr>
              <a:t>      ses – siz – </a:t>
            </a:r>
            <a:r>
              <a:rPr lang="tr-TR" sz="2000" dirty="0" err="1" smtClean="0">
                <a:latin typeface="Agency FB" pitchFamily="34" charset="0"/>
              </a:rPr>
              <a:t>lik</a:t>
            </a:r>
            <a:r>
              <a:rPr lang="tr-TR" sz="2000" dirty="0" smtClean="0">
                <a:latin typeface="Agency FB" pitchFamily="34" charset="0"/>
              </a:rPr>
              <a:t> (ince-ince-ince)</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bi</a:t>
            </a:r>
            <a:r>
              <a:rPr lang="tr-TR" sz="2000" dirty="0" smtClean="0">
                <a:latin typeface="Agency FB" pitchFamily="34" charset="0"/>
              </a:rPr>
              <a:t> – </a:t>
            </a:r>
            <a:r>
              <a:rPr lang="tr-TR" sz="2000" dirty="0" err="1" smtClean="0">
                <a:latin typeface="Agency FB" pitchFamily="34" charset="0"/>
              </a:rPr>
              <a:t>lim</a:t>
            </a:r>
            <a:r>
              <a:rPr lang="tr-TR" sz="2000" dirty="0" smtClean="0">
                <a:latin typeface="Agency FB" pitchFamily="34" charset="0"/>
              </a:rPr>
              <a:t> – sel (ince-ince-ince</a:t>
            </a:r>
            <a:r>
              <a:rPr lang="tr-TR" sz="2000" dirty="0" smtClean="0">
                <a:latin typeface="Baskerville Old Face" pitchFamily="18" charset="0"/>
              </a:rPr>
              <a:t>)</a:t>
            </a:r>
            <a:endParaRPr lang="tr-TR" sz="2000" dirty="0">
              <a:latin typeface="Baskerville Old Face" pitchFamily="18"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000" i="1" dirty="0" smtClean="0">
                <a:latin typeface="Baskerville Old Face" pitchFamily="18" charset="0"/>
              </a:rPr>
              <a:t>     </a:t>
            </a:r>
          </a:p>
          <a:p>
            <a:pPr>
              <a:buNone/>
            </a:pPr>
            <a:r>
              <a:rPr lang="tr-TR" sz="2000" b="1" dirty="0" smtClean="0">
                <a:solidFill>
                  <a:schemeClr val="accent1">
                    <a:lumMod val="75000"/>
                  </a:schemeClr>
                </a:solidFill>
                <a:latin typeface="Agency FB" pitchFamily="34" charset="0"/>
              </a:rPr>
              <a:t>Not:</a:t>
            </a:r>
            <a:r>
              <a:rPr lang="tr-TR" sz="2000" dirty="0" smtClean="0">
                <a:latin typeface="Agency FB" pitchFamily="34" charset="0"/>
              </a:rPr>
              <a:t> Türkçe bir sözcük büyük ünlü uyumuna uymak zorundadır. Bir sözcük büyük ünlü uyumuna uymuyorsa büyük olasılıkla Türkçe değildir.</a:t>
            </a:r>
          </a:p>
          <a:p>
            <a:pPr>
              <a:buNone/>
            </a:pPr>
            <a:endParaRPr lang="tr-TR" sz="2000" dirty="0" smtClean="0">
              <a:latin typeface="Agency FB" pitchFamily="34" charset="0"/>
            </a:endParaRPr>
          </a:p>
          <a:p>
            <a:pPr>
              <a:buFont typeface="Wingdings" pitchFamily="2" charset="2"/>
              <a:buChar char="ü"/>
            </a:pPr>
            <a:r>
              <a:rPr lang="tr-TR" sz="2000" i="1" dirty="0" smtClean="0">
                <a:latin typeface="Agency FB" pitchFamily="34" charset="0"/>
              </a:rPr>
              <a:t>    </a:t>
            </a:r>
            <a:r>
              <a:rPr lang="tr-TR" sz="2000" i="1" dirty="0" err="1" smtClean="0">
                <a:latin typeface="Agency FB" pitchFamily="34" charset="0"/>
              </a:rPr>
              <a:t>ma</a:t>
            </a:r>
            <a:r>
              <a:rPr lang="tr-TR" sz="2000" i="1" dirty="0" smtClean="0">
                <a:latin typeface="Agency FB" pitchFamily="34" charset="0"/>
              </a:rPr>
              <a:t>-</a:t>
            </a:r>
            <a:r>
              <a:rPr lang="tr-TR" sz="2000" i="1" dirty="0" err="1" smtClean="0">
                <a:latin typeface="Agency FB" pitchFamily="34" charset="0"/>
              </a:rPr>
              <a:t>ka</a:t>
            </a:r>
            <a:r>
              <a:rPr lang="tr-TR" sz="2000" i="1" dirty="0" smtClean="0">
                <a:latin typeface="Agency FB" pitchFamily="34" charset="0"/>
              </a:rPr>
              <a:t>-</a:t>
            </a:r>
            <a:r>
              <a:rPr lang="tr-TR" sz="2000" i="1" dirty="0" err="1" smtClean="0">
                <a:latin typeface="Agency FB" pitchFamily="34" charset="0"/>
              </a:rPr>
              <a:t>le</a:t>
            </a:r>
            <a:r>
              <a:rPr lang="tr-TR" sz="2000" i="1" dirty="0" smtClean="0">
                <a:latin typeface="Agency FB" pitchFamily="34" charset="0"/>
              </a:rPr>
              <a:t>, </a:t>
            </a:r>
            <a:r>
              <a:rPr lang="tr-TR" sz="2000" i="1" dirty="0" err="1" smtClean="0">
                <a:latin typeface="Agency FB" pitchFamily="34" charset="0"/>
              </a:rPr>
              <a:t>mo</a:t>
            </a:r>
            <a:r>
              <a:rPr lang="tr-TR" sz="2000" i="1" dirty="0" smtClean="0">
                <a:latin typeface="Agency FB" pitchFamily="34" charset="0"/>
              </a:rPr>
              <a:t>-bil-ya, </a:t>
            </a:r>
            <a:r>
              <a:rPr lang="tr-TR" sz="2000" i="1" dirty="0" err="1" smtClean="0">
                <a:latin typeface="Agency FB" pitchFamily="34" charset="0"/>
              </a:rPr>
              <a:t>mek</a:t>
            </a:r>
            <a:r>
              <a:rPr lang="tr-TR" sz="2000" i="1" dirty="0" smtClean="0">
                <a:latin typeface="Agency FB" pitchFamily="34" charset="0"/>
              </a:rPr>
              <a:t>-</a:t>
            </a:r>
            <a:r>
              <a:rPr lang="tr-TR" sz="2000" i="1" dirty="0" err="1" smtClean="0">
                <a:latin typeface="Agency FB" pitchFamily="34" charset="0"/>
              </a:rPr>
              <a:t>tup</a:t>
            </a:r>
            <a:r>
              <a:rPr lang="tr-TR" sz="2000" i="1" dirty="0" smtClean="0">
                <a:latin typeface="Agency FB" pitchFamily="34" charset="0"/>
              </a:rPr>
              <a:t>, </a:t>
            </a:r>
            <a:r>
              <a:rPr lang="tr-TR" sz="2000" i="1" dirty="0" err="1" smtClean="0">
                <a:latin typeface="Agency FB" pitchFamily="34" charset="0"/>
              </a:rPr>
              <a:t>te</a:t>
            </a:r>
            <a:r>
              <a:rPr lang="tr-TR" sz="2000" i="1" dirty="0" smtClean="0">
                <a:latin typeface="Agency FB" pitchFamily="34" charset="0"/>
              </a:rPr>
              <a:t>-</a:t>
            </a:r>
            <a:r>
              <a:rPr lang="tr-TR" sz="2000" i="1" dirty="0" err="1" smtClean="0">
                <a:latin typeface="Agency FB" pitchFamily="34" charset="0"/>
              </a:rPr>
              <a:t>le</a:t>
            </a:r>
            <a:r>
              <a:rPr lang="tr-TR" sz="2000" i="1" dirty="0" smtClean="0">
                <a:latin typeface="Agency FB" pitchFamily="34" charset="0"/>
              </a:rPr>
              <a:t>-</a:t>
            </a:r>
            <a:r>
              <a:rPr lang="tr-TR" sz="2000" i="1" dirty="0" err="1" smtClean="0">
                <a:latin typeface="Agency FB" pitchFamily="34" charset="0"/>
              </a:rPr>
              <a:t>viz</a:t>
            </a:r>
            <a:r>
              <a:rPr lang="tr-TR" sz="2000" i="1" dirty="0" smtClean="0">
                <a:latin typeface="Agency FB" pitchFamily="34" charset="0"/>
              </a:rPr>
              <a:t>-yon</a:t>
            </a:r>
            <a:endParaRPr lang="tr-TR" sz="2000" dirty="0" smtClean="0">
              <a:latin typeface="Agency FB" pitchFamily="34" charset="0"/>
            </a:endParaRPr>
          </a:p>
          <a:p>
            <a:pPr>
              <a:buNone/>
            </a:pPr>
            <a:r>
              <a:rPr lang="tr-TR" sz="2000" dirty="0" smtClean="0">
                <a:latin typeface="Agency FB" pitchFamily="34" charset="0"/>
              </a:rPr>
              <a:t>           Türkçe olduğu halde, sonradan değişime uğrayarak büyük ünlü uyumuna uymayan sözcükler de vardır.</a:t>
            </a:r>
          </a:p>
          <a:p>
            <a:pPr>
              <a:buNone/>
            </a:pPr>
            <a:r>
              <a:rPr lang="tr-TR" sz="2000" i="1" dirty="0" smtClean="0">
                <a:latin typeface="Agency FB" pitchFamily="34" charset="0"/>
              </a:rPr>
              <a:t>          elma (alma), helva (</a:t>
            </a:r>
            <a:r>
              <a:rPr lang="tr-TR" sz="2000" i="1" dirty="0" err="1" smtClean="0">
                <a:latin typeface="Agency FB" pitchFamily="34" charset="0"/>
              </a:rPr>
              <a:t>halva</a:t>
            </a:r>
            <a:r>
              <a:rPr lang="tr-TR" sz="2000" i="1" dirty="0" smtClean="0">
                <a:latin typeface="Agency FB" pitchFamily="34" charset="0"/>
              </a:rPr>
              <a:t>), anne (ana), kardeş (</a:t>
            </a:r>
            <a:r>
              <a:rPr lang="tr-TR" sz="2000" i="1" dirty="0" err="1" smtClean="0">
                <a:latin typeface="Agency FB" pitchFamily="34" charset="0"/>
              </a:rPr>
              <a:t>kardaş</a:t>
            </a:r>
            <a:r>
              <a:rPr lang="tr-TR" sz="2000" i="1" dirty="0" smtClean="0">
                <a:latin typeface="Agency FB" pitchFamily="34" charset="0"/>
              </a:rPr>
              <a:t>, karındaş)</a:t>
            </a:r>
          </a:p>
          <a:p>
            <a:pPr>
              <a:buNone/>
            </a:pPr>
            <a:endParaRPr lang="tr-TR" sz="2000" b="1" dirty="0" smtClean="0">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Ekler büyük ünlü uyumuna göre ses değişikliğine uğrar. Ancak bazı ekler büyük ünlü uyumuna göre ses değişikliğine uğramaz. Bu ekler şunlardır:</a:t>
            </a:r>
          </a:p>
          <a:p>
            <a:pPr>
              <a:buNone/>
            </a:pPr>
            <a:r>
              <a:rPr lang="tr-TR" sz="2000" i="1" dirty="0" smtClean="0">
                <a:latin typeface="Agency FB" pitchFamily="34" charset="0"/>
              </a:rPr>
              <a:t>       -yor                 biliyor</a:t>
            </a:r>
          </a:p>
          <a:p>
            <a:pPr>
              <a:buNone/>
            </a:pPr>
            <a:r>
              <a:rPr lang="tr-TR" sz="2000" i="1" dirty="0" smtClean="0">
                <a:latin typeface="Agency FB" pitchFamily="34" charset="0"/>
              </a:rPr>
              <a:t>       -ki                    yoldaki</a:t>
            </a:r>
          </a:p>
          <a:p>
            <a:pPr>
              <a:buNone/>
            </a:pPr>
            <a:r>
              <a:rPr lang="tr-TR" sz="2000" i="1" dirty="0" smtClean="0">
                <a:latin typeface="Agency FB" pitchFamily="34" charset="0"/>
              </a:rPr>
              <a:t>       -</a:t>
            </a:r>
            <a:r>
              <a:rPr lang="tr-TR" sz="2000" i="1" dirty="0" err="1" smtClean="0">
                <a:latin typeface="Agency FB" pitchFamily="34" charset="0"/>
              </a:rPr>
              <a:t>ken</a:t>
            </a:r>
            <a:r>
              <a:rPr lang="tr-TR" sz="2000" i="1" dirty="0" smtClean="0">
                <a:latin typeface="Agency FB" pitchFamily="34" charset="0"/>
              </a:rPr>
              <a:t>                 oynarken</a:t>
            </a:r>
          </a:p>
          <a:p>
            <a:pPr>
              <a:buNone/>
            </a:pPr>
            <a:r>
              <a:rPr lang="tr-TR" sz="2000" i="1" dirty="0" smtClean="0">
                <a:latin typeface="Agency FB" pitchFamily="34" charset="0"/>
              </a:rPr>
              <a:t>       -leyin               akşamleyin</a:t>
            </a:r>
          </a:p>
          <a:p>
            <a:pPr>
              <a:buNone/>
            </a:pPr>
            <a:r>
              <a:rPr lang="tr-TR" sz="2000" i="1" dirty="0" smtClean="0">
                <a:latin typeface="Agency FB" pitchFamily="34" charset="0"/>
              </a:rPr>
              <a:t>       -</a:t>
            </a:r>
            <a:r>
              <a:rPr lang="tr-TR" sz="2000" i="1" dirty="0" err="1" smtClean="0">
                <a:latin typeface="Agency FB" pitchFamily="34" charset="0"/>
              </a:rPr>
              <a:t>daş</a:t>
            </a:r>
            <a:r>
              <a:rPr lang="tr-TR" sz="2000" i="1" dirty="0" smtClean="0">
                <a:latin typeface="Agency FB" pitchFamily="34" charset="0"/>
              </a:rPr>
              <a:t>                 meslektaş</a:t>
            </a:r>
          </a:p>
          <a:p>
            <a:pPr>
              <a:buNone/>
            </a:pPr>
            <a:r>
              <a:rPr lang="tr-TR" sz="2000" i="1" dirty="0" smtClean="0">
                <a:latin typeface="Agency FB" pitchFamily="34" charset="0"/>
              </a:rPr>
              <a:t>       -(ı)</a:t>
            </a:r>
            <a:r>
              <a:rPr lang="tr-TR" sz="2000" i="1" dirty="0" err="1" smtClean="0">
                <a:latin typeface="Agency FB" pitchFamily="34" charset="0"/>
              </a:rPr>
              <a:t>mtırak</a:t>
            </a:r>
            <a:r>
              <a:rPr lang="tr-TR" sz="2000" i="1" dirty="0" smtClean="0">
                <a:latin typeface="Agency FB" pitchFamily="34" charset="0"/>
              </a:rPr>
              <a:t>         yeşilimtırak</a:t>
            </a:r>
          </a:p>
          <a:p>
            <a:pPr>
              <a:buNone/>
            </a:pPr>
            <a:r>
              <a:rPr lang="tr-TR" sz="2000" i="1" dirty="0" smtClean="0">
                <a:latin typeface="Agency FB" pitchFamily="34" charset="0"/>
              </a:rPr>
              <a:t>       -</a:t>
            </a:r>
            <a:r>
              <a:rPr lang="tr-TR" sz="2000" i="1" dirty="0" err="1" smtClean="0">
                <a:latin typeface="Agency FB" pitchFamily="34" charset="0"/>
              </a:rPr>
              <a:t>gil</a:t>
            </a:r>
            <a:r>
              <a:rPr lang="tr-TR" sz="2000" i="1" dirty="0" smtClean="0">
                <a:latin typeface="Agency FB" pitchFamily="34" charset="0"/>
              </a:rPr>
              <a:t>                   </a:t>
            </a:r>
            <a:r>
              <a:rPr lang="tr-TR" sz="2000" i="1" dirty="0" err="1" smtClean="0">
                <a:latin typeface="Agency FB" pitchFamily="34" charset="0"/>
              </a:rPr>
              <a:t>dayımgil</a:t>
            </a:r>
            <a:endParaRPr lang="tr-TR" sz="2000" dirty="0">
              <a:latin typeface="Agency FB" pitchFamily="34" charset="0"/>
            </a:endParaRPr>
          </a:p>
        </p:txBody>
      </p:sp>
    </p:spTree>
  </p:cSld>
  <p:clrMapOvr>
    <a:masterClrMapping/>
  </p:clrMapOvr>
  <p:transition spd="med" advClick="0" advTm="10000">
    <p:cover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400" b="1" dirty="0" smtClean="0">
                <a:solidFill>
                  <a:schemeClr val="accent1">
                    <a:lumMod val="75000"/>
                  </a:schemeClr>
                </a:solidFill>
                <a:latin typeface="Curlz MT" pitchFamily="82" charset="0"/>
              </a:rPr>
              <a:t>     2. Küçük Ünlü Uyumu</a:t>
            </a:r>
          </a:p>
          <a:p>
            <a:pPr>
              <a:buNone/>
            </a:pPr>
            <a:endParaRPr lang="tr-TR" sz="2400" dirty="0" smtClean="0">
              <a:solidFill>
                <a:schemeClr val="accent1">
                  <a:lumMod val="75000"/>
                </a:schemeClr>
              </a:solidFill>
              <a:latin typeface="Curlz MT" pitchFamily="82" charset="0"/>
            </a:endParaRPr>
          </a:p>
          <a:p>
            <a:pPr>
              <a:buNone/>
            </a:pPr>
            <a:r>
              <a:rPr lang="tr-TR" sz="2000" dirty="0" smtClean="0">
                <a:latin typeface="Agency FB" pitchFamily="34" charset="0"/>
              </a:rPr>
              <a:t>      Ünlülerin düzlük – yuvarlaklık, darlık – genişlik bakımından uygunluğudur. Bu kurala göre;</a:t>
            </a:r>
          </a:p>
          <a:p>
            <a:pPr>
              <a:buNone/>
            </a:pPr>
            <a:r>
              <a:rPr lang="tr-TR" sz="2000" dirty="0" smtClean="0">
                <a:latin typeface="Agency FB" pitchFamily="34" charset="0"/>
              </a:rPr>
              <a:t>      Türkçede düz ünlülerden (a, e, ı, i) sonra düz ünlüler (a, e, ı, i) gelir.</a:t>
            </a:r>
          </a:p>
          <a:p>
            <a:pPr>
              <a:buNone/>
            </a:pPr>
            <a:r>
              <a:rPr lang="tr-TR" sz="2000" dirty="0" smtClean="0">
                <a:latin typeface="Agency FB" pitchFamily="34" charset="0"/>
              </a:rPr>
              <a:t>      Yuvarlak ünlülerden (o, ö, u, ü) sonra ya düz-geniş ünlüler (a, e) ya da dar-yuvarlak ünlüler (u, ü) gelir.</a:t>
            </a:r>
          </a:p>
          <a:p>
            <a:pPr>
              <a:buNone/>
            </a:pPr>
            <a:r>
              <a:rPr lang="tr-TR" sz="2000" dirty="0" smtClean="0">
                <a:latin typeface="Agency FB" pitchFamily="34" charset="0"/>
              </a:rPr>
              <a:t>      Küçük ünlü uyumu aranırken heceler bir önceki heceye göre değerlendirilir.</a:t>
            </a:r>
          </a:p>
          <a:p>
            <a:pPr>
              <a:buNone/>
            </a:pPr>
            <a:endParaRPr lang="tr-TR" sz="2000" dirty="0" smtClean="0">
              <a:latin typeface="Agency FB" pitchFamily="34" charset="0"/>
            </a:endParaRPr>
          </a:p>
          <a:p>
            <a:pPr>
              <a:buFont typeface="Wingdings" pitchFamily="2" charset="2"/>
              <a:buChar char="ü"/>
            </a:pPr>
            <a:r>
              <a:rPr lang="tr-TR" sz="2000" i="1" dirty="0" smtClean="0">
                <a:latin typeface="Agency FB" pitchFamily="34" charset="0"/>
              </a:rPr>
              <a:t>     do – </a:t>
            </a:r>
            <a:r>
              <a:rPr lang="tr-TR" sz="2000" i="1" dirty="0" err="1" smtClean="0">
                <a:latin typeface="Agency FB" pitchFamily="34" charset="0"/>
              </a:rPr>
              <a:t>ğal</a:t>
            </a:r>
            <a:r>
              <a:rPr lang="tr-TR" sz="2000" i="1" dirty="0" smtClean="0">
                <a:latin typeface="Agency FB" pitchFamily="34" charset="0"/>
              </a:rPr>
              <a:t> – </a:t>
            </a:r>
            <a:r>
              <a:rPr lang="tr-TR" sz="2000" i="1" dirty="0" err="1" smtClean="0">
                <a:latin typeface="Agency FB" pitchFamily="34" charset="0"/>
              </a:rPr>
              <a:t>lık</a:t>
            </a:r>
            <a:endParaRPr lang="tr-TR" sz="2000" dirty="0" smtClean="0">
              <a:latin typeface="Agency FB" pitchFamily="34" charset="0"/>
            </a:endParaRPr>
          </a:p>
          <a:p>
            <a:pPr>
              <a:buNone/>
            </a:pPr>
            <a:r>
              <a:rPr lang="tr-TR" sz="2000" dirty="0" smtClean="0">
                <a:latin typeface="Agency FB" pitchFamily="34" charset="0"/>
              </a:rPr>
              <a:t>           “doğallık” sözcüğünde, “yuvarlak”tan sonra “düz-geniş”, “düz-geniş”ten sonra “düz-dar” ünlü     gelmiştir ve bu sözcük küçük ünlü uyumuna uyar.</a:t>
            </a:r>
          </a:p>
          <a:p>
            <a:pPr>
              <a:buNone/>
            </a:pPr>
            <a:endParaRPr lang="tr-TR" sz="2000" dirty="0" smtClean="0">
              <a:latin typeface="Agency FB" pitchFamily="34" charset="0"/>
            </a:endParaRPr>
          </a:p>
          <a:p>
            <a:pPr>
              <a:buNone/>
            </a:pPr>
            <a:r>
              <a:rPr lang="tr-TR" sz="2000" dirty="0" smtClean="0">
                <a:latin typeface="Agency FB" pitchFamily="34" charset="0"/>
              </a:rPr>
              <a:t>    </a:t>
            </a:r>
            <a:r>
              <a:rPr lang="tr-TR" sz="2000" dirty="0" smtClean="0">
                <a:solidFill>
                  <a:schemeClr val="accent1">
                    <a:lumMod val="75000"/>
                  </a:schemeClr>
                </a:solidFill>
                <a:latin typeface="Agency FB" pitchFamily="34" charset="0"/>
              </a:rPr>
              <a:t>Örnek:</a:t>
            </a:r>
          </a:p>
          <a:p>
            <a:pPr>
              <a:buNone/>
            </a:pPr>
            <a:endParaRPr lang="tr-TR" sz="2000" dirty="0" smtClean="0">
              <a:solidFill>
                <a:schemeClr val="accent1">
                  <a:lumMod val="75000"/>
                </a:schemeClr>
              </a:solidFill>
              <a:latin typeface="Agency FB" pitchFamily="34" charset="0"/>
            </a:endParaRP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ba</a:t>
            </a:r>
            <a:r>
              <a:rPr lang="tr-TR" sz="2000" dirty="0" smtClean="0">
                <a:latin typeface="Agency FB" pitchFamily="34" charset="0"/>
              </a:rPr>
              <a:t> – </a:t>
            </a:r>
            <a:r>
              <a:rPr lang="tr-TR" sz="2000" dirty="0" err="1" smtClean="0">
                <a:latin typeface="Agency FB" pitchFamily="34" charset="0"/>
              </a:rPr>
              <a:t>rış</a:t>
            </a:r>
            <a:r>
              <a:rPr lang="tr-TR" sz="2000" dirty="0" smtClean="0">
                <a:latin typeface="Agency FB" pitchFamily="34" charset="0"/>
              </a:rPr>
              <a:t> (düz, düz)</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ke</a:t>
            </a:r>
            <a:r>
              <a:rPr lang="tr-TR" sz="2000" dirty="0" smtClean="0">
                <a:latin typeface="Agency FB" pitchFamily="34" charset="0"/>
              </a:rPr>
              <a:t> – sin – </a:t>
            </a:r>
            <a:r>
              <a:rPr lang="tr-TR" sz="2000" dirty="0" err="1" smtClean="0">
                <a:latin typeface="Agency FB" pitchFamily="34" charset="0"/>
              </a:rPr>
              <a:t>lik</a:t>
            </a:r>
            <a:r>
              <a:rPr lang="tr-TR" sz="2000" dirty="0" smtClean="0">
                <a:latin typeface="Agency FB" pitchFamily="34" charset="0"/>
              </a:rPr>
              <a:t> (düz, düz, düz)</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ku</a:t>
            </a:r>
            <a:r>
              <a:rPr lang="tr-TR" sz="2000" dirty="0" smtClean="0">
                <a:latin typeface="Agency FB" pitchFamily="34" charset="0"/>
              </a:rPr>
              <a:t> – lak (yuvarlak, düz-geniş)</a:t>
            </a:r>
          </a:p>
          <a:p>
            <a:endParaRPr lang="tr-TR" dirty="0"/>
          </a:p>
        </p:txBody>
      </p:sp>
    </p:spTree>
  </p:cSld>
  <p:clrMapOvr>
    <a:masterClrMapping/>
  </p:clrMapOvr>
  <p:transition spd="med" advClick="0" advTm="10000">
    <p:cover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5214950"/>
          </a:xfrm>
        </p:spPr>
        <p:txBody>
          <a:bodyPr>
            <a:normAutofit/>
          </a:bodyPr>
          <a:lstStyle/>
          <a:p>
            <a:pPr>
              <a:buNone/>
            </a:pPr>
            <a:endParaRPr lang="tr-TR" sz="2000" i="1" dirty="0" smtClean="0">
              <a:latin typeface="Baskerville Old Face" pitchFamily="18" charset="0"/>
            </a:endParaRPr>
          </a:p>
          <a:p>
            <a:pPr>
              <a:buNone/>
            </a:pPr>
            <a:r>
              <a:rPr lang="tr-TR" sz="2000" i="1" dirty="0" smtClean="0">
                <a:latin typeface="Baskerville Old Face" pitchFamily="18" charset="0"/>
              </a:rPr>
              <a:t>         </a:t>
            </a:r>
            <a:r>
              <a:rPr lang="tr-TR" sz="2000" i="1" dirty="0" smtClean="0">
                <a:latin typeface="Agency FB" pitchFamily="34" charset="0"/>
              </a:rPr>
              <a:t>göz – </a:t>
            </a:r>
            <a:r>
              <a:rPr lang="tr-TR" sz="2000" i="1" dirty="0" err="1" smtClean="0">
                <a:latin typeface="Agency FB" pitchFamily="34" charset="0"/>
              </a:rPr>
              <a:t>lem</a:t>
            </a:r>
            <a:r>
              <a:rPr lang="tr-TR" sz="2000" i="1" dirty="0" smtClean="0">
                <a:latin typeface="Agency FB" pitchFamily="34" charset="0"/>
              </a:rPr>
              <a:t> (yuvarlak, düz-geniş)</a:t>
            </a:r>
          </a:p>
          <a:p>
            <a:pPr>
              <a:buNone/>
            </a:pPr>
            <a:r>
              <a:rPr lang="tr-TR" sz="2000" i="1" dirty="0" smtClean="0">
                <a:latin typeface="Agency FB" pitchFamily="34" charset="0"/>
              </a:rPr>
              <a:t>           zor – </a:t>
            </a:r>
            <a:r>
              <a:rPr lang="tr-TR" sz="2000" i="1" dirty="0" err="1" smtClean="0">
                <a:latin typeface="Agency FB" pitchFamily="34" charset="0"/>
              </a:rPr>
              <a:t>luk</a:t>
            </a:r>
            <a:r>
              <a:rPr lang="tr-TR" sz="2000" i="1" dirty="0" smtClean="0">
                <a:latin typeface="Agency FB" pitchFamily="34" charset="0"/>
              </a:rPr>
              <a:t> (yuvarlak, dar-yuvarlak)</a:t>
            </a:r>
          </a:p>
          <a:p>
            <a:pPr>
              <a:buNone/>
            </a:pPr>
            <a:endParaRPr lang="tr-TR" sz="2000" b="1" dirty="0" smtClean="0">
              <a:latin typeface="Agency FB" pitchFamily="34" charset="0"/>
            </a:endParaRPr>
          </a:p>
          <a:p>
            <a:pPr>
              <a:buNone/>
            </a:pPr>
            <a:r>
              <a:rPr lang="tr-TR" sz="2000" b="1" dirty="0" smtClean="0">
                <a:latin typeface="Agency FB" pitchFamily="34" charset="0"/>
              </a:rPr>
              <a:t>          </a:t>
            </a:r>
            <a:r>
              <a:rPr lang="tr-TR" sz="2000" b="1" dirty="0" smtClean="0">
                <a:solidFill>
                  <a:schemeClr val="accent1">
                    <a:lumMod val="75000"/>
                  </a:schemeClr>
                </a:solidFill>
                <a:latin typeface="Agency FB" pitchFamily="34" charset="0"/>
              </a:rPr>
              <a:t>Not:</a:t>
            </a:r>
            <a:r>
              <a:rPr lang="tr-TR" sz="2000" dirty="0" smtClean="0">
                <a:latin typeface="Agency FB" pitchFamily="34" charset="0"/>
              </a:rPr>
              <a:t> Küçük ünlü uyumuna uymayan sözcükler, genellikle Türkçe değildir.</a:t>
            </a:r>
          </a:p>
          <a:p>
            <a:pPr>
              <a:buNone/>
            </a:pPr>
            <a:r>
              <a:rPr lang="tr-TR" sz="2000" i="1" dirty="0" smtClean="0">
                <a:latin typeface="Agency FB" pitchFamily="34" charset="0"/>
              </a:rPr>
              <a:t>          teknoloji, şoför, salon, horoz, patron</a:t>
            </a:r>
            <a:endParaRPr lang="tr-TR" sz="2000" dirty="0" smtClean="0">
              <a:latin typeface="Agency FB" pitchFamily="34" charset="0"/>
            </a:endParaRPr>
          </a:p>
          <a:p>
            <a:pPr>
              <a:buNone/>
            </a:pPr>
            <a:r>
              <a:rPr lang="tr-TR" sz="2000" dirty="0" smtClean="0">
                <a:latin typeface="Agency FB" pitchFamily="34" charset="0"/>
              </a:rPr>
              <a:t>          Türkçe olduğu halde küçük ünlü uyumuna uy-mayan sözcükler de vardır.</a:t>
            </a:r>
          </a:p>
          <a:p>
            <a:pPr>
              <a:buNone/>
            </a:pPr>
            <a:r>
              <a:rPr lang="tr-TR" sz="2000" i="1" dirty="0" smtClean="0">
                <a:latin typeface="Agency FB" pitchFamily="34" charset="0"/>
              </a:rPr>
              <a:t>          tavuk, çamur, armut, avuç, yağmur</a:t>
            </a:r>
          </a:p>
          <a:p>
            <a:pPr>
              <a:buNone/>
            </a:pPr>
            <a:endParaRPr lang="tr-TR" sz="2000" dirty="0" smtClean="0">
              <a:latin typeface="Agency FB" pitchFamily="34" charset="0"/>
            </a:endParaRPr>
          </a:p>
          <a:p>
            <a:pPr>
              <a:buNone/>
            </a:pPr>
            <a:r>
              <a:rPr lang="tr-TR" sz="2400" b="1" dirty="0" smtClean="0">
                <a:solidFill>
                  <a:schemeClr val="accent1">
                    <a:lumMod val="75000"/>
                  </a:schemeClr>
                </a:solidFill>
                <a:latin typeface="Curlz MT" pitchFamily="82" charset="0"/>
              </a:rPr>
              <a:t>                                  Ünsüzlerin Özellikleri</a:t>
            </a:r>
            <a:endParaRPr lang="tr-TR" sz="2400" dirty="0" smtClean="0">
              <a:solidFill>
                <a:schemeClr val="accent1">
                  <a:lumMod val="75000"/>
                </a:schemeClr>
              </a:solidFill>
              <a:latin typeface="Curlz MT" pitchFamily="82" charset="0"/>
            </a:endParaRPr>
          </a:p>
          <a:p>
            <a:pPr>
              <a:buNone/>
            </a:pPr>
            <a:r>
              <a:rPr lang="tr-TR" sz="2000" dirty="0" smtClean="0">
                <a:latin typeface="Agency FB" pitchFamily="34" charset="0"/>
              </a:rPr>
              <a:t>        Ünsüzler, ses yolunda boğumlanarak çıkan seslerdir. Bunlar ünlülerle birleşmedikçe okunamaz. Türkçede 21 tane ünsüz harf vardır: b, c, ç, d, f, g, ğ, h, j, k, I, m, n, p, r, s, ş, t, v, y, z</a:t>
            </a:r>
          </a:p>
          <a:p>
            <a:pPr>
              <a:buNone/>
            </a:pPr>
            <a:endParaRPr lang="tr-TR" sz="2000" dirty="0">
              <a:latin typeface="Baskerville Old Face" pitchFamily="18" charset="0"/>
            </a:endParaRPr>
          </a:p>
        </p:txBody>
      </p:sp>
      <p:pic>
        <p:nvPicPr>
          <p:cNvPr id="28674" name="Picture 2" descr="Image result for Ünsüzlerin Özellikleri"/>
          <p:cNvPicPr>
            <a:picLocks noChangeAspect="1" noChangeArrowheads="1"/>
          </p:cNvPicPr>
          <p:nvPr/>
        </p:nvPicPr>
        <p:blipFill>
          <a:blip r:embed="rId2"/>
          <a:srcRect/>
          <a:stretch>
            <a:fillRect/>
          </a:stretch>
        </p:blipFill>
        <p:spPr bwMode="auto">
          <a:xfrm>
            <a:off x="2285984" y="5143512"/>
            <a:ext cx="4533900" cy="1543051"/>
          </a:xfrm>
          <a:prstGeom prst="rect">
            <a:avLst/>
          </a:prstGeom>
          <a:ln>
            <a:noFill/>
          </a:ln>
          <a:effectLst>
            <a:softEdge rad="112500"/>
          </a:effectLst>
        </p:spPr>
      </p:pic>
    </p:spTree>
  </p:cSld>
  <p:clrMapOvr>
    <a:masterClrMapping/>
  </p:clrMapOvr>
  <p:transition spd="med" advClick="0" advTm="10000">
    <p:cover dir="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001156" cy="6858000"/>
          </a:xfrm>
        </p:spPr>
        <p:txBody>
          <a:bodyPr>
            <a:normAutofit/>
          </a:bodyPr>
          <a:lstStyle/>
          <a:p>
            <a:pPr>
              <a:buNone/>
            </a:pPr>
            <a:r>
              <a:rPr lang="tr-TR" sz="2000" b="1" dirty="0" smtClean="0">
                <a:solidFill>
                  <a:schemeClr val="accent1">
                    <a:lumMod val="75000"/>
                  </a:schemeClr>
                </a:solidFill>
                <a:latin typeface="Baskerville Old Face" pitchFamily="18" charset="0"/>
              </a:rPr>
              <a:t>    </a:t>
            </a:r>
          </a:p>
          <a:p>
            <a:pPr>
              <a:buNone/>
            </a:pPr>
            <a:r>
              <a:rPr lang="tr-TR" sz="2000" b="1" dirty="0" smtClean="0">
                <a:solidFill>
                  <a:schemeClr val="accent1">
                    <a:lumMod val="75000"/>
                  </a:schemeClr>
                </a:solidFill>
                <a:latin typeface="Agency FB" pitchFamily="34" charset="0"/>
              </a:rPr>
              <a:t>        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Türkçe bir sözcük “b, c, d, g” ünsüzleriyle bitmez. Yabancı dilden </a:t>
            </a:r>
            <a:r>
              <a:rPr lang="tr-TR" sz="2000" dirty="0" err="1" smtClean="0">
                <a:latin typeface="Agency FB" pitchFamily="34" charset="0"/>
              </a:rPr>
              <a:t>alınansözcükler</a:t>
            </a:r>
            <a:r>
              <a:rPr lang="tr-TR" sz="2000" dirty="0" smtClean="0">
                <a:latin typeface="Agency FB" pitchFamily="34" charset="0"/>
              </a:rPr>
              <a:t> bu kurala uydurularak dilimizdeki yerini almıştır.</a:t>
            </a:r>
          </a:p>
          <a:p>
            <a:pPr>
              <a:buNone/>
            </a:pPr>
            <a:endParaRPr lang="tr-TR" sz="2000" dirty="0" smtClean="0">
              <a:latin typeface="Agency FB" pitchFamily="34" charset="0"/>
            </a:endParaRPr>
          </a:p>
          <a:p>
            <a:pPr>
              <a:buNone/>
            </a:pPr>
            <a:r>
              <a:rPr lang="tr-TR" sz="2000" dirty="0" smtClean="0">
                <a:latin typeface="Agency FB" pitchFamily="34" charset="0"/>
              </a:rPr>
              <a:t>        Yabancı dildeki durumu        Türkçedeki kullanımı         </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serab</a:t>
            </a:r>
            <a:r>
              <a:rPr lang="tr-TR" sz="2000" dirty="0" smtClean="0">
                <a:latin typeface="Agency FB" pitchFamily="34" charset="0"/>
              </a:rPr>
              <a:t>                                       serap</a:t>
            </a:r>
          </a:p>
          <a:p>
            <a:pPr>
              <a:buFont typeface="Wingdings" pitchFamily="2" charset="2"/>
              <a:buChar char="ü"/>
            </a:pPr>
            <a:r>
              <a:rPr lang="tr-TR" sz="2000" dirty="0" smtClean="0">
                <a:latin typeface="Agency FB" pitchFamily="34" charset="0"/>
              </a:rPr>
              <a:t>         muhtaç                                    muhtaç</a:t>
            </a: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derd</a:t>
            </a:r>
            <a:r>
              <a:rPr lang="tr-TR" sz="2000" dirty="0" smtClean="0">
                <a:latin typeface="Agency FB" pitchFamily="34" charset="0"/>
              </a:rPr>
              <a:t>                                        </a:t>
            </a:r>
            <a:r>
              <a:rPr lang="tr-TR" sz="2000" dirty="0" err="1" smtClean="0">
                <a:latin typeface="Agency FB" pitchFamily="34" charset="0"/>
              </a:rPr>
              <a:t>derta</a:t>
            </a:r>
            <a:endParaRPr lang="tr-TR" sz="2000" dirty="0" smtClean="0">
              <a:latin typeface="Agency FB" pitchFamily="34" charset="0"/>
            </a:endParaRPr>
          </a:p>
          <a:p>
            <a:pPr>
              <a:buFont typeface="Wingdings" pitchFamily="2" charset="2"/>
              <a:buChar char="ü"/>
            </a:pPr>
            <a:r>
              <a:rPr lang="tr-TR" sz="2000" dirty="0" smtClean="0">
                <a:latin typeface="Agency FB" pitchFamily="34" charset="0"/>
              </a:rPr>
              <a:t>         </a:t>
            </a:r>
            <a:r>
              <a:rPr lang="tr-TR" sz="2000" dirty="0" err="1" smtClean="0">
                <a:latin typeface="Agency FB" pitchFamily="34" charset="0"/>
              </a:rPr>
              <a:t>heng</a:t>
            </a:r>
            <a:r>
              <a:rPr lang="tr-TR" sz="2000" dirty="0" smtClean="0">
                <a:latin typeface="Agency FB" pitchFamily="34" charset="0"/>
              </a:rPr>
              <a:t>                                        ahenk</a:t>
            </a:r>
          </a:p>
          <a:p>
            <a:pPr>
              <a:buNone/>
            </a:pPr>
            <a:endParaRPr lang="tr-TR" sz="2000" i="1" dirty="0" smtClean="0">
              <a:latin typeface="Agency FB" pitchFamily="34" charset="0"/>
            </a:endParaRPr>
          </a:p>
          <a:p>
            <a:pPr>
              <a:buNone/>
            </a:pPr>
            <a:endParaRPr lang="tr-TR" sz="2000" i="1" dirty="0" smtClean="0">
              <a:latin typeface="Agency FB" pitchFamily="34" charset="0"/>
            </a:endParaRPr>
          </a:p>
          <a:p>
            <a:pPr>
              <a:buNone/>
            </a:pPr>
            <a:r>
              <a:rPr lang="tr-TR" sz="2000" b="1" dirty="0" smtClean="0">
                <a:solidFill>
                  <a:schemeClr val="accent1">
                    <a:lumMod val="75000"/>
                  </a:schemeClr>
                </a:solidFill>
                <a:latin typeface="Agency FB" pitchFamily="34" charset="0"/>
              </a:rPr>
              <a:t>       Not:</a:t>
            </a:r>
            <a:r>
              <a:rPr lang="tr-TR" sz="2000" dirty="0" smtClean="0">
                <a:solidFill>
                  <a:schemeClr val="accent1">
                    <a:lumMod val="75000"/>
                  </a:schemeClr>
                </a:solidFill>
                <a:latin typeface="Agency FB" pitchFamily="34" charset="0"/>
              </a:rPr>
              <a:t> </a:t>
            </a:r>
            <a:r>
              <a:rPr lang="tr-TR" sz="2000" dirty="0" smtClean="0">
                <a:latin typeface="Agency FB" pitchFamily="34" charset="0"/>
              </a:rPr>
              <a:t>Türkçe sözcüklerin “b, c, d, g” ünsüzleriyle bitmemesi kuralı, karışıklığa yol açmaması için bazı    sözcüklerde uygulanmamıştır.</a:t>
            </a:r>
          </a:p>
          <a:p>
            <a:pPr>
              <a:buNone/>
            </a:pPr>
            <a:endParaRPr lang="tr-TR" sz="2000" dirty="0" smtClean="0">
              <a:latin typeface="Agency FB" pitchFamily="34" charset="0"/>
            </a:endParaRPr>
          </a:p>
          <a:p>
            <a:pPr>
              <a:buFont typeface="Wingdings" pitchFamily="2" charset="2"/>
              <a:buChar char="ü"/>
            </a:pPr>
            <a:r>
              <a:rPr lang="tr-TR" sz="2000" dirty="0" smtClean="0">
                <a:latin typeface="Baskerville Old Face" pitchFamily="18" charset="0"/>
              </a:rPr>
              <a:t>      </a:t>
            </a:r>
            <a:r>
              <a:rPr lang="tr-TR" sz="2000" dirty="0" smtClean="0">
                <a:latin typeface="Agency FB" pitchFamily="34" charset="0"/>
              </a:rPr>
              <a:t>saç (baş derisini kaplayan kıllar)</a:t>
            </a:r>
          </a:p>
          <a:p>
            <a:pPr>
              <a:buFont typeface="Wingdings" pitchFamily="2" charset="2"/>
              <a:buChar char="ü"/>
            </a:pPr>
            <a:r>
              <a:rPr lang="tr-TR" sz="2000" dirty="0" smtClean="0">
                <a:latin typeface="Agency FB" pitchFamily="34" charset="0"/>
              </a:rPr>
              <a:t>        sac (yassı demir çelik ürünü)</a:t>
            </a:r>
          </a:p>
          <a:p>
            <a:pPr>
              <a:buFont typeface="Wingdings" pitchFamily="2" charset="2"/>
              <a:buChar char="ü"/>
            </a:pPr>
            <a:r>
              <a:rPr lang="tr-TR" sz="2000" dirty="0" smtClean="0">
                <a:latin typeface="Agency FB" pitchFamily="34" charset="0"/>
              </a:rPr>
              <a:t>        haç (Hıristiyanlığın sembolü)</a:t>
            </a:r>
          </a:p>
          <a:p>
            <a:pPr>
              <a:buFont typeface="Wingdings" pitchFamily="2" charset="2"/>
              <a:buChar char="ü"/>
            </a:pPr>
            <a:r>
              <a:rPr lang="tr-TR" sz="2000" dirty="0" smtClean="0">
                <a:latin typeface="Agency FB" pitchFamily="34" charset="0"/>
              </a:rPr>
              <a:t>        hac (İslam’ın şartlarından biri)</a:t>
            </a:r>
          </a:p>
          <a:p>
            <a:endParaRPr lang="tr-TR" dirty="0"/>
          </a:p>
        </p:txBody>
      </p:sp>
    </p:spTree>
  </p:cSld>
  <p:clrMapOvr>
    <a:masterClrMapping/>
  </p:clrMapOvr>
  <p:transition spd="med" advClick="0" advTm="10000">
    <p:cover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endParaRPr lang="tr-TR" sz="2000" i="1" dirty="0" smtClean="0">
              <a:latin typeface="Baskerville Old Face" pitchFamily="18" charset="0"/>
            </a:endParaRPr>
          </a:p>
          <a:p>
            <a:pPr>
              <a:buNone/>
            </a:pPr>
            <a:r>
              <a:rPr lang="tr-TR" sz="2000" b="1" i="1" dirty="0" smtClean="0">
                <a:latin typeface="Baskerville Old Face" pitchFamily="18" charset="0"/>
              </a:rPr>
              <a:t>                                                     </a:t>
            </a:r>
            <a:r>
              <a:rPr lang="tr-TR" sz="3200" b="1" dirty="0" smtClean="0">
                <a:solidFill>
                  <a:schemeClr val="accent1">
                    <a:lumMod val="75000"/>
                  </a:schemeClr>
                </a:solidFill>
                <a:latin typeface="Curlz MT" pitchFamily="82" charset="0"/>
              </a:rPr>
              <a:t>Ses Olayları</a:t>
            </a:r>
          </a:p>
          <a:p>
            <a:pPr>
              <a:buNone/>
            </a:pPr>
            <a:endParaRPr lang="tr-TR" sz="3200" dirty="0" smtClean="0">
              <a:solidFill>
                <a:schemeClr val="accent1">
                  <a:lumMod val="75000"/>
                </a:schemeClr>
              </a:solidFill>
              <a:latin typeface="Curlz MT" pitchFamily="82" charset="0"/>
            </a:endParaRPr>
          </a:p>
          <a:p>
            <a:pPr>
              <a:buNone/>
            </a:pPr>
            <a:r>
              <a:rPr lang="tr-TR" sz="2000" b="1" dirty="0" smtClean="0">
                <a:latin typeface="Curlz MT" pitchFamily="82" charset="0"/>
              </a:rPr>
              <a:t>                            </a:t>
            </a:r>
            <a:r>
              <a:rPr lang="tr-TR" sz="2400" b="1" dirty="0" smtClean="0">
                <a:solidFill>
                  <a:schemeClr val="accent1">
                    <a:lumMod val="75000"/>
                  </a:schemeClr>
                </a:solidFill>
                <a:latin typeface="Curlz MT" pitchFamily="82" charset="0"/>
              </a:rPr>
              <a:t>Ünsüz Benzeşmesi (Sertleşmesi, Uyumu)</a:t>
            </a:r>
          </a:p>
          <a:p>
            <a:pPr>
              <a:buNone/>
            </a:pPr>
            <a:endParaRPr lang="tr-TR" sz="2000" dirty="0" smtClean="0">
              <a:solidFill>
                <a:schemeClr val="accent1">
                  <a:lumMod val="75000"/>
                </a:schemeClr>
              </a:solidFill>
              <a:latin typeface="Curlz MT" pitchFamily="82" charset="0"/>
            </a:endParaRPr>
          </a:p>
          <a:p>
            <a:pPr>
              <a:buNone/>
            </a:pPr>
            <a:r>
              <a:rPr lang="tr-TR" sz="2000" dirty="0" smtClean="0">
                <a:latin typeface="Agency FB" pitchFamily="34" charset="0"/>
              </a:rPr>
              <a:t>        Sert ünsüzlerden biriyle (f, s, t, k, ç, ş, h, p) biten bir sözcükten sonra yumuşak ünsüzle “c, d, g” başlayan bir ek gelirse ekin başındaki yumuşak ünsüzler “ç, t, k” şeklinde değişerek sertleşir.</a:t>
            </a:r>
          </a:p>
          <a:p>
            <a:pPr>
              <a:buNone/>
            </a:pPr>
            <a:endParaRPr lang="tr-TR" sz="2000" dirty="0" smtClean="0">
              <a:latin typeface="Agency FB" pitchFamily="34" charset="0"/>
            </a:endParaRPr>
          </a:p>
          <a:p>
            <a:pPr>
              <a:buNone/>
            </a:pPr>
            <a:r>
              <a:rPr lang="tr-TR" sz="2000" dirty="0" smtClean="0">
                <a:solidFill>
                  <a:schemeClr val="accent1">
                    <a:lumMod val="75000"/>
                  </a:schemeClr>
                </a:solidFill>
                <a:latin typeface="Agency FB" pitchFamily="34" charset="0"/>
              </a:rPr>
              <a:t>        Örnek:</a:t>
            </a:r>
          </a:p>
          <a:p>
            <a:pPr>
              <a:buNone/>
            </a:pPr>
            <a:endParaRPr lang="tr-TR" sz="2000" dirty="0" smtClean="0">
              <a:latin typeface="Agency FB" pitchFamily="34" charset="0"/>
            </a:endParaRPr>
          </a:p>
          <a:p>
            <a:pPr>
              <a:buFont typeface="Wingdings" pitchFamily="2" charset="2"/>
              <a:buChar char="ü"/>
            </a:pPr>
            <a:r>
              <a:rPr lang="tr-TR" sz="2000" i="1" dirty="0" smtClean="0">
                <a:latin typeface="Agency FB" pitchFamily="34" charset="0"/>
              </a:rPr>
              <a:t>      </a:t>
            </a:r>
            <a:r>
              <a:rPr lang="tr-TR" sz="2000" dirty="0" smtClean="0">
                <a:latin typeface="Agency FB" pitchFamily="34" charset="0"/>
              </a:rPr>
              <a:t>balık-</a:t>
            </a:r>
            <a:r>
              <a:rPr lang="tr-TR" sz="2000" dirty="0" err="1" smtClean="0">
                <a:latin typeface="Agency FB" pitchFamily="34" charset="0"/>
              </a:rPr>
              <a:t>cı</a:t>
            </a:r>
            <a:r>
              <a:rPr lang="tr-TR" sz="2000" dirty="0" smtClean="0">
                <a:latin typeface="Agency FB" pitchFamily="34" charset="0"/>
              </a:rPr>
              <a:t>            balıkçı</a:t>
            </a:r>
          </a:p>
          <a:p>
            <a:pPr>
              <a:buFont typeface="Wingdings" pitchFamily="2" charset="2"/>
              <a:buChar char="ü"/>
            </a:pPr>
            <a:r>
              <a:rPr lang="tr-TR" sz="2000" dirty="0" smtClean="0">
                <a:latin typeface="Agency FB" pitchFamily="34" charset="0"/>
              </a:rPr>
              <a:t>      kitap-</a:t>
            </a:r>
            <a:r>
              <a:rPr lang="tr-TR" sz="2000" dirty="0" err="1" smtClean="0">
                <a:latin typeface="Agency FB" pitchFamily="34" charset="0"/>
              </a:rPr>
              <a:t>cı</a:t>
            </a:r>
            <a:r>
              <a:rPr lang="tr-TR" sz="2000" dirty="0" smtClean="0">
                <a:latin typeface="Agency FB" pitchFamily="34" charset="0"/>
              </a:rPr>
              <a:t>            kitapçı</a:t>
            </a:r>
          </a:p>
          <a:p>
            <a:pPr>
              <a:buFont typeface="Wingdings" pitchFamily="2" charset="2"/>
              <a:buChar char="ü"/>
            </a:pPr>
            <a:r>
              <a:rPr lang="tr-TR" sz="2000" dirty="0" smtClean="0">
                <a:latin typeface="Agency FB" pitchFamily="34" charset="0"/>
              </a:rPr>
              <a:t>      sert-</a:t>
            </a:r>
            <a:r>
              <a:rPr lang="tr-TR" sz="2000" dirty="0" err="1" smtClean="0">
                <a:latin typeface="Agency FB" pitchFamily="34" charset="0"/>
              </a:rPr>
              <a:t>ce</a:t>
            </a:r>
            <a:r>
              <a:rPr lang="tr-TR" sz="2000" dirty="0" smtClean="0">
                <a:latin typeface="Agency FB" pitchFamily="34" charset="0"/>
              </a:rPr>
              <a:t>            sertçe</a:t>
            </a:r>
          </a:p>
          <a:p>
            <a:pPr>
              <a:buFont typeface="Wingdings" pitchFamily="2" charset="2"/>
              <a:buChar char="ü"/>
            </a:pPr>
            <a:r>
              <a:rPr lang="tr-TR" sz="2000" dirty="0" smtClean="0">
                <a:latin typeface="Agency FB" pitchFamily="34" charset="0"/>
              </a:rPr>
              <a:t>      sınıf-da            sınıfta</a:t>
            </a:r>
          </a:p>
        </p:txBody>
      </p:sp>
    </p:spTree>
  </p:cSld>
  <p:clrMapOvr>
    <a:masterClrMapping/>
  </p:clrMapOvr>
  <p:transition spd="med" advClick="0" advTm="10000">
    <p:cover dir="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Özel 5">
      <a:dk1>
        <a:sysClr val="windowText" lastClr="000000"/>
      </a:dk1>
      <a:lt1>
        <a:sysClr val="window" lastClr="FFFFFF"/>
      </a:lt1>
      <a:dk2>
        <a:srgbClr val="666666"/>
      </a:dk2>
      <a:lt2>
        <a:srgbClr val="D2D2D2"/>
      </a:lt2>
      <a:accent1>
        <a:srgbClr val="FFFF65"/>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114</TotalTime>
  <Words>866</Words>
  <PresentationFormat>Ekran Gösterisi (4:3)</PresentationFormat>
  <Paragraphs>279</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Canlı</vt:lpstr>
      <vt:lpstr>Slayt 1</vt:lpstr>
      <vt:lpstr>                 SES BİLGİSİ</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 BİLGİSİ</dc:title>
  <dc:creator>PC</dc:creator>
  <cp:lastModifiedBy>SONY</cp:lastModifiedBy>
  <cp:revision>37</cp:revision>
  <dcterms:created xsi:type="dcterms:W3CDTF">2017-04-12T17:19:10Z</dcterms:created>
  <dcterms:modified xsi:type="dcterms:W3CDTF">2017-04-13T20:52:59Z</dcterms:modified>
</cp:coreProperties>
</file>