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F5F984-4CD6-4285-B885-EB003B18400F}" type="datetimeFigureOut">
              <a:rPr lang="tr-TR"/>
              <a:t>13.12.2015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8012AB-73AD-4CA9-872B-C20097CE127E}" type="slidenum">
              <a:rPr lang="tr-TR"/>
              <a:t>‹#›</a:t>
            </a:fld>
            <a:endParaRPr lang="tr-TR"/>
          </a:p>
        </p:txBody>
      </p:sp>
    </p:spTree>
    <p:extLst>
      <p:ext uri="{BB962C8B-B14F-4D97-AF65-F5344CB8AC3E}">
        <p14:creationId xmlns:p14="http://schemas.microsoft.com/office/powerpoint/2010/main" val="112711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853656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669327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3674971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455762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1580896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538505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4232737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3671339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18542836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17920234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227552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38472141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4735583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40878105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30743193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3772487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1674484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5645738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8657403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34852905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572596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409072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1504535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672065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1727140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2922831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679800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A8012AB-73AD-4CA9-872B-C20097CE127E}" type="slidenum">
              <a:rPr lang="tr-TR"/>
              <a:t>‹#›</a:t>
            </a:fld>
            <a:endParaRPr lang="tr-TR"/>
          </a:p>
        </p:txBody>
      </p:sp>
    </p:spTree>
    <p:extLst>
      <p:ext uri="{BB962C8B-B14F-4D97-AF65-F5344CB8AC3E}">
        <p14:creationId xmlns:p14="http://schemas.microsoft.com/office/powerpoint/2010/main" val="3446128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dirty="0"/>
              <a:t>Asıl başlık stili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685019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dirty="0"/>
              <a:t>Asıl başlık stili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13.12.2015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330786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dirty="0"/>
              <a:t>Asıl başlık stili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3092273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dirty="0"/>
              <a:t>Asıl başlık stili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dirty="0"/>
              <a:t>Asıl metin stillerini düzenle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875010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dirty="0"/>
              <a:t>Asıl başlık stili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699478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dirty="0"/>
              <a:t>Asıl başlık stili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dirty="0"/>
              <a:t>Asıl metin stillerini düzenle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6020670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dirty="0"/>
              <a:t>Asıl başlık stili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dirty="0"/>
              <a:t>Asıl metin stillerini düzenle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025298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dirty="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4581015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dirty="0"/>
              <a:t>Asıl başlık stili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071723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tıklayın</a:t>
            </a:r>
            <a:endParaRPr lang="en-US" dirty="0"/>
          </a:p>
        </p:txBody>
      </p:sp>
      <p:sp>
        <p:nvSpPr>
          <p:cNvPr id="3" name="Content Placeholder 2"/>
          <p:cNvSpPr>
            <a:spLocks noGrp="1"/>
          </p:cNvSpPr>
          <p:nvPr>
            <p:ph idx="1"/>
          </p:nvPr>
        </p:nvSpPr>
        <p:spPr/>
        <p:txBody>
          <a:bodyPr anchor="ct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993553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dirty="0"/>
              <a:t>Asıl başlık stili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13.12.2015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991743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dirty="0"/>
              <a:t>Asıl başlık stili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13.12.2015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6295321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13.12.2015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785791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tıklayın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13.12.2015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7624308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072480-10DA-4FB4-BEAE-2A1DEA90F248}" type="datetimeFigureOut">
              <a:rPr lang="tr-TR" smtClean="0"/>
              <a:t>13.12.2015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03214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dirty="0"/>
              <a:t>Asıl başlık stili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13.12.2015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978624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dirty="0"/>
              <a:t>Asıl başlık stili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13.12.2015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0444816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dirty="0"/>
              <a:t>Asıl başlık stili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2072480-10DA-4FB4-BEAE-2A1DEA90F248}" type="datetimeFigureOut">
              <a:rPr lang="tr-TR" smtClean="0"/>
              <a:t>13.12.2015</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411954682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forumlordum.net/kahramanlik-siirleri/"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xn--edebiyatgretmeni-twb.net/aruz_vezni.ht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www.xn--edebiyatgretmeni-twb.net/siirler.htm" TargetMode="External"/><Relationship Id="rId4" Type="http://schemas.openxmlformats.org/officeDocument/2006/relationships/hyperlink" Target="http://www.xn--edebiyatgretmeni-twb.net/berceste.htm"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bilgicik.com/yazi/fecri-ati/"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hyperlink" Target="http://www.bilgicik.com/tag/Edebiyat/" TargetMode="External"/><Relationship Id="rId4" Type="http://schemas.openxmlformats.org/officeDocument/2006/relationships/hyperlink" Target="http://www.bilgicik.com/yazi/turk-edebiyati-donemleri/"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r.wikipedia.org/wiki/Anoni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tr.wikipedia.org/wiki/Afrodit" TargetMode="External"/><Relationship Id="rId5" Type="http://schemas.openxmlformats.org/officeDocument/2006/relationships/hyperlink" Target="https://tr.wikipedia.org/wiki/Zeus" TargetMode="External"/><Relationship Id="rId4" Type="http://schemas.openxmlformats.org/officeDocument/2006/relationships/hyperlink" Target="https://tr.wikipedia.org/wiki/Mitoloji"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tr.wikipedia.org/wiki/O%C4%9Fuz_Ka%C4%9Fan_Destan%C4%B1" TargetMode="External"/><Relationship Id="rId13" Type="http://schemas.openxmlformats.org/officeDocument/2006/relationships/hyperlink" Target="https://tr.wikipedia.org/wiki/T%C3%BCreyi%C5%9F_Destan%C4%B1" TargetMode="External"/><Relationship Id="rId18" Type="http://schemas.openxmlformats.org/officeDocument/2006/relationships/hyperlink" Target="https://tr.wikipedia.org/wiki/Dani%C5%9Fmendname" TargetMode="External"/><Relationship Id="rId3" Type="http://schemas.openxmlformats.org/officeDocument/2006/relationships/hyperlink" Target="https://tr.wikipedia.org/wiki/T%C3%BCrk_edebiyat%C4%B1" TargetMode="External"/><Relationship Id="rId21" Type="http://schemas.openxmlformats.org/officeDocument/2006/relationships/hyperlink" Target="https://tr.wikipedia.org/wiki/K%C3%B6ro%C4%9Flu_Destan%C4%B1" TargetMode="External"/><Relationship Id="rId7" Type="http://schemas.openxmlformats.org/officeDocument/2006/relationships/hyperlink" Target="https://tr.wikipedia.org/wiki/%C5%9Eu_Destan%C4%B1" TargetMode="External"/><Relationship Id="rId12" Type="http://schemas.openxmlformats.org/officeDocument/2006/relationships/hyperlink" Target="https://tr.wikipedia.org/w/index.php?title=Edigey_Destan%C4%B1&amp;action=edit&amp;redlink=1" TargetMode="External"/><Relationship Id="rId17" Type="http://schemas.openxmlformats.org/officeDocument/2006/relationships/hyperlink" Target="https://tr.wikipedia.org/wiki/Battal_Gazi" TargetMode="External"/><Relationship Id="rId2" Type="http://schemas.openxmlformats.org/officeDocument/2006/relationships/notesSlide" Target="../notesSlides/notesSlide6.xml"/><Relationship Id="rId16" Type="http://schemas.openxmlformats.org/officeDocument/2006/relationships/hyperlink" Target="https://tr.wikipedia.org/wiki/Manas" TargetMode="External"/><Relationship Id="rId20" Type="http://schemas.openxmlformats.org/officeDocument/2006/relationships/hyperlink" Target="https://tr.wikipedia.org/wiki/Gen%C3%A7_Osman_Destan%C4%B1" TargetMode="External"/><Relationship Id="rId1" Type="http://schemas.openxmlformats.org/officeDocument/2006/relationships/slideLayout" Target="../slideLayouts/slideLayout2.xml"/><Relationship Id="rId6" Type="http://schemas.openxmlformats.org/officeDocument/2006/relationships/hyperlink" Target="https://tr.wikipedia.org/wiki/G%C3%B6%C3%A7_Destan%C4%B1" TargetMode="External"/><Relationship Id="rId11" Type="http://schemas.openxmlformats.org/officeDocument/2006/relationships/hyperlink" Target="https://tr.wikipedia.org/wiki/Yarat%C4%B1l%C4%B1%C5%9F_Destan%C4%B1" TargetMode="External"/><Relationship Id="rId5" Type="http://schemas.openxmlformats.org/officeDocument/2006/relationships/hyperlink" Target="https://tr.wikipedia.org/w/index.php?title=Uygur_Destan%C4%B1&amp;action=edit&amp;redlink=1" TargetMode="External"/><Relationship Id="rId15" Type="http://schemas.openxmlformats.org/officeDocument/2006/relationships/hyperlink" Target="https://tr.wikipedia.org/wiki/Saltuk_Bu%C4%9Fra" TargetMode="External"/><Relationship Id="rId23" Type="http://schemas.openxmlformats.org/officeDocument/2006/relationships/hyperlink" Target="https://tr.wikipedia.org/w/index.php?title=%C3%87anakkale_Destan%C4%B1&amp;action=edit&amp;redlink=1" TargetMode="External"/><Relationship Id="rId10" Type="http://schemas.openxmlformats.org/officeDocument/2006/relationships/hyperlink" Target="https://tr.wikipedia.org/wiki/Ergenekon_Destan%C4%B1" TargetMode="External"/><Relationship Id="rId19" Type="http://schemas.openxmlformats.org/officeDocument/2006/relationships/hyperlink" Target="https://tr.wikipedia.org/wiki/Dede_Korkut" TargetMode="External"/><Relationship Id="rId4" Type="http://schemas.openxmlformats.org/officeDocument/2006/relationships/hyperlink" Target="https://tr.wikipedia.org/wiki/Destan" TargetMode="External"/><Relationship Id="rId9" Type="http://schemas.openxmlformats.org/officeDocument/2006/relationships/hyperlink" Target="https://tr.wikipedia.org/wiki/Bozkurt_Destan%C4%B1" TargetMode="External"/><Relationship Id="rId14" Type="http://schemas.openxmlformats.org/officeDocument/2006/relationships/hyperlink" Target="https://tr.wikipedia.org/wiki/%C4%B0slam" TargetMode="External"/><Relationship Id="rId22" Type="http://schemas.openxmlformats.org/officeDocument/2006/relationships/hyperlink" Target="https://tr.wikipedia.org/w/index.php?title=Kuva-yi_Milliye_Destan%C4%B1&amp;action=edit&amp;redlink=1"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449688"/>
            <a:ext cx="9144000" cy="2387600"/>
          </a:xfrm>
        </p:spPr>
        <p:txBody>
          <a:bodyPr/>
          <a:lstStyle/>
          <a:p>
            <a:r>
              <a:rPr lang="tr-TR" b="1" dirty="0"/>
              <a:t>TÜRK EDEBİYATI</a:t>
            </a:r>
          </a:p>
        </p:txBody>
      </p:sp>
      <p:sp>
        <p:nvSpPr>
          <p:cNvPr id="3" name="Alt Başlık 2"/>
          <p:cNvSpPr>
            <a:spLocks noGrp="1"/>
          </p:cNvSpPr>
          <p:nvPr>
            <p:ph type="subTitle" idx="1"/>
          </p:nvPr>
        </p:nvSpPr>
        <p:spPr>
          <a:xfrm>
            <a:off x="4514850" y="3995738"/>
            <a:ext cx="6988175" cy="453881"/>
          </a:xfrm>
        </p:spPr>
        <p:txBody>
          <a:bodyPr vert="horz" lIns="91440" tIns="45720" rIns="91440" bIns="45720" rtlCol="0" anchor="t">
            <a:normAutofit fontScale="70000" lnSpcReduction="20000"/>
          </a:bodyPr>
          <a:lstStyle/>
          <a:p>
            <a:r>
              <a:rPr lang="tr-TR" sz="4000" dirty="0"/>
              <a:t>BEYZANUR MUTLU 10/C 52</a:t>
            </a:r>
          </a:p>
        </p:txBody>
      </p:sp>
    </p:spTree>
    <p:extLst>
      <p:ext uri="{BB962C8B-B14F-4D97-AF65-F5344CB8AC3E}">
        <p14:creationId xmlns:p14="http://schemas.microsoft.com/office/powerpoint/2010/main" val="1674425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İSLAMİYET ETKİSİNDE GELİŞEN TÜRK EDEBİYATI</a:t>
            </a:r>
          </a:p>
        </p:txBody>
      </p:sp>
      <p:sp>
        <p:nvSpPr>
          <p:cNvPr id="3" name="İçerik Yer Tutucusu 2"/>
          <p:cNvSpPr>
            <a:spLocks noGrp="1"/>
          </p:cNvSpPr>
          <p:nvPr>
            <p:ph idx="1"/>
          </p:nvPr>
        </p:nvSpPr>
        <p:spPr/>
        <p:txBody>
          <a:bodyPr>
            <a:normAutofit fontScale="77500" lnSpcReduction="20000"/>
          </a:bodyPr>
          <a:lstStyle/>
          <a:p>
            <a:r>
              <a:rPr lang="tr-TR" sz="4000" b="1" dirty="0">
                <a:latin typeface="Corbel" charset="0"/>
              </a:rPr>
              <a:t>Türkler onuncu yüzyıldan itibaren kitleler halinde İslamiyet'i kabul etmeye başlamışlardır. İslam kültürünün etkisiyle yavaşa yavaş yeni bir edebiyat ortaya çıkmıştır. Kendine özgü nitelikleri ve kurallarıyla "Divan Edebiyatı" adını verdiğimiz dönemin oluşumu 13. yüzyıla kadar gelir. Daha sonra bu edebiyat anlayışı 19.y</a:t>
            </a:r>
            <a:r>
              <a:rPr lang="tr-TR" sz="4000" b="1" dirty="0" err="1">
                <a:latin typeface="Corbel" charset="0"/>
              </a:rPr>
              <a:t>üzyıla</a:t>
            </a:r>
            <a:r>
              <a:rPr lang="tr-TR" sz="4000" b="1" dirty="0">
                <a:latin typeface="Corbel" charset="0"/>
              </a:rPr>
              <a:t> kadar etkin bir şekilde varlığını sürdürür.</a:t>
            </a:r>
          </a:p>
        </p:txBody>
      </p:sp>
    </p:spTree>
    <p:extLst>
      <p:ext uri="{BB962C8B-B14F-4D97-AF65-F5344CB8AC3E}">
        <p14:creationId xmlns:p14="http://schemas.microsoft.com/office/powerpoint/2010/main" val="319164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0720" y="-1155381"/>
            <a:ext cx="10018712" cy="7192681"/>
          </a:xfrm>
        </p:spPr>
        <p:txBody>
          <a:bodyPr/>
          <a:lstStyle/>
          <a:p>
            <a:r>
              <a:rPr lang="tr-TR" sz="3600" b="1" dirty="0">
                <a:latin typeface="Corbel" charset="0"/>
              </a:rPr>
              <a:t>İLK İSLAMİ ÜRÜNLER</a:t>
            </a:r>
          </a:p>
          <a:p>
            <a:r>
              <a:rPr lang="tr-TR" sz="3600" b="1" dirty="0">
                <a:latin typeface="Corbel" charset="0"/>
              </a:rPr>
              <a:t> KUTADGU BİLİG:</a:t>
            </a:r>
          </a:p>
          <a:p>
            <a:pPr algn="just"/>
            <a:r>
              <a:rPr lang="tr-TR" sz="3600" b="1" dirty="0">
                <a:latin typeface="Corbel" charset="0"/>
              </a:rPr>
              <a:t> Kutadgu Bilig, Türk dilinin en temel eserlerinden ve Türk dili araştırmalarının en mühim kaynaklarındandır. İslâmî Türk edebiyatının adı bilinen ilk şair ve düşünürü </a:t>
            </a:r>
            <a:r>
              <a:rPr lang="tr-TR" sz="3600" b="1" dirty="0" err="1">
                <a:latin typeface="Corbel" charset="0"/>
              </a:rPr>
              <a:t>Balasagun'lu</a:t>
            </a:r>
            <a:r>
              <a:rPr lang="tr-TR" sz="3600" b="1" dirty="0">
                <a:latin typeface="Corbel" charset="0"/>
              </a:rPr>
              <a:t> Yusuf Has </a:t>
            </a:r>
            <a:r>
              <a:rPr lang="tr-TR" sz="3600" b="1" dirty="0" err="1">
                <a:latin typeface="Corbel" charset="0"/>
              </a:rPr>
              <a:t>Hacib</a:t>
            </a:r>
            <a:r>
              <a:rPr lang="tr-TR" sz="3600" b="1" dirty="0">
                <a:latin typeface="Corbel" charset="0"/>
              </a:rPr>
              <a:t> tarafından kaleme alınmıştır.</a:t>
            </a:r>
          </a:p>
          <a:p>
            <a:pPr algn="just"/>
            <a:endParaRPr lang="tr-TR" dirty="0">
              <a:latin typeface="Corbel" charset="0"/>
            </a:endParaRPr>
          </a:p>
        </p:txBody>
      </p:sp>
    </p:spTree>
    <p:extLst>
      <p:ext uri="{BB962C8B-B14F-4D97-AF65-F5344CB8AC3E}">
        <p14:creationId xmlns:p14="http://schemas.microsoft.com/office/powerpoint/2010/main" val="41627583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Corbel" charset="0"/>
              </a:rPr>
              <a:t>DİVAN-I LUGAT-İT TÜRK</a:t>
            </a:r>
          </a:p>
        </p:txBody>
      </p:sp>
      <p:sp>
        <p:nvSpPr>
          <p:cNvPr id="3" name="İçerik Yer Tutucusu 2"/>
          <p:cNvSpPr>
            <a:spLocks noGrp="1"/>
          </p:cNvSpPr>
          <p:nvPr>
            <p:ph idx="1"/>
          </p:nvPr>
        </p:nvSpPr>
        <p:spPr>
          <a:xfrm>
            <a:off x="1484313" y="2190720"/>
            <a:ext cx="10018712" cy="3600480"/>
          </a:xfrm>
        </p:spPr>
        <p:txBody>
          <a:bodyPr>
            <a:normAutofit fontScale="92500" lnSpcReduction="10000"/>
          </a:bodyPr>
          <a:lstStyle/>
          <a:p>
            <a:r>
              <a:rPr lang="tr-TR" sz="2800" b="1" dirty="0">
                <a:latin typeface="Corbel" charset="0"/>
              </a:rPr>
              <a:t>Eserin adı, "Türk Dili'nin toplu(genel) Sözlüğü" anlamına gelir. Adından da anlaşılacağı gibi, eser bir sözlüktür; Araplara Türkçeyi öğretmek amacıyla yazılmıştır. Bundan dolayı, Türkçenin Arapça karşısında savunulduğu bir eser olarak değerlendirilir. Eserde Türkçe sözcüklerin anlamları Arapçayla açıklanmakta ve her maddeden sonra birtakım Türkçe metinler örnek olarak verilmektedir. Kaşgarlı Mahmut tarafından XI. yüzyılda yazılan eserin asıl önemi de, işte bu derleme Türkçe metinlerden ileri gelmektedir.</a:t>
            </a:r>
            <a:r>
              <a:rPr lang="tr-TR" dirty="0">
                <a:latin typeface="Corbel" charset="0"/>
              </a:rPr>
              <a:t> </a:t>
            </a:r>
          </a:p>
        </p:txBody>
      </p:sp>
    </p:spTree>
    <p:extLst>
      <p:ext uri="{BB962C8B-B14F-4D97-AF65-F5344CB8AC3E}">
        <p14:creationId xmlns:p14="http://schemas.microsoft.com/office/powerpoint/2010/main" val="40544732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Corbel" charset="0"/>
              </a:rPr>
              <a:t>ATABETÜ'L-HAKAYIK</a:t>
            </a:r>
          </a:p>
        </p:txBody>
      </p:sp>
      <p:sp>
        <p:nvSpPr>
          <p:cNvPr id="3" name="İçerik Yer Tutucusu 2"/>
          <p:cNvSpPr>
            <a:spLocks noGrp="1"/>
          </p:cNvSpPr>
          <p:nvPr>
            <p:ph idx="1"/>
          </p:nvPr>
        </p:nvSpPr>
        <p:spPr>
          <a:xfrm>
            <a:off x="1484313" y="1945106"/>
            <a:ext cx="10018712" cy="3846094"/>
          </a:xfrm>
        </p:spPr>
        <p:txBody>
          <a:bodyPr/>
          <a:lstStyle/>
          <a:p>
            <a:r>
              <a:rPr lang="tr-TR" sz="2800" b="1" dirty="0">
                <a:latin typeface="Corbel" charset="0"/>
              </a:rPr>
              <a:t>12. yüzyılda Edip Ahmet </a:t>
            </a:r>
            <a:r>
              <a:rPr lang="tr-TR" sz="2800" b="1" dirty="0" err="1">
                <a:latin typeface="Corbel" charset="0"/>
              </a:rPr>
              <a:t>Yükneki</a:t>
            </a:r>
            <a:r>
              <a:rPr lang="tr-TR" sz="2800" b="1" dirty="0">
                <a:latin typeface="Corbel" charset="0"/>
              </a:rPr>
              <a:t> tarafından aruz ölçüsü ve dörtlüklerle yazılmıştır. </a:t>
            </a:r>
            <a:r>
              <a:rPr lang="tr-TR" sz="2800" b="1" dirty="0" err="1">
                <a:latin typeface="Corbel" charset="0"/>
              </a:rPr>
              <a:t>Atabetü'l</a:t>
            </a:r>
            <a:r>
              <a:rPr lang="tr-TR" sz="2800" b="1" dirty="0">
                <a:latin typeface="Corbel" charset="0"/>
              </a:rPr>
              <a:t> </a:t>
            </a:r>
            <a:r>
              <a:rPr lang="tr-TR" sz="2800" b="1" dirty="0" err="1">
                <a:latin typeface="Corbel" charset="0"/>
              </a:rPr>
              <a:t>Hakayık</a:t>
            </a:r>
            <a:r>
              <a:rPr lang="tr-TR" sz="2800" b="1" dirty="0">
                <a:latin typeface="Corbel" charset="0"/>
              </a:rPr>
              <a:t> (Gerçeklerin Eşiği) , Edip Ahmet </a:t>
            </a:r>
            <a:r>
              <a:rPr lang="tr-TR" sz="2800" b="1" err="1">
                <a:latin typeface="Corbel" charset="0"/>
              </a:rPr>
              <a:t>Yükneki'nin</a:t>
            </a:r>
            <a:r>
              <a:rPr lang="tr-TR" sz="2800" b="1" dirty="0">
                <a:latin typeface="Corbel" charset="0"/>
              </a:rPr>
              <a:t>, </a:t>
            </a:r>
            <a:r>
              <a:rPr lang="tr-TR" sz="2800" b="1" err="1">
                <a:latin typeface="Corbel" charset="0"/>
              </a:rPr>
              <a:t>Karahanlı</a:t>
            </a:r>
            <a:r>
              <a:rPr lang="tr-TR" sz="2800" b="1" dirty="0">
                <a:latin typeface="Corbel" charset="0"/>
              </a:rPr>
              <a:t> beylerinden Muhammed </a:t>
            </a:r>
            <a:r>
              <a:rPr lang="tr-TR" sz="2800" b="1" err="1">
                <a:latin typeface="Corbel" charset="0"/>
              </a:rPr>
              <a:t>Dâd</a:t>
            </a:r>
            <a:r>
              <a:rPr lang="tr-TR" sz="2800" b="1" dirty="0">
                <a:latin typeface="Corbel" charset="0"/>
              </a:rPr>
              <a:t> </a:t>
            </a:r>
            <a:r>
              <a:rPr lang="tr-TR" sz="2800" b="1" err="1">
                <a:latin typeface="Corbel" charset="0"/>
              </a:rPr>
              <a:t>Sipehsalar'a</a:t>
            </a:r>
            <a:r>
              <a:rPr lang="tr-TR" sz="2800" b="1" dirty="0">
                <a:latin typeface="Corbel" charset="0"/>
              </a:rPr>
              <a:t> hediye ettiği, hadis ve Arapça beyitlere dayanarak yazdığı şiirlerle, ahlaklı insan olmanın yollarını, ahlak ilkelerini açıklamış, çeşitli </a:t>
            </a:r>
            <a:r>
              <a:rPr lang="tr-TR" sz="2800" b="1" err="1">
                <a:latin typeface="Corbel" charset="0"/>
              </a:rPr>
              <a:t>ahlakî</a:t>
            </a:r>
            <a:r>
              <a:rPr lang="tr-TR" sz="2800" b="1" dirty="0">
                <a:latin typeface="Corbel" charset="0"/>
              </a:rPr>
              <a:t> öğütlerde bulunmuş, </a:t>
            </a:r>
            <a:r>
              <a:rPr lang="tr-TR" sz="2800" b="1" err="1">
                <a:latin typeface="Corbel" charset="0"/>
              </a:rPr>
              <a:t>İslamî</a:t>
            </a:r>
            <a:r>
              <a:rPr lang="tr-TR" sz="2800" b="1" dirty="0">
                <a:latin typeface="Corbel" charset="0"/>
              </a:rPr>
              <a:t> düşünce ve görüşlere yol gösterici olmuştur</a:t>
            </a:r>
          </a:p>
        </p:txBody>
      </p:sp>
    </p:spTree>
    <p:extLst>
      <p:ext uri="{BB962C8B-B14F-4D97-AF65-F5344CB8AC3E}">
        <p14:creationId xmlns:p14="http://schemas.microsoft.com/office/powerpoint/2010/main" val="12056234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3" y="255216"/>
            <a:ext cx="10018712" cy="5535984"/>
          </a:xfrm>
        </p:spPr>
        <p:txBody>
          <a:bodyPr/>
          <a:lstStyle/>
          <a:p>
            <a:r>
              <a:rPr lang="tr-TR" b="1" dirty="0">
                <a:latin typeface="Corbel" charset="0"/>
              </a:rPr>
              <a:t>Özellikleri: </a:t>
            </a:r>
          </a:p>
          <a:p>
            <a:r>
              <a:rPr lang="tr-TR" b="1" dirty="0">
                <a:latin typeface="Corbel" charset="0"/>
              </a:rPr>
              <a:t>Gerçeklerin eşiği anlamına gelir. </a:t>
            </a:r>
          </a:p>
          <a:p>
            <a:r>
              <a:rPr lang="tr-TR" b="1" dirty="0">
                <a:latin typeface="Corbel" charset="0"/>
              </a:rPr>
              <a:t>Konusu din ve ahlaktır.</a:t>
            </a:r>
          </a:p>
          <a:p>
            <a:r>
              <a:rPr lang="tr-TR" b="1" dirty="0">
                <a:latin typeface="Corbel" charset="0"/>
              </a:rPr>
              <a:t>Didaktik (öğretici) bir eserdir. </a:t>
            </a:r>
          </a:p>
          <a:p>
            <a:r>
              <a:rPr lang="tr-TR" b="1" dirty="0">
                <a:latin typeface="Corbel" charset="0"/>
              </a:rPr>
              <a:t> Mesnevi tarzında yazılmıştır. </a:t>
            </a:r>
          </a:p>
          <a:p>
            <a:r>
              <a:rPr lang="tr-TR" b="1" dirty="0">
                <a:latin typeface="Corbel" charset="0"/>
              </a:rPr>
              <a:t> Nazım birimi olarak beyit ve dörtlük kullanılmıştır. .</a:t>
            </a:r>
          </a:p>
          <a:p>
            <a:r>
              <a:rPr lang="tr-TR" b="1" dirty="0">
                <a:latin typeface="Corbel" charset="0"/>
              </a:rPr>
              <a:t>Aruz ölçüsüyle yazılmıştır. .</a:t>
            </a:r>
          </a:p>
          <a:p>
            <a:r>
              <a:rPr lang="tr-TR" b="1" dirty="0">
                <a:latin typeface="Corbel" charset="0"/>
              </a:rPr>
              <a:t>Arapça ve Farsça kelimeler vardı</a:t>
            </a:r>
          </a:p>
        </p:txBody>
      </p:sp>
    </p:spTree>
    <p:extLst>
      <p:ext uri="{BB962C8B-B14F-4D97-AF65-F5344CB8AC3E}">
        <p14:creationId xmlns:p14="http://schemas.microsoft.com/office/powerpoint/2010/main" val="33901976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Corbel" charset="0"/>
              </a:rPr>
              <a:t>DİVAN-I HİKMET</a:t>
            </a:r>
          </a:p>
        </p:txBody>
      </p:sp>
      <p:sp>
        <p:nvSpPr>
          <p:cNvPr id="3" name="İçerik Yer Tutucusu 2"/>
          <p:cNvSpPr>
            <a:spLocks noGrp="1"/>
          </p:cNvSpPr>
          <p:nvPr>
            <p:ph idx="1"/>
          </p:nvPr>
        </p:nvSpPr>
        <p:spPr>
          <a:xfrm>
            <a:off x="1484313" y="2043546"/>
            <a:ext cx="10018712" cy="3747654"/>
          </a:xfrm>
        </p:spPr>
        <p:txBody>
          <a:bodyPr>
            <a:normAutofit fontScale="77500" lnSpcReduction="20000"/>
          </a:bodyPr>
          <a:lstStyle/>
          <a:p>
            <a:r>
              <a:rPr lang="tr-TR" sz="2800" b="1" dirty="0">
                <a:latin typeface="Corbel" charset="0"/>
              </a:rPr>
              <a:t>Kitapta Allah aşkı Peygamber sevgisi işlenmiştir. </a:t>
            </a:r>
          </a:p>
          <a:p>
            <a:r>
              <a:rPr lang="tr-TR" sz="2800" b="1" dirty="0">
                <a:latin typeface="Corbel" charset="0"/>
              </a:rPr>
              <a:t> Hikmet: Hoş, hayırlı anlamlarına gelir </a:t>
            </a:r>
          </a:p>
          <a:p>
            <a:r>
              <a:rPr lang="tr-TR" sz="2800" b="1" dirty="0">
                <a:latin typeface="Corbel" charset="0"/>
              </a:rPr>
              <a:t> Sade ve yalın bir dil kullanılmıştır. </a:t>
            </a:r>
          </a:p>
          <a:p>
            <a:r>
              <a:rPr lang="tr-TR" sz="2800" b="1" dirty="0">
                <a:latin typeface="Corbel" charset="0"/>
              </a:rPr>
              <a:t> Aruz ve hece ölçüsü kullanılmıştır. </a:t>
            </a:r>
          </a:p>
          <a:p>
            <a:r>
              <a:rPr lang="tr-TR" sz="2800" b="1" dirty="0">
                <a:latin typeface="Corbel" charset="0"/>
              </a:rPr>
              <a:t> Dörtlük ve beyitle yazılmıştır. </a:t>
            </a:r>
          </a:p>
          <a:p>
            <a:r>
              <a:rPr lang="tr-TR" sz="2800" b="1" dirty="0">
                <a:latin typeface="Corbel" charset="0"/>
              </a:rPr>
              <a:t>  Eser </a:t>
            </a:r>
            <a:r>
              <a:rPr lang="tr-TR" sz="2800" b="1" dirty="0" err="1">
                <a:latin typeface="Corbel" charset="0"/>
              </a:rPr>
              <a:t>karahanlı</a:t>
            </a:r>
            <a:r>
              <a:rPr lang="tr-TR" sz="2800" b="1" dirty="0">
                <a:latin typeface="Corbel" charset="0"/>
              </a:rPr>
              <a:t> </a:t>
            </a:r>
            <a:r>
              <a:rPr lang="tr-TR" sz="2800" b="1" dirty="0" err="1">
                <a:latin typeface="Corbel" charset="0"/>
              </a:rPr>
              <a:t>türkçesinin</a:t>
            </a:r>
            <a:r>
              <a:rPr lang="tr-TR" sz="2800" b="1" dirty="0">
                <a:latin typeface="Corbel" charset="0"/>
              </a:rPr>
              <a:t> </a:t>
            </a:r>
            <a:r>
              <a:rPr lang="tr-TR" sz="2800" b="1" dirty="0" err="1">
                <a:latin typeface="Corbel" charset="0"/>
              </a:rPr>
              <a:t>hakaniye</a:t>
            </a:r>
            <a:r>
              <a:rPr lang="tr-TR" sz="2800" b="1" dirty="0">
                <a:latin typeface="Corbel" charset="0"/>
              </a:rPr>
              <a:t> lehçesiyle </a:t>
            </a:r>
            <a:r>
              <a:rPr lang="tr-TR" sz="2800" b="1" dirty="0" err="1">
                <a:latin typeface="Corbel" charset="0"/>
              </a:rPr>
              <a:t>yazılmıştir</a:t>
            </a:r>
            <a:r>
              <a:rPr lang="tr-TR" sz="2800" b="1" dirty="0">
                <a:latin typeface="Corbel" charset="0"/>
              </a:rPr>
              <a:t> </a:t>
            </a:r>
          </a:p>
          <a:p>
            <a:r>
              <a:rPr lang="tr-TR" sz="2800" b="1" dirty="0">
                <a:latin typeface="Corbel" charset="0"/>
              </a:rPr>
              <a:t> Ahmet </a:t>
            </a:r>
            <a:r>
              <a:rPr lang="tr-TR" sz="2800" b="1" dirty="0" err="1">
                <a:latin typeface="Corbel" charset="0"/>
              </a:rPr>
              <a:t>Yesevinin</a:t>
            </a:r>
            <a:r>
              <a:rPr lang="tr-TR" sz="2800" b="1" dirty="0">
                <a:latin typeface="Corbel" charset="0"/>
              </a:rPr>
              <a:t> hikmetlerinin birleşmesiyle oluşmuştur. </a:t>
            </a:r>
          </a:p>
          <a:p>
            <a:r>
              <a:rPr lang="tr-TR" sz="2800" b="1" dirty="0">
                <a:latin typeface="Corbel" charset="0"/>
              </a:rPr>
              <a:t> Ahmet </a:t>
            </a:r>
            <a:r>
              <a:rPr lang="tr-TR" sz="2800" b="1" dirty="0" err="1">
                <a:latin typeface="Corbel" charset="0"/>
              </a:rPr>
              <a:t>Yesevi</a:t>
            </a:r>
            <a:r>
              <a:rPr lang="tr-TR" sz="2800" b="1" dirty="0">
                <a:latin typeface="Corbel" charset="0"/>
              </a:rPr>
              <a:t> hikmetleri </a:t>
            </a:r>
            <a:r>
              <a:rPr lang="tr-TR" sz="2800" b="1" dirty="0" err="1">
                <a:latin typeface="Corbel" charset="0"/>
              </a:rPr>
              <a:t>Karahanlı</a:t>
            </a:r>
            <a:r>
              <a:rPr lang="tr-TR" sz="2800" b="1" dirty="0">
                <a:latin typeface="Corbel" charset="0"/>
              </a:rPr>
              <a:t> Türkçesiyle söylemiştir. </a:t>
            </a:r>
          </a:p>
          <a:p>
            <a:r>
              <a:rPr lang="tr-TR" sz="2800" b="1" dirty="0">
                <a:latin typeface="Corbel" charset="0"/>
              </a:rPr>
              <a:t>  Hikmetler dini tasavvufi şiirlerdir. </a:t>
            </a:r>
          </a:p>
        </p:txBody>
      </p:sp>
    </p:spTree>
    <p:extLst>
      <p:ext uri="{BB962C8B-B14F-4D97-AF65-F5344CB8AC3E}">
        <p14:creationId xmlns:p14="http://schemas.microsoft.com/office/powerpoint/2010/main" val="14232737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15565" y="-511889"/>
            <a:ext cx="10018713" cy="1752599"/>
          </a:xfrm>
        </p:spPr>
        <p:txBody>
          <a:bodyPr/>
          <a:lstStyle/>
          <a:p>
            <a:pPr algn="l"/>
            <a:r>
              <a:rPr lang="tr-TR" b="1" dirty="0"/>
              <a:t>KİTAB-I DEDE KORKUT</a:t>
            </a:r>
          </a:p>
        </p:txBody>
      </p:sp>
      <p:sp>
        <p:nvSpPr>
          <p:cNvPr id="3" name="İçerik Yer Tutucusu 2"/>
          <p:cNvSpPr>
            <a:spLocks noGrp="1"/>
          </p:cNvSpPr>
          <p:nvPr>
            <p:ph idx="1"/>
          </p:nvPr>
        </p:nvSpPr>
        <p:spPr>
          <a:xfrm>
            <a:off x="1418238" y="1124345"/>
            <a:ext cx="10018713" cy="4699084"/>
          </a:xfrm>
        </p:spPr>
        <p:txBody>
          <a:bodyPr>
            <a:normAutofit fontScale="62500" lnSpcReduction="20000"/>
          </a:bodyPr>
          <a:lstStyle/>
          <a:p>
            <a:r>
              <a:rPr lang="tr-TR" b="1" dirty="0">
                <a:solidFill>
                  <a:srgbClr val="333333"/>
                </a:solidFill>
                <a:latin typeface="Verdana" charset="0"/>
              </a:rPr>
              <a:t>-</a:t>
            </a:r>
            <a:r>
              <a:rPr lang="tr-TR" sz="3200" b="1" dirty="0">
                <a:solidFill>
                  <a:srgbClr val="333333"/>
                </a:solidFill>
                <a:latin typeface="Verdana" charset="0"/>
              </a:rPr>
              <a:t>Yazarı belli olmayan, Oğuz Türklerinin düşmanları ve kendi aralarındaki mücadelelerini anlatan destansı hikâyelerdir.</a:t>
            </a:r>
            <a:r>
              <a:rPr lang="tr-TR" b="1" dirty="0">
                <a:solidFill>
                  <a:srgbClr val="333333"/>
                </a:solidFill>
                <a:latin typeface="Verdana" charset="0"/>
              </a:rPr>
              <a:t/>
            </a:r>
            <a:br>
              <a:rPr lang="tr-TR" b="1" dirty="0">
                <a:solidFill>
                  <a:srgbClr val="333333"/>
                </a:solidFill>
                <a:latin typeface="Verdana" charset="0"/>
              </a:rPr>
            </a:br>
            <a:r>
              <a:rPr lang="tr-TR" b="1" dirty="0">
                <a:solidFill>
                  <a:srgbClr val="333333"/>
                </a:solidFill>
                <a:latin typeface="Verdana" charset="0"/>
              </a:rPr>
              <a:t/>
            </a:r>
            <a:br>
              <a:rPr lang="tr-TR" b="1" dirty="0">
                <a:solidFill>
                  <a:srgbClr val="333333"/>
                </a:solidFill>
                <a:latin typeface="Verdana" charset="0"/>
              </a:rPr>
            </a:br>
            <a:r>
              <a:rPr lang="tr-TR" sz="3200" b="1" dirty="0">
                <a:solidFill>
                  <a:srgbClr val="333333"/>
                </a:solidFill>
                <a:latin typeface="Verdana" charset="0"/>
              </a:rPr>
              <a:t>-Kitabın tam adı “</a:t>
            </a:r>
            <a:r>
              <a:rPr lang="tr-TR" sz="3200" b="1" dirty="0" err="1">
                <a:solidFill>
                  <a:srgbClr val="333333"/>
                </a:solidFill>
                <a:latin typeface="Verdana" charset="0"/>
              </a:rPr>
              <a:t>Kıtab</a:t>
            </a:r>
            <a:r>
              <a:rPr lang="tr-TR" sz="3200" b="1" dirty="0">
                <a:solidFill>
                  <a:srgbClr val="333333"/>
                </a:solidFill>
                <a:latin typeface="Verdana" charset="0"/>
              </a:rPr>
              <a:t>-ı Dedem Korkut Ala Taife-i Oğuzhan” </a:t>
            </a:r>
            <a:r>
              <a:rPr lang="tr-TR" sz="3200" b="1" dirty="0" err="1">
                <a:solidFill>
                  <a:srgbClr val="333333"/>
                </a:solidFill>
                <a:latin typeface="Verdana" charset="0"/>
              </a:rPr>
              <a:t>dır</a:t>
            </a:r>
            <a:r>
              <a:rPr lang="tr-TR" sz="3200" b="1" dirty="0">
                <a:solidFill>
                  <a:srgbClr val="333333"/>
                </a:solidFill>
                <a:latin typeface="Verdana" charset="0"/>
              </a:rPr>
              <a:t>.</a:t>
            </a:r>
            <a:r>
              <a:rPr lang="tr-TR" b="1" dirty="0">
                <a:solidFill>
                  <a:srgbClr val="333333"/>
                </a:solidFill>
                <a:latin typeface="Verdana" charset="0"/>
              </a:rPr>
              <a:t/>
            </a:r>
            <a:br>
              <a:rPr lang="tr-TR" b="1" dirty="0">
                <a:solidFill>
                  <a:srgbClr val="333333"/>
                </a:solidFill>
                <a:latin typeface="Verdana" charset="0"/>
              </a:rPr>
            </a:br>
            <a:r>
              <a:rPr lang="tr-TR" b="1" dirty="0">
                <a:solidFill>
                  <a:srgbClr val="333333"/>
                </a:solidFill>
                <a:latin typeface="Verdana" charset="0"/>
              </a:rPr>
              <a:t/>
            </a:r>
            <a:br>
              <a:rPr lang="tr-TR" b="1" dirty="0">
                <a:solidFill>
                  <a:srgbClr val="333333"/>
                </a:solidFill>
                <a:latin typeface="Verdana" charset="0"/>
              </a:rPr>
            </a:br>
            <a:r>
              <a:rPr lang="tr-TR" sz="3200" b="1" dirty="0">
                <a:solidFill>
                  <a:srgbClr val="333333"/>
                </a:solidFill>
                <a:latin typeface="Verdana" charset="0"/>
              </a:rPr>
              <a:t>-Eser 12 hikâyeden ve bir ön sözden oluşmaktadır. İkisi Oğuz Türklerinin kendi iç mücadelesini, İkisi olağan üstü varlıkları, sekizi de Kuzeydeki ve batıdaki Hıristiyanlarla olan mücadeleleri anlatır.</a:t>
            </a:r>
            <a:r>
              <a:rPr lang="tr-TR" b="1" dirty="0">
                <a:solidFill>
                  <a:srgbClr val="333333"/>
                </a:solidFill>
                <a:latin typeface="Verdana" charset="0"/>
              </a:rPr>
              <a:t/>
            </a:r>
            <a:br>
              <a:rPr lang="tr-TR" b="1" dirty="0">
                <a:solidFill>
                  <a:srgbClr val="333333"/>
                </a:solidFill>
                <a:latin typeface="Verdana" charset="0"/>
              </a:rPr>
            </a:br>
            <a:r>
              <a:rPr lang="tr-TR" b="1" dirty="0">
                <a:solidFill>
                  <a:srgbClr val="333333"/>
                </a:solidFill>
                <a:latin typeface="Verdana" charset="0"/>
              </a:rPr>
              <a:t/>
            </a:r>
            <a:br>
              <a:rPr lang="tr-TR" b="1" dirty="0">
                <a:solidFill>
                  <a:srgbClr val="333333"/>
                </a:solidFill>
                <a:latin typeface="Verdana" charset="0"/>
              </a:rPr>
            </a:br>
            <a:r>
              <a:rPr lang="tr-TR" sz="3200" b="1" dirty="0">
                <a:solidFill>
                  <a:srgbClr val="333333"/>
                </a:solidFill>
                <a:latin typeface="Verdana" charset="0"/>
              </a:rPr>
              <a:t>-Aile ve ahlak kavramları </a:t>
            </a:r>
            <a:r>
              <a:rPr lang="tr-TR" sz="3200" b="1" dirty="0" err="1">
                <a:solidFill>
                  <a:srgbClr val="333333"/>
                </a:solidFill>
                <a:latin typeface="Verdana" charset="0"/>
              </a:rPr>
              <a:t>hikâye’nin</a:t>
            </a:r>
            <a:r>
              <a:rPr lang="tr-TR" sz="3200" b="1" dirty="0">
                <a:solidFill>
                  <a:srgbClr val="333333"/>
                </a:solidFill>
                <a:latin typeface="Verdana" charset="0"/>
              </a:rPr>
              <a:t> önemli özelliklerindendir.</a:t>
            </a:r>
            <a:r>
              <a:rPr lang="tr-TR" b="1" dirty="0">
                <a:solidFill>
                  <a:srgbClr val="333333"/>
                </a:solidFill>
                <a:latin typeface="Verdana" charset="0"/>
              </a:rPr>
              <a:t/>
            </a:r>
            <a:br>
              <a:rPr lang="tr-TR" b="1" dirty="0">
                <a:solidFill>
                  <a:srgbClr val="333333"/>
                </a:solidFill>
                <a:latin typeface="Verdana" charset="0"/>
              </a:rPr>
            </a:br>
            <a:r>
              <a:rPr lang="tr-TR" b="1" dirty="0">
                <a:solidFill>
                  <a:srgbClr val="333333"/>
                </a:solidFill>
                <a:latin typeface="Verdana" charset="0"/>
              </a:rPr>
              <a:t/>
            </a:r>
            <a:br>
              <a:rPr lang="tr-TR" b="1" dirty="0">
                <a:solidFill>
                  <a:srgbClr val="333333"/>
                </a:solidFill>
                <a:latin typeface="Verdana" charset="0"/>
              </a:rPr>
            </a:br>
            <a:r>
              <a:rPr lang="tr-TR" sz="3200" b="1" dirty="0">
                <a:solidFill>
                  <a:srgbClr val="333333"/>
                </a:solidFill>
                <a:latin typeface="Verdana" charset="0"/>
              </a:rPr>
              <a:t>-Destan geleneğinden Halk hikâyeciliğine geçişin ilk ürünüdür.</a:t>
            </a:r>
            <a:r>
              <a:rPr lang="tr-TR" b="1" dirty="0">
                <a:solidFill>
                  <a:srgbClr val="333333"/>
                </a:solidFill>
                <a:latin typeface="Verdana" charset="0"/>
              </a:rPr>
              <a:t/>
            </a:r>
            <a:br>
              <a:rPr lang="tr-TR" b="1" dirty="0">
                <a:solidFill>
                  <a:srgbClr val="333333"/>
                </a:solidFill>
                <a:latin typeface="Verdana" charset="0"/>
              </a:rPr>
            </a:br>
            <a:r>
              <a:rPr lang="tr-TR" b="1" dirty="0">
                <a:solidFill>
                  <a:srgbClr val="333333"/>
                </a:solidFill>
                <a:latin typeface="Verdana" charset="0"/>
              </a:rPr>
              <a:t/>
            </a:r>
            <a:br>
              <a:rPr lang="tr-TR" b="1" dirty="0">
                <a:solidFill>
                  <a:srgbClr val="333333"/>
                </a:solidFill>
                <a:latin typeface="Verdana" charset="0"/>
              </a:rPr>
            </a:br>
            <a:r>
              <a:rPr lang="tr-TR" sz="3200" b="1" dirty="0">
                <a:solidFill>
                  <a:srgbClr val="333333"/>
                </a:solidFill>
                <a:latin typeface="Verdana" charset="0"/>
              </a:rPr>
              <a:t>-Dede korkut hikâyelerin de ortak </a:t>
            </a:r>
            <a:r>
              <a:rPr lang="tr-TR" sz="3200" b="1" dirty="0">
                <a:solidFill>
                  <a:srgbClr val="004760"/>
                </a:solidFill>
                <a:latin typeface="Verdana" charset="0"/>
                <a:hlinkClick r:id="rId3"/>
              </a:rPr>
              <a:t>kahraman</a:t>
            </a:r>
            <a:r>
              <a:rPr lang="tr-TR" sz="3200" b="1" dirty="0">
                <a:solidFill>
                  <a:srgbClr val="333333"/>
                </a:solidFill>
                <a:latin typeface="Verdana" charset="0"/>
              </a:rPr>
              <a:t> Bilge bir kişidir.</a:t>
            </a:r>
            <a:r>
              <a:rPr lang="tr-TR" b="1" dirty="0">
                <a:solidFill>
                  <a:srgbClr val="333333"/>
                </a:solidFill>
                <a:latin typeface="Verdana" charset="0"/>
              </a:rPr>
              <a:t/>
            </a:r>
            <a:br>
              <a:rPr lang="tr-TR" b="1" dirty="0">
                <a:solidFill>
                  <a:srgbClr val="333333"/>
                </a:solidFill>
                <a:latin typeface="Verdana" charset="0"/>
              </a:rPr>
            </a:br>
            <a:r>
              <a:rPr lang="tr-TR" b="1" dirty="0">
                <a:solidFill>
                  <a:srgbClr val="333333"/>
                </a:solidFill>
                <a:latin typeface="Verdana" charset="0"/>
              </a:rPr>
              <a:t/>
            </a:r>
            <a:br>
              <a:rPr lang="tr-TR" b="1" dirty="0">
                <a:solidFill>
                  <a:srgbClr val="333333"/>
                </a:solidFill>
                <a:latin typeface="Verdana" charset="0"/>
              </a:rPr>
            </a:br>
            <a:r>
              <a:rPr lang="tr-TR" sz="3200" b="1" dirty="0">
                <a:solidFill>
                  <a:srgbClr val="333333"/>
                </a:solidFill>
                <a:latin typeface="Verdana" charset="0"/>
              </a:rPr>
              <a:t>-Göçebe hayattan yerleşik hayata, Destandan Halk hikâyeciliğine ve İslamiyet Öncesinden Müslümanlığa Geçiş gösteren, Geçiş Hikâyeleri olarak da bilinir.</a:t>
            </a:r>
          </a:p>
        </p:txBody>
      </p:sp>
    </p:spTree>
    <p:extLst>
      <p:ext uri="{BB962C8B-B14F-4D97-AF65-F5344CB8AC3E}">
        <p14:creationId xmlns:p14="http://schemas.microsoft.com/office/powerpoint/2010/main" val="12491198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3" y="-117475"/>
            <a:ext cx="10018712" cy="2047268"/>
          </a:xfrm>
        </p:spPr>
        <p:txBody>
          <a:bodyPr/>
          <a:lstStyle/>
          <a:p>
            <a:r>
              <a:rPr lang="tr-TR" b="1" dirty="0"/>
              <a:t>TÜRK HALK EDEBİYATI</a:t>
            </a:r>
          </a:p>
        </p:txBody>
      </p:sp>
      <p:sp>
        <p:nvSpPr>
          <p:cNvPr id="3" name="İçerik Yer Tutucusu 2"/>
          <p:cNvSpPr>
            <a:spLocks noGrp="1"/>
          </p:cNvSpPr>
          <p:nvPr>
            <p:ph idx="1"/>
          </p:nvPr>
        </p:nvSpPr>
        <p:spPr>
          <a:xfrm>
            <a:off x="1484313" y="1469312"/>
            <a:ext cx="10018712" cy="4321888"/>
          </a:xfrm>
        </p:spPr>
        <p:txBody>
          <a:bodyPr/>
          <a:lstStyle/>
          <a:p>
            <a:r>
              <a:rPr lang="tr-TR" sz="2800" b="1" dirty="0"/>
              <a:t>Halk edebiyatında daha çok şiir türünde eserler verilmiştir</a:t>
            </a:r>
          </a:p>
          <a:p>
            <a:r>
              <a:rPr lang="tr-TR" sz="2800" b="1" dirty="0"/>
              <a:t>Şiirde nazım birimi dörtlüktür</a:t>
            </a:r>
          </a:p>
          <a:p>
            <a:r>
              <a:rPr lang="tr-TR" sz="2800" b="1" dirty="0"/>
              <a:t>Dil halkın kullandığı Türkçedir</a:t>
            </a:r>
          </a:p>
          <a:p>
            <a:r>
              <a:rPr lang="tr-TR" sz="2800" b="1" dirty="0"/>
              <a:t>Konu, şekil ve dil bakımından gibi dış etkenlerden uzaktır.</a:t>
            </a:r>
          </a:p>
        </p:txBody>
      </p:sp>
    </p:spTree>
    <p:extLst>
      <p:ext uri="{BB962C8B-B14F-4D97-AF65-F5344CB8AC3E}">
        <p14:creationId xmlns:p14="http://schemas.microsoft.com/office/powerpoint/2010/main" val="33667407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KLASİK TÜRK EDEBİYATI</a:t>
            </a:r>
          </a:p>
        </p:txBody>
      </p:sp>
      <p:sp>
        <p:nvSpPr>
          <p:cNvPr id="3" name="İçerik Yer Tutucusu 2"/>
          <p:cNvSpPr>
            <a:spLocks noGrp="1"/>
          </p:cNvSpPr>
          <p:nvPr>
            <p:ph idx="1"/>
          </p:nvPr>
        </p:nvSpPr>
        <p:spPr/>
        <p:txBody>
          <a:bodyPr/>
          <a:lstStyle/>
          <a:p>
            <a:r>
              <a:rPr lang="tr-TR" sz="2800" b="1" dirty="0"/>
              <a:t>Klasik Türk Edebiyatı gibi batı tesirinde gelişen Türk edebiyatı da zamanla kendi benliğini kazanmıştır.</a:t>
            </a:r>
          </a:p>
          <a:p>
            <a:r>
              <a:rPr lang="tr-TR" sz="2800" b="1" dirty="0" err="1"/>
              <a:t>İslamiyetin</a:t>
            </a:r>
            <a:r>
              <a:rPr lang="tr-TR" sz="2800" b="1" dirty="0"/>
              <a:t> yerleşmesi sürecinde oluşmaya başlayan bir edebiyattır.</a:t>
            </a:r>
          </a:p>
          <a:p>
            <a:r>
              <a:rPr lang="tr-TR" sz="2800" b="1" dirty="0"/>
              <a:t>Bu edebiyatta şekil ve içerik bakımından belirli kalıplar </a:t>
            </a:r>
            <a:r>
              <a:rPr lang="tr-TR" sz="2800" b="1" dirty="0" err="1"/>
              <a:t>vardır.Güzellik</a:t>
            </a:r>
            <a:r>
              <a:rPr lang="tr-TR" sz="2800" b="1" dirty="0"/>
              <a:t> </a:t>
            </a:r>
            <a:r>
              <a:rPr lang="tr-TR" sz="2800" b="1" dirty="0" err="1"/>
              <a:t>anlayışı,mecazlar</a:t>
            </a:r>
            <a:r>
              <a:rPr lang="tr-TR" sz="2800" b="1" dirty="0"/>
              <a:t>...</a:t>
            </a:r>
          </a:p>
        </p:txBody>
      </p:sp>
    </p:spTree>
    <p:extLst>
      <p:ext uri="{BB962C8B-B14F-4D97-AF65-F5344CB8AC3E}">
        <p14:creationId xmlns:p14="http://schemas.microsoft.com/office/powerpoint/2010/main" val="24344026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BATI UYGARLIĞI ETKİSİNDE GELİŞEN TÜRK EDEBİYATI</a:t>
            </a:r>
          </a:p>
        </p:txBody>
      </p:sp>
      <p:sp>
        <p:nvSpPr>
          <p:cNvPr id="3" name="İçerik Yer Tutucusu 2"/>
          <p:cNvSpPr>
            <a:spLocks noGrp="1"/>
          </p:cNvSpPr>
          <p:nvPr>
            <p:ph idx="1"/>
          </p:nvPr>
        </p:nvSpPr>
        <p:spPr/>
        <p:txBody>
          <a:bodyPr/>
          <a:lstStyle/>
          <a:p>
            <a:r>
              <a:rPr lang="tr-TR" sz="2800" b="1" dirty="0"/>
              <a:t>Türk (Osmanlı)  toplumunda 18 yy. sonra batı uygarlığı çevresine girme yolunda çalışmalar </a:t>
            </a:r>
            <a:r>
              <a:rPr lang="tr-TR" sz="2800" b="1" dirty="0" err="1"/>
              <a:t>yapılmıştır.Askerlik</a:t>
            </a:r>
            <a:r>
              <a:rPr lang="tr-TR" sz="2800" b="1" dirty="0"/>
              <a:t> ve siyaset alanındaki gelişmeler bir süre sonra edebiyat yaşamında da etkisini göstermeye </a:t>
            </a:r>
            <a:r>
              <a:rPr lang="tr-TR" sz="2800" b="1" err="1"/>
              <a:t>başlamıştır.Özellikle</a:t>
            </a:r>
            <a:r>
              <a:rPr lang="tr-TR" sz="2800" b="1" dirty="0"/>
              <a:t> batıyı gören ve yakından tanıma olanağı bulan edebiyatçılar yeni bir edebiyatın ilk habercileri oldular.</a:t>
            </a:r>
          </a:p>
        </p:txBody>
      </p:sp>
    </p:spTree>
    <p:extLst>
      <p:ext uri="{BB962C8B-B14F-4D97-AF65-F5344CB8AC3E}">
        <p14:creationId xmlns:p14="http://schemas.microsoft.com/office/powerpoint/2010/main" val="42263270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167348"/>
            <a:ext cx="10018713" cy="1752599"/>
          </a:xfrm>
        </p:spPr>
        <p:txBody>
          <a:bodyPr/>
          <a:lstStyle/>
          <a:p>
            <a:r>
              <a:rPr lang="tr-TR" b="1" dirty="0"/>
              <a:t>İSLAMİYET ÖNCESİ TÜRK EDEBİYATI</a:t>
            </a:r>
          </a:p>
        </p:txBody>
      </p:sp>
      <p:sp>
        <p:nvSpPr>
          <p:cNvPr id="3" name="İçerik Yer Tutucusu 2"/>
          <p:cNvSpPr>
            <a:spLocks noGrp="1"/>
          </p:cNvSpPr>
          <p:nvPr>
            <p:ph idx="1"/>
          </p:nvPr>
        </p:nvSpPr>
        <p:spPr>
          <a:xfrm>
            <a:off x="1484313" y="1059114"/>
            <a:ext cx="10018712" cy="4732086"/>
          </a:xfrm>
        </p:spPr>
        <p:txBody>
          <a:bodyPr>
            <a:normAutofit/>
          </a:bodyPr>
          <a:lstStyle/>
          <a:p>
            <a:pPr marL="0" indent="0">
              <a:buNone/>
            </a:pPr>
            <a:r>
              <a:rPr lang="tr-TR" dirty="0">
                <a:latin typeface="Corbel" charset="0"/>
              </a:rPr>
              <a:t>İslamiyet’ten önceki Türk edebiyatını genel olarak iki ana başlık altında inceleyebiliriz:</a:t>
            </a:r>
          </a:p>
          <a:p>
            <a:pPr marL="0" indent="0">
              <a:buNone/>
            </a:pPr>
            <a:r>
              <a:rPr lang="tr-TR" dirty="0">
                <a:latin typeface="Corbel" charset="0"/>
              </a:rPr>
              <a:t>1. Sözlü Edebiyat Sözlü Edebiyat, Türklerin henüz yazıyı kullanmadıkları dönemdeki edebiyattır. Bu dönem edebiyatı sözlü olarak üretilmiş ve kulaktan kulağa yayılarak varlığını sürdürmüştür. Bu dönemde edebiyatımızı Şamanizm, Manihaizm, Budizm gibi dinler etkilemiştir. İslamiyet öncesi Türk edebiyatı, M.Ö. 4000′li 3000′li yıllardan başlayarak Türklerin İslamiyet’i kabul ettiği XI. yüzyıl ortalarına kadar sürer. Bu uzun dönemin Köktürklere ait yazılı anıtların ortaya konduğu M.S. VI. yüzyıla kadar olan bölümü sözlü edebiyat dönemi olarak adlandırılır</a:t>
            </a:r>
          </a:p>
        </p:txBody>
      </p:sp>
    </p:spTree>
    <p:extLst>
      <p:ext uri="{BB962C8B-B14F-4D97-AF65-F5344CB8AC3E}">
        <p14:creationId xmlns:p14="http://schemas.microsoft.com/office/powerpoint/2010/main" val="3850830173"/>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3" y="107950"/>
            <a:ext cx="10018712" cy="6437958"/>
          </a:xfrm>
        </p:spPr>
        <p:txBody>
          <a:bodyPr/>
          <a:lstStyle/>
          <a:p>
            <a:r>
              <a:rPr lang="tr-TR" sz="2800" b="1" dirty="0"/>
              <a:t>Batı uygarlığı etkisinde gelişen Türk Edebiyatının başlangıcı olarak Tercüman-ı Ahval gazetesinin çıkışı kabul edilmektedir.</a:t>
            </a:r>
          </a:p>
          <a:p>
            <a:r>
              <a:rPr lang="tr-TR" sz="2800" b="1" dirty="0"/>
              <a:t>Çünkü bu gazete resmi yada yarı resmi bir yayın organı değil özel girişimle çıkartılan İLK TÜRK </a:t>
            </a:r>
            <a:r>
              <a:rPr lang="tr-TR" sz="2800" b="1" dirty="0" err="1"/>
              <a:t>GAZETESİydi.Böylece</a:t>
            </a:r>
            <a:r>
              <a:rPr lang="tr-TR" sz="2800" b="1" dirty="0"/>
              <a:t> başladığı kabul edilen yeni dönem şu alt dönemlerde incelenmektedir.</a:t>
            </a:r>
          </a:p>
          <a:p>
            <a:r>
              <a:rPr lang="tr-TR" sz="2800" b="1" dirty="0"/>
              <a:t>1.Tanzimat Dönemi</a:t>
            </a:r>
          </a:p>
          <a:p>
            <a:r>
              <a:rPr lang="tr-TR" sz="2800" b="1" dirty="0"/>
              <a:t>2.Servet-i </a:t>
            </a:r>
            <a:r>
              <a:rPr lang="tr-TR" sz="2800" b="1" dirty="0" err="1"/>
              <a:t>Fünun</a:t>
            </a:r>
            <a:endParaRPr lang="tr-TR" sz="2800" b="1" dirty="0"/>
          </a:p>
          <a:p>
            <a:r>
              <a:rPr lang="tr-TR" sz="2800" b="1" dirty="0"/>
              <a:t>3.Fecr-i Ati</a:t>
            </a:r>
          </a:p>
          <a:p>
            <a:r>
              <a:rPr lang="tr-TR" sz="2800" b="1" dirty="0"/>
              <a:t>4.Milli Edebiyat</a:t>
            </a:r>
          </a:p>
          <a:p>
            <a:r>
              <a:rPr lang="tr-TR" sz="2800" b="1" dirty="0"/>
              <a:t>5.Cumhuriyet Edebiyatı</a:t>
            </a:r>
          </a:p>
        </p:txBody>
      </p:sp>
    </p:spTree>
    <p:extLst>
      <p:ext uri="{BB962C8B-B14F-4D97-AF65-F5344CB8AC3E}">
        <p14:creationId xmlns:p14="http://schemas.microsoft.com/office/powerpoint/2010/main" val="42221136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95159"/>
            <a:ext cx="10018713" cy="1752599"/>
          </a:xfrm>
        </p:spPr>
        <p:txBody>
          <a:bodyPr/>
          <a:lstStyle/>
          <a:p>
            <a:r>
              <a:rPr lang="tr-TR" sz="3600" b="1" dirty="0">
                <a:solidFill>
                  <a:srgbClr val="444444"/>
                </a:solidFill>
              </a:rPr>
              <a:t>Tanzimat Edebiyatı Genel Özellikleri</a:t>
            </a:r>
            <a:r>
              <a:rPr lang="tr-TR" dirty="0"/>
              <a:t/>
            </a:r>
            <a:br>
              <a:rPr lang="tr-TR" dirty="0"/>
            </a:br>
            <a:endParaRPr lang="tr-TR" dirty="0"/>
          </a:p>
        </p:txBody>
      </p:sp>
      <p:sp>
        <p:nvSpPr>
          <p:cNvPr id="3" name="İçerik Yer Tutucusu 2"/>
          <p:cNvSpPr>
            <a:spLocks noGrp="1"/>
          </p:cNvSpPr>
          <p:nvPr>
            <p:ph idx="1"/>
          </p:nvPr>
        </p:nvSpPr>
        <p:spPr>
          <a:xfrm>
            <a:off x="1484313" y="1190398"/>
            <a:ext cx="10018712" cy="4600802"/>
          </a:xfrm>
        </p:spPr>
        <p:txBody>
          <a:bodyPr>
            <a:normAutofit fontScale="92500" lnSpcReduction="20000"/>
          </a:bodyPr>
          <a:lstStyle/>
          <a:p>
            <a:r>
              <a:rPr lang="tr-TR" sz="3200" dirty="0">
                <a:solidFill>
                  <a:srgbClr val="868686"/>
                </a:solidFill>
                <a:latin typeface="Corbel" charset="0"/>
              </a:rPr>
              <a:t>—</a:t>
            </a:r>
            <a:r>
              <a:rPr lang="tr-TR" sz="3200" b="1" dirty="0">
                <a:solidFill>
                  <a:srgbClr val="868686"/>
                </a:solidFill>
                <a:latin typeface="Corbel" charset="0"/>
              </a:rPr>
              <a:t>1860ta İlk özel gazetenin çıkarılmasıyla bu dönem başlar.</a:t>
            </a:r>
            <a:r>
              <a:rPr lang="tr-TR" dirty="0">
                <a:solidFill>
                  <a:srgbClr val="868686"/>
                </a:solidFill>
                <a:latin typeface="Corbel" charset="0"/>
              </a:rPr>
              <a:t/>
            </a:r>
            <a:br>
              <a:rPr lang="tr-TR" dirty="0">
                <a:solidFill>
                  <a:srgbClr val="868686"/>
                </a:solidFill>
                <a:latin typeface="Corbel" charset="0"/>
              </a:rPr>
            </a:br>
            <a:r>
              <a:rPr lang="tr-TR" sz="3200" b="1" dirty="0">
                <a:solidFill>
                  <a:srgbClr val="868686"/>
                </a:solidFill>
                <a:latin typeface="Corbel" charset="0"/>
              </a:rPr>
              <a:t>—Batılı tarzda ilk eserler bu dönemde ortaya çıkmıştır.</a:t>
            </a:r>
            <a:r>
              <a:rPr lang="tr-TR" dirty="0">
                <a:solidFill>
                  <a:srgbClr val="868686"/>
                </a:solidFill>
                <a:latin typeface="Corbel" charset="0"/>
              </a:rPr>
              <a:t/>
            </a:r>
            <a:br>
              <a:rPr lang="tr-TR" dirty="0">
                <a:solidFill>
                  <a:srgbClr val="868686"/>
                </a:solidFill>
                <a:latin typeface="Corbel" charset="0"/>
              </a:rPr>
            </a:br>
            <a:r>
              <a:rPr lang="tr-TR" sz="3200" b="1" dirty="0">
                <a:solidFill>
                  <a:srgbClr val="868686"/>
                </a:solidFill>
                <a:latin typeface="Corbel" charset="0"/>
              </a:rPr>
              <a:t>—Tiyatronun halkı aydınlatmada bir araç olabileceğini düşünmüşlerdir.</a:t>
            </a:r>
            <a:r>
              <a:rPr lang="tr-TR" dirty="0">
                <a:solidFill>
                  <a:srgbClr val="868686"/>
                </a:solidFill>
                <a:latin typeface="Corbel" charset="0"/>
              </a:rPr>
              <a:t/>
            </a:r>
            <a:br>
              <a:rPr lang="tr-TR" dirty="0">
                <a:solidFill>
                  <a:srgbClr val="868686"/>
                </a:solidFill>
                <a:latin typeface="Corbel" charset="0"/>
              </a:rPr>
            </a:br>
            <a:r>
              <a:rPr lang="tr-TR" sz="3200" b="1" dirty="0">
                <a:solidFill>
                  <a:srgbClr val="868686"/>
                </a:solidFill>
                <a:latin typeface="Corbel" charset="0"/>
              </a:rPr>
              <a:t>—Divan Edebiyatındaki “bölüm bütünlüğüne” karşılık “konu bütünlüğüne” önem vermişlerdir.</a:t>
            </a:r>
            <a:r>
              <a:rPr lang="tr-TR" dirty="0">
                <a:solidFill>
                  <a:srgbClr val="868686"/>
                </a:solidFill>
                <a:latin typeface="Corbel" charset="0"/>
              </a:rPr>
              <a:t/>
            </a:r>
            <a:br>
              <a:rPr lang="tr-TR" dirty="0">
                <a:solidFill>
                  <a:srgbClr val="868686"/>
                </a:solidFill>
                <a:latin typeface="Corbel" charset="0"/>
              </a:rPr>
            </a:br>
            <a:r>
              <a:rPr lang="tr-TR" sz="3200" b="1" dirty="0">
                <a:solidFill>
                  <a:srgbClr val="868686"/>
                </a:solidFill>
                <a:latin typeface="Corbel" charset="0"/>
              </a:rPr>
              <a:t>—Toplumcu bir sanat anlayışı hakimdir.</a:t>
            </a:r>
            <a:r>
              <a:rPr lang="tr-TR" dirty="0">
                <a:solidFill>
                  <a:srgbClr val="868686"/>
                </a:solidFill>
                <a:latin typeface="Corbel" charset="0"/>
              </a:rPr>
              <a:t/>
            </a:r>
            <a:br>
              <a:rPr lang="tr-TR" dirty="0">
                <a:solidFill>
                  <a:srgbClr val="868686"/>
                </a:solidFill>
                <a:latin typeface="Corbel" charset="0"/>
              </a:rPr>
            </a:br>
            <a:r>
              <a:rPr lang="tr-TR" sz="3200" b="1" dirty="0">
                <a:solidFill>
                  <a:srgbClr val="868686"/>
                </a:solidFill>
                <a:latin typeface="Corbel" charset="0"/>
              </a:rPr>
              <a:t>—Tanzimat 1. dönem sanatçıları, 2. dönem sanatçılarına göre daha toplumcu bir çizgidedir.</a:t>
            </a:r>
            <a:r>
              <a:rPr lang="tr-TR" dirty="0">
                <a:solidFill>
                  <a:srgbClr val="868686"/>
                </a:solidFill>
                <a:latin typeface="Corbel" charset="0"/>
              </a:rPr>
              <a:t/>
            </a:r>
            <a:br>
              <a:rPr lang="tr-TR" dirty="0">
                <a:solidFill>
                  <a:srgbClr val="868686"/>
                </a:solidFill>
                <a:latin typeface="Corbel" charset="0"/>
              </a:rPr>
            </a:br>
            <a:r>
              <a:rPr lang="tr-TR" sz="3200" b="1" dirty="0">
                <a:solidFill>
                  <a:srgbClr val="868686"/>
                </a:solidFill>
                <a:latin typeface="Corbel" charset="0"/>
              </a:rPr>
              <a:t>—Yazı dilini halk diline yaklaştırmak için çaba göstermişlerdir.</a:t>
            </a:r>
          </a:p>
        </p:txBody>
      </p:sp>
    </p:spTree>
    <p:extLst>
      <p:ext uri="{BB962C8B-B14F-4D97-AF65-F5344CB8AC3E}">
        <p14:creationId xmlns:p14="http://schemas.microsoft.com/office/powerpoint/2010/main" val="25279035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45939"/>
            <a:ext cx="10018713" cy="1752599"/>
          </a:xfrm>
        </p:spPr>
        <p:txBody>
          <a:bodyPr/>
          <a:lstStyle/>
          <a:p>
            <a:r>
              <a:rPr lang="tr-TR" dirty="0">
                <a:solidFill>
                  <a:srgbClr val="954951"/>
                </a:solidFill>
                <a:latin typeface="Arial" charset="0"/>
              </a:rPr>
              <a:t>Servet-i </a:t>
            </a:r>
            <a:r>
              <a:rPr lang="tr-TR" dirty="0" err="1">
                <a:solidFill>
                  <a:srgbClr val="954951"/>
                </a:solidFill>
                <a:latin typeface="Arial" charset="0"/>
              </a:rPr>
              <a:t>Fünun</a:t>
            </a:r>
            <a:r>
              <a:rPr lang="tr-TR" dirty="0">
                <a:solidFill>
                  <a:srgbClr val="954951"/>
                </a:solidFill>
                <a:latin typeface="Arial" charset="0"/>
              </a:rPr>
              <a:t> Edebiyatı</a:t>
            </a:r>
            <a:r>
              <a:rPr lang="tr-TR" dirty="0"/>
              <a:t/>
            </a:r>
            <a:br>
              <a:rPr lang="tr-TR" dirty="0"/>
            </a:br>
            <a:endParaRPr lang="tr-TR" dirty="0"/>
          </a:p>
        </p:txBody>
      </p:sp>
      <p:sp>
        <p:nvSpPr>
          <p:cNvPr id="3" name="İçerik Yer Tutucusu 2"/>
          <p:cNvSpPr>
            <a:spLocks noGrp="1"/>
          </p:cNvSpPr>
          <p:nvPr>
            <p:ph idx="1"/>
          </p:nvPr>
        </p:nvSpPr>
        <p:spPr>
          <a:xfrm>
            <a:off x="1123366" y="1814513"/>
            <a:ext cx="10379659" cy="4681537"/>
          </a:xfrm>
        </p:spPr>
        <p:txBody>
          <a:bodyPr>
            <a:normAutofit fontScale="85000" lnSpcReduction="20000"/>
          </a:bodyPr>
          <a:lstStyle/>
          <a:p>
            <a:r>
              <a:rPr lang="tr-TR" b="1" dirty="0">
                <a:solidFill>
                  <a:srgbClr val="515151"/>
                </a:solidFill>
                <a:latin typeface="Arial" charset="0"/>
              </a:rPr>
              <a:t>GENEL </a:t>
            </a:r>
            <a:r>
              <a:rPr lang="tr-TR" b="1" dirty="0" err="1">
                <a:solidFill>
                  <a:srgbClr val="515151"/>
                </a:solidFill>
                <a:latin typeface="Arial" charset="0"/>
              </a:rPr>
              <a:t>ÖZELLİKLERi</a:t>
            </a:r>
            <a:endParaRPr lang="tr-TR" b="1" dirty="0">
              <a:solidFill>
                <a:srgbClr val="515151"/>
              </a:solidFill>
              <a:latin typeface="Arial" charset="0"/>
            </a:endParaRPr>
          </a:p>
          <a:p>
            <a:pPr algn="just"/>
            <a:r>
              <a:rPr lang="tr-TR" b="1" dirty="0">
                <a:solidFill>
                  <a:srgbClr val="515151"/>
                </a:solidFill>
                <a:latin typeface="Arial" charset="0"/>
              </a:rPr>
              <a:t>1) “Sanat için sanat” ilkesine bağlıdırlar.</a:t>
            </a:r>
          </a:p>
          <a:p>
            <a:pPr algn="just"/>
            <a:r>
              <a:rPr lang="tr-TR" b="1" dirty="0">
                <a:solidFill>
                  <a:srgbClr val="515151"/>
                </a:solidFill>
                <a:latin typeface="Arial" charset="0"/>
              </a:rPr>
              <a:t>2) Cümlenin dize ya da beyitte tamamlanması kuralını yıkmışlar ve cümleyi özgürlüğüne kavuşturmuşlardır. </a:t>
            </a:r>
            <a:r>
              <a:rPr lang="tr-TR" b="1" dirty="0" err="1">
                <a:solidFill>
                  <a:srgbClr val="515151"/>
                </a:solidFill>
                <a:latin typeface="Arial" charset="0"/>
              </a:rPr>
              <a:t>Beyitin</a:t>
            </a:r>
            <a:r>
              <a:rPr lang="tr-TR" b="1" dirty="0">
                <a:solidFill>
                  <a:srgbClr val="515151"/>
                </a:solidFill>
                <a:latin typeface="Arial" charset="0"/>
              </a:rPr>
              <a:t> cümle üzerindeki egemenliğine son verirler. Cümle istediği yerde bitebilir.</a:t>
            </a:r>
          </a:p>
          <a:p>
            <a:pPr algn="just"/>
            <a:r>
              <a:rPr lang="tr-TR" b="1" dirty="0">
                <a:solidFill>
                  <a:srgbClr val="515151"/>
                </a:solidFill>
                <a:latin typeface="Arial" charset="0"/>
              </a:rPr>
              <a:t>3) Servet-i </a:t>
            </a:r>
            <a:r>
              <a:rPr lang="tr-TR" b="1" dirty="0" err="1">
                <a:solidFill>
                  <a:srgbClr val="515151"/>
                </a:solidFill>
                <a:latin typeface="Arial" charset="0"/>
              </a:rPr>
              <a:t>Fünuncular</a:t>
            </a:r>
            <a:r>
              <a:rPr lang="tr-TR" b="1" dirty="0">
                <a:solidFill>
                  <a:srgbClr val="515151"/>
                </a:solidFill>
                <a:latin typeface="Arial" charset="0"/>
              </a:rPr>
              <a:t> </a:t>
            </a:r>
            <a:r>
              <a:rPr lang="tr-TR" b="1" dirty="0">
                <a:solidFill>
                  <a:srgbClr val="FF0000"/>
                </a:solidFill>
                <a:latin typeface="Arial" charset="0"/>
                <a:hlinkClick r:id="rId3"/>
              </a:rPr>
              <a:t>aruz ölçüsü</a:t>
            </a:r>
            <a:r>
              <a:rPr lang="tr-TR" b="1" dirty="0">
                <a:solidFill>
                  <a:srgbClr val="515151"/>
                </a:solidFill>
                <a:latin typeface="Arial" charset="0"/>
              </a:rPr>
              <a:t>nü  kullanırlar. Ancak aruzun </a:t>
            </a:r>
            <a:r>
              <a:rPr lang="tr-TR" b="1" dirty="0">
                <a:solidFill>
                  <a:srgbClr val="FF0000"/>
                </a:solidFill>
                <a:latin typeface="Arial" charset="0"/>
                <a:hlinkClick r:id="rId4"/>
              </a:rPr>
              <a:t>dizeler</a:t>
            </a:r>
            <a:r>
              <a:rPr lang="tr-TR" b="1" dirty="0">
                <a:solidFill>
                  <a:srgbClr val="515151"/>
                </a:solidFill>
                <a:latin typeface="Arial" charset="0"/>
              </a:rPr>
              <a:t> üzerindeki egemenliğini de yıkarak, bir şiirde birden çok kalıba yer vermişlerdir.</a:t>
            </a:r>
          </a:p>
          <a:p>
            <a:pPr algn="just"/>
            <a:r>
              <a:rPr lang="tr-TR" b="1" dirty="0">
                <a:solidFill>
                  <a:srgbClr val="515151"/>
                </a:solidFill>
                <a:latin typeface="Arial" charset="0"/>
              </a:rPr>
              <a:t>4) Onlar “her şey şiirin konusu olabilir” görüşünü benimsemişler; fakat dönemin siyasal baskıları nedeniyle </a:t>
            </a:r>
            <a:r>
              <a:rPr lang="tr-TR" b="1" dirty="0">
                <a:solidFill>
                  <a:srgbClr val="FF0000"/>
                </a:solidFill>
                <a:latin typeface="Arial" charset="0"/>
              </a:rPr>
              <a:t>aşk</a:t>
            </a:r>
            <a:r>
              <a:rPr lang="tr-TR" b="1" dirty="0">
                <a:solidFill>
                  <a:srgbClr val="515151"/>
                </a:solidFill>
                <a:latin typeface="Arial" charset="0"/>
              </a:rPr>
              <a:t>, doğa, aile hayatı ve gündelik yaşamın basit konularına eğilmişlerdir.</a:t>
            </a:r>
          </a:p>
          <a:p>
            <a:pPr algn="just"/>
            <a:r>
              <a:rPr lang="tr-TR" b="1" dirty="0">
                <a:solidFill>
                  <a:srgbClr val="515151"/>
                </a:solidFill>
                <a:latin typeface="Arial" charset="0"/>
              </a:rPr>
              <a:t>5) </a:t>
            </a:r>
            <a:r>
              <a:rPr lang="tr-TR" b="1" dirty="0">
                <a:solidFill>
                  <a:srgbClr val="FF0000"/>
                </a:solidFill>
                <a:latin typeface="Arial" charset="0"/>
                <a:hlinkClick r:id="rId5"/>
              </a:rPr>
              <a:t>Şiir</a:t>
            </a:r>
            <a:r>
              <a:rPr lang="tr-TR" b="1" dirty="0">
                <a:solidFill>
                  <a:srgbClr val="515151"/>
                </a:solidFill>
                <a:latin typeface="Arial" charset="0"/>
              </a:rPr>
              <a:t>de ilk defa bu dönemde konu bütünlüğü sağlanmıştır.</a:t>
            </a:r>
          </a:p>
          <a:p>
            <a:pPr algn="just"/>
            <a:r>
              <a:rPr lang="tr-TR" b="1" dirty="0">
                <a:solidFill>
                  <a:srgbClr val="515151"/>
                </a:solidFill>
                <a:latin typeface="Arial" charset="0"/>
              </a:rPr>
              <a:t>6) “</a:t>
            </a:r>
            <a:r>
              <a:rPr lang="tr-TR" b="1" dirty="0" err="1">
                <a:solidFill>
                  <a:srgbClr val="515151"/>
                </a:solidFill>
                <a:latin typeface="Arial" charset="0"/>
              </a:rPr>
              <a:t>Sanatkârâne</a:t>
            </a:r>
            <a:r>
              <a:rPr lang="tr-TR" b="1" dirty="0">
                <a:solidFill>
                  <a:srgbClr val="515151"/>
                </a:solidFill>
                <a:latin typeface="Arial" charset="0"/>
              </a:rPr>
              <a:t> üslup” ve yeni bir “vokabüler” (sözvarlığı) yaratma kaygısıyla oldukça ağır bir dil kullanmışlardır.</a:t>
            </a:r>
          </a:p>
          <a:p>
            <a:pPr algn="just"/>
            <a:r>
              <a:rPr lang="tr-TR" b="1" dirty="0">
                <a:solidFill>
                  <a:srgbClr val="515151"/>
                </a:solidFill>
                <a:latin typeface="Arial" charset="0"/>
              </a:rPr>
              <a:t>7) “Kafiye kulak içindir” görüşünü benimserler</a:t>
            </a:r>
          </a:p>
          <a:p>
            <a:endParaRPr lang="tr-TR" dirty="0"/>
          </a:p>
        </p:txBody>
      </p:sp>
    </p:spTree>
    <p:extLst>
      <p:ext uri="{BB962C8B-B14F-4D97-AF65-F5344CB8AC3E}">
        <p14:creationId xmlns:p14="http://schemas.microsoft.com/office/powerpoint/2010/main" val="1674799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242819"/>
            <a:ext cx="10018713" cy="1752599"/>
          </a:xfrm>
        </p:spPr>
        <p:txBody>
          <a:bodyPr/>
          <a:lstStyle/>
          <a:p>
            <a:r>
              <a:rPr lang="tr-TR" b="1" u="sng" dirty="0">
                <a:solidFill>
                  <a:srgbClr val="FF0066"/>
                </a:solidFill>
                <a:latin typeface="Corbel" charset="0"/>
                <a:hlinkClick r:id=""/>
              </a:rPr>
              <a:t>Fecr-i Ati</a:t>
            </a:r>
            <a:r>
              <a:rPr lang="tr-TR" b="1" u="sng" dirty="0">
                <a:solidFill>
                  <a:srgbClr val="FF0066"/>
                </a:solidFill>
                <a:latin typeface="Corbel" charset="0"/>
              </a:rPr>
              <a:t> Döneminin Genel Özellikleri</a:t>
            </a:r>
          </a:p>
        </p:txBody>
      </p:sp>
      <p:sp>
        <p:nvSpPr>
          <p:cNvPr id="3" name="İçerik Yer Tutucusu 2"/>
          <p:cNvSpPr>
            <a:spLocks noGrp="1"/>
          </p:cNvSpPr>
          <p:nvPr>
            <p:ph idx="1"/>
          </p:nvPr>
        </p:nvSpPr>
        <p:spPr>
          <a:xfrm>
            <a:off x="1484313" y="1567372"/>
            <a:ext cx="10018712" cy="5142991"/>
          </a:xfrm>
        </p:spPr>
        <p:txBody>
          <a:bodyPr>
            <a:normAutofit lnSpcReduction="10000"/>
          </a:bodyPr>
          <a:lstStyle/>
          <a:p>
            <a:r>
              <a:rPr lang="tr-TR" b="1" dirty="0">
                <a:solidFill>
                  <a:srgbClr val="575757"/>
                </a:solidFill>
                <a:latin typeface="Corbel" charset="0"/>
              </a:rPr>
              <a:t>1. 20 Mart 1909’da Hilal Matbaası’nda toplanan Şahabettin </a:t>
            </a:r>
            <a:r>
              <a:rPr lang="tr-TR" b="1" dirty="0" err="1">
                <a:solidFill>
                  <a:srgbClr val="575757"/>
                </a:solidFill>
                <a:latin typeface="Corbel" charset="0"/>
              </a:rPr>
              <a:t>Süleyman,Yakup</a:t>
            </a:r>
            <a:r>
              <a:rPr lang="tr-TR" b="1" dirty="0">
                <a:solidFill>
                  <a:srgbClr val="575757"/>
                </a:solidFill>
                <a:latin typeface="Corbel" charset="0"/>
              </a:rPr>
              <a:t> Kadri, Refik Halit, Cemil Süleyman, Köprülüzade Mehmet </a:t>
            </a:r>
            <a:r>
              <a:rPr lang="tr-TR" b="1" dirty="0" err="1">
                <a:solidFill>
                  <a:srgbClr val="575757"/>
                </a:solidFill>
                <a:latin typeface="Corbel" charset="0"/>
              </a:rPr>
              <a:t>Faut</a:t>
            </a:r>
            <a:r>
              <a:rPr lang="tr-TR" b="1" dirty="0">
                <a:solidFill>
                  <a:srgbClr val="575757"/>
                </a:solidFill>
                <a:latin typeface="Corbel" charset="0"/>
              </a:rPr>
              <a:t>, Tahsin Nahit, Emin Bülent, Ali Süha, Faik Ali ve Müfit </a:t>
            </a:r>
            <a:r>
              <a:rPr lang="tr-TR" b="1" dirty="0" err="1">
                <a:solidFill>
                  <a:srgbClr val="575757"/>
                </a:solidFill>
                <a:latin typeface="Corbel" charset="0"/>
              </a:rPr>
              <a:t>Ratib</a:t>
            </a:r>
            <a:r>
              <a:rPr lang="tr-TR" b="1" dirty="0">
                <a:solidFill>
                  <a:srgbClr val="575757"/>
                </a:solidFill>
                <a:latin typeface="Corbel" charset="0"/>
              </a:rPr>
              <a:t> gibi yeni bir hareket başlatmayı planlar. Ahmet Haşim de bu harekete katılır. Böylece </a:t>
            </a:r>
            <a:r>
              <a:rPr lang="tr-TR" b="1" dirty="0">
                <a:solidFill>
                  <a:srgbClr val="000000"/>
                </a:solidFill>
                <a:latin typeface="Corbel" charset="0"/>
                <a:hlinkClick r:id="rId3"/>
              </a:rPr>
              <a:t>Fecr-i Ati</a:t>
            </a:r>
            <a:r>
              <a:rPr lang="tr-TR" b="1" dirty="0">
                <a:solidFill>
                  <a:srgbClr val="575757"/>
                </a:solidFill>
                <a:latin typeface="Corbel" charset="0"/>
              </a:rPr>
              <a:t> Encümen-i Edebisi Beyannamesi, 24 Şubat 1910’da yayımlanır. </a:t>
            </a:r>
            <a:r>
              <a:rPr lang="tr-TR" b="1" dirty="0">
                <a:solidFill>
                  <a:srgbClr val="000000"/>
                </a:solidFill>
                <a:latin typeface="Corbel" charset="0"/>
                <a:hlinkClick r:id="rId3"/>
              </a:rPr>
              <a:t>Fecr-i Ati</a:t>
            </a:r>
            <a:r>
              <a:rPr lang="tr-TR" b="1" dirty="0">
                <a:solidFill>
                  <a:srgbClr val="575757"/>
                </a:solidFill>
                <a:latin typeface="Corbel" charset="0"/>
              </a:rPr>
              <a:t> </a:t>
            </a:r>
            <a:r>
              <a:rPr lang="tr-TR" b="1" dirty="0">
                <a:solidFill>
                  <a:srgbClr val="000000"/>
                </a:solidFill>
                <a:latin typeface="Corbel" charset="0"/>
                <a:hlinkClick r:id="rId4"/>
              </a:rPr>
              <a:t>edebiyat</a:t>
            </a:r>
            <a:r>
              <a:rPr lang="tr-TR" b="1" dirty="0">
                <a:solidFill>
                  <a:srgbClr val="575757"/>
                </a:solidFill>
                <a:latin typeface="Corbel" charset="0"/>
              </a:rPr>
              <a:t>ı, II. Meşrutiyet’in ilanından sonra Servet-i </a:t>
            </a:r>
            <a:r>
              <a:rPr lang="tr-TR" b="1" dirty="0" err="1">
                <a:solidFill>
                  <a:srgbClr val="575757"/>
                </a:solidFill>
                <a:latin typeface="Corbel" charset="0"/>
              </a:rPr>
              <a:t>Fünûn</a:t>
            </a:r>
            <a:r>
              <a:rPr lang="tr-TR" b="1" dirty="0">
                <a:solidFill>
                  <a:srgbClr val="575757"/>
                </a:solidFill>
                <a:latin typeface="Corbel" charset="0"/>
              </a:rPr>
              <a:t> dergisinde yayımlanan bir bildiriyle başlar.</a:t>
            </a:r>
            <a:r>
              <a:rPr lang="tr-TR" dirty="0">
                <a:solidFill>
                  <a:srgbClr val="575757"/>
                </a:solidFill>
                <a:latin typeface="Corbel" charset="0"/>
              </a:rPr>
              <a:t/>
            </a:r>
            <a:br>
              <a:rPr lang="tr-TR" dirty="0">
                <a:solidFill>
                  <a:srgbClr val="575757"/>
                </a:solidFill>
                <a:latin typeface="Corbel" charset="0"/>
              </a:rPr>
            </a:br>
            <a:r>
              <a:rPr lang="tr-TR" b="1" dirty="0">
                <a:solidFill>
                  <a:srgbClr val="575757"/>
                </a:solidFill>
                <a:latin typeface="Corbel" charset="0"/>
              </a:rPr>
              <a:t>2. Edebiyatımızda ilk edebi bildiriyi (beyannameyi) yayımlayan topluluktur.</a:t>
            </a:r>
            <a:r>
              <a:rPr lang="tr-TR" dirty="0">
                <a:solidFill>
                  <a:srgbClr val="575757"/>
                </a:solidFill>
                <a:latin typeface="Corbel" charset="0"/>
              </a:rPr>
              <a:t/>
            </a:r>
            <a:br>
              <a:rPr lang="tr-TR" dirty="0">
                <a:solidFill>
                  <a:srgbClr val="575757"/>
                </a:solidFill>
                <a:latin typeface="Corbel" charset="0"/>
              </a:rPr>
            </a:br>
            <a:r>
              <a:rPr lang="tr-TR" b="1" dirty="0">
                <a:solidFill>
                  <a:srgbClr val="575757"/>
                </a:solidFill>
                <a:latin typeface="Corbel" charset="0"/>
              </a:rPr>
              <a:t>3. Edebiyatımızda ilk edebî topluluktur.</a:t>
            </a:r>
            <a:r>
              <a:rPr lang="tr-TR" dirty="0">
                <a:solidFill>
                  <a:srgbClr val="575757"/>
                </a:solidFill>
                <a:latin typeface="Corbel" charset="0"/>
              </a:rPr>
              <a:t/>
            </a:r>
            <a:br>
              <a:rPr lang="tr-TR" dirty="0">
                <a:solidFill>
                  <a:srgbClr val="575757"/>
                </a:solidFill>
                <a:latin typeface="Corbel" charset="0"/>
              </a:rPr>
            </a:br>
            <a:r>
              <a:rPr lang="tr-TR" b="1" dirty="0">
                <a:solidFill>
                  <a:srgbClr val="575757"/>
                </a:solidFill>
                <a:latin typeface="Corbel" charset="0"/>
              </a:rPr>
              <a:t>4. </a:t>
            </a:r>
            <a:r>
              <a:rPr lang="tr-TR" b="1" dirty="0">
                <a:solidFill>
                  <a:srgbClr val="000000"/>
                </a:solidFill>
                <a:latin typeface="Corbel" charset="0"/>
              </a:rPr>
              <a:t>Servet-i </a:t>
            </a:r>
            <a:r>
              <a:rPr lang="tr-TR" b="1" dirty="0" err="1">
                <a:solidFill>
                  <a:srgbClr val="000000"/>
                </a:solidFill>
                <a:latin typeface="Corbel" charset="0"/>
              </a:rPr>
              <a:t>Fünûn</a:t>
            </a:r>
            <a:r>
              <a:rPr lang="tr-TR" b="1" dirty="0">
                <a:solidFill>
                  <a:srgbClr val="000000"/>
                </a:solidFill>
                <a:latin typeface="Corbel" charset="0"/>
              </a:rPr>
              <a:t> </a:t>
            </a:r>
            <a:r>
              <a:rPr lang="tr-TR" b="1" dirty="0">
                <a:solidFill>
                  <a:srgbClr val="000000"/>
                </a:solidFill>
                <a:latin typeface="Corbel" charset="0"/>
                <a:hlinkClick r:id="rId4"/>
              </a:rPr>
              <a:t>edebiyat</a:t>
            </a:r>
            <a:r>
              <a:rPr lang="tr-TR" b="1" dirty="0" err="1">
                <a:solidFill>
                  <a:srgbClr val="000000"/>
                </a:solidFill>
                <a:latin typeface="Corbel" charset="0"/>
              </a:rPr>
              <a:t>ın</a:t>
            </a:r>
            <a:r>
              <a:rPr lang="tr-TR" b="1" dirty="0" err="1">
                <a:solidFill>
                  <a:srgbClr val="575757"/>
                </a:solidFill>
                <a:latin typeface="Corbel" charset="0"/>
              </a:rPr>
              <a:t>a</a:t>
            </a:r>
            <a:r>
              <a:rPr lang="tr-TR" b="1" dirty="0">
                <a:solidFill>
                  <a:srgbClr val="575757"/>
                </a:solidFill>
                <a:latin typeface="Corbel" charset="0"/>
              </a:rPr>
              <a:t> tepki olarak doğmuştur.</a:t>
            </a:r>
            <a:r>
              <a:rPr lang="tr-TR" dirty="0">
                <a:solidFill>
                  <a:srgbClr val="575757"/>
                </a:solidFill>
                <a:latin typeface="Corbel" charset="0"/>
              </a:rPr>
              <a:t/>
            </a:r>
            <a:br>
              <a:rPr lang="tr-TR" dirty="0">
                <a:solidFill>
                  <a:srgbClr val="575757"/>
                </a:solidFill>
                <a:latin typeface="Corbel" charset="0"/>
              </a:rPr>
            </a:br>
            <a:r>
              <a:rPr lang="tr-TR" b="1" dirty="0">
                <a:solidFill>
                  <a:srgbClr val="575757"/>
                </a:solidFill>
                <a:latin typeface="Corbel" charset="0"/>
              </a:rPr>
              <a:t>5. ‘Sanat şahsi ve muhteremdir.’ (Sanat kişisel ve saygıya değerdir) görüşüne bağlıdırlar.</a:t>
            </a:r>
            <a:r>
              <a:rPr lang="tr-TR" dirty="0">
                <a:solidFill>
                  <a:srgbClr val="575757"/>
                </a:solidFill>
                <a:latin typeface="Corbel" charset="0"/>
              </a:rPr>
              <a:t/>
            </a:r>
            <a:br>
              <a:rPr lang="tr-TR" dirty="0">
                <a:solidFill>
                  <a:srgbClr val="575757"/>
                </a:solidFill>
                <a:latin typeface="Corbel" charset="0"/>
              </a:rPr>
            </a:br>
            <a:r>
              <a:rPr lang="tr-TR" b="1" dirty="0">
                <a:solidFill>
                  <a:srgbClr val="575757"/>
                </a:solidFill>
                <a:latin typeface="Corbel" charset="0"/>
              </a:rPr>
              <a:t>6. ‘</a:t>
            </a:r>
            <a:r>
              <a:rPr lang="tr-TR" b="1" dirty="0">
                <a:solidFill>
                  <a:srgbClr val="000000"/>
                </a:solidFill>
                <a:latin typeface="Corbel" charset="0"/>
                <a:hlinkClick r:id="rId5"/>
              </a:rPr>
              <a:t>Edebiyat</a:t>
            </a:r>
            <a:r>
              <a:rPr lang="tr-TR" b="1" dirty="0">
                <a:solidFill>
                  <a:srgbClr val="575757"/>
                </a:solidFill>
                <a:latin typeface="Corbel" charset="0"/>
              </a:rPr>
              <a:t> ciddi ve önemli bir iştir, bunun halka anlatılması lazımdır.’ görüşüne sahiptirler</a:t>
            </a:r>
          </a:p>
        </p:txBody>
      </p:sp>
    </p:spTree>
    <p:extLst>
      <p:ext uri="{BB962C8B-B14F-4D97-AF65-F5344CB8AC3E}">
        <p14:creationId xmlns:p14="http://schemas.microsoft.com/office/powerpoint/2010/main" val="35901795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444444"/>
                </a:solidFill>
                <a:latin typeface="Corbel" charset="0"/>
              </a:rPr>
              <a:t>Milli Edebiyat Döneminin Genel Özellikleri</a:t>
            </a:r>
          </a:p>
        </p:txBody>
      </p:sp>
      <p:sp>
        <p:nvSpPr>
          <p:cNvPr id="3" name="İçerik Yer Tutucusu 2"/>
          <p:cNvSpPr>
            <a:spLocks noGrp="1"/>
          </p:cNvSpPr>
          <p:nvPr>
            <p:ph idx="1"/>
          </p:nvPr>
        </p:nvSpPr>
        <p:spPr>
          <a:xfrm>
            <a:off x="1106488" y="2092766"/>
            <a:ext cx="10396537" cy="4469959"/>
          </a:xfrm>
        </p:spPr>
        <p:txBody>
          <a:bodyPr>
            <a:normAutofit fontScale="92500" lnSpcReduction="10000"/>
          </a:bodyPr>
          <a:lstStyle/>
          <a:p>
            <a:r>
              <a:rPr lang="tr-TR" b="1" dirty="0">
                <a:solidFill>
                  <a:srgbClr val="444444"/>
                </a:solidFill>
                <a:latin typeface="Corbel" charset="0"/>
              </a:rPr>
              <a:t>Milli Edebiyat sanatçıları Batıyı körü körüne taklit etmeye karşı çıkmıştır; ancak edebiyatta Batılı türler olan makale, fıkra, roman, hikaye… gibi türleri kullanmayı yanlış görmemişlerdir.</a:t>
            </a:r>
          </a:p>
          <a:p>
            <a:r>
              <a:rPr lang="tr-TR" b="1" dirty="0">
                <a:solidFill>
                  <a:srgbClr val="444444"/>
                </a:solidFill>
                <a:latin typeface="Corbel" charset="0"/>
              </a:rPr>
              <a:t>Milli Edebiyatın getirdiği en önemli yenilik Yeni Lisan hareketini başlatarak dilde o döneme kadar değişik zamanlarda hedeflenen; ancak başarılamayan sadeleşme hareketini başarmak olmuştur. Bu dönem sanatçıları, konuşma diliyle edebiyat yapmışlardır.</a:t>
            </a:r>
          </a:p>
          <a:p>
            <a:r>
              <a:rPr lang="tr-TR" b="1" dirty="0">
                <a:solidFill>
                  <a:srgbClr val="444444"/>
                </a:solidFill>
                <a:latin typeface="Corbel" charset="0"/>
              </a:rPr>
              <a:t>Sanatçılar, kendilerine kaynak olarak kendi öz kültürlerini görmüşler ve milli ögelerden beslenmişlerdir. Bu dönemde yaşanan Milli Mücadele de dönemin değişik eserlerinde işlenmiştir.</a:t>
            </a:r>
          </a:p>
          <a:p>
            <a:r>
              <a:rPr lang="tr-TR" b="1" dirty="0">
                <a:solidFill>
                  <a:srgbClr val="444444"/>
                </a:solidFill>
                <a:latin typeface="Corbel" charset="0"/>
              </a:rPr>
              <a:t>Yoksulluk, aile hayatı, ahlaki çöküntü… gibi toplumsal konular işlenmiş, sanatçılar o dönemde yaşanan sosyal sorunları eserlerine taşımıştır.</a:t>
            </a:r>
          </a:p>
          <a:p>
            <a:endParaRPr lang="tr-TR" dirty="0"/>
          </a:p>
        </p:txBody>
      </p:sp>
    </p:spTree>
    <p:extLst>
      <p:ext uri="{BB962C8B-B14F-4D97-AF65-F5344CB8AC3E}">
        <p14:creationId xmlns:p14="http://schemas.microsoft.com/office/powerpoint/2010/main" val="28981362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9772" y="352965"/>
            <a:ext cx="10363252" cy="6356350"/>
          </a:xfrm>
        </p:spPr>
        <p:txBody>
          <a:bodyPr>
            <a:normAutofit fontScale="92500" lnSpcReduction="10000"/>
          </a:bodyPr>
          <a:lstStyle/>
          <a:p>
            <a:r>
              <a:rPr lang="tr-TR" b="1" dirty="0">
                <a:solidFill>
                  <a:srgbClr val="444444"/>
                </a:solidFill>
                <a:latin typeface="Corbel" charset="0"/>
              </a:rPr>
              <a:t>Daha önceki dönemlerde yüzeysel işlenen Anadolu ve Anadolu halkı bu dönem sanatçılarının birçok eserinde işlenmiştir.</a:t>
            </a:r>
          </a:p>
          <a:p>
            <a:r>
              <a:rPr lang="tr-TR" b="1" dirty="0">
                <a:solidFill>
                  <a:srgbClr val="444444"/>
                </a:solidFill>
                <a:latin typeface="Corbel" charset="0"/>
              </a:rPr>
              <a:t>Eserlerinde işledikleri temayı, gerçekçi bir biçimde ele almak isteyen sanatçılar, gözleme önem vermiş ve eserlerinde gözlemle topladıkları bilgileri kullanmışlardır.</a:t>
            </a:r>
          </a:p>
          <a:p>
            <a:r>
              <a:rPr lang="tr-TR" b="1" dirty="0">
                <a:solidFill>
                  <a:srgbClr val="444444"/>
                </a:solidFill>
                <a:latin typeface="Corbel" charset="0"/>
              </a:rPr>
              <a:t>Eserlerde her kesimden insanın sorunları dile getirilmiş, </a:t>
            </a:r>
            <a:r>
              <a:rPr lang="tr-TR" b="1" dirty="0" err="1">
                <a:solidFill>
                  <a:srgbClr val="444444"/>
                </a:solidFill>
                <a:latin typeface="Corbel" charset="0"/>
              </a:rPr>
              <a:t>Servetifünun</a:t>
            </a:r>
            <a:r>
              <a:rPr lang="tr-TR" b="1" dirty="0">
                <a:solidFill>
                  <a:srgbClr val="444444"/>
                </a:solidFill>
                <a:latin typeface="Corbel" charset="0"/>
              </a:rPr>
              <a:t> Edebiyatında yapılan “sadece aydın insanların dertlerini anlatma” geleneğinden kaçınılmıştır.</a:t>
            </a:r>
          </a:p>
          <a:p>
            <a:r>
              <a:rPr lang="tr-TR" b="1" dirty="0">
                <a:solidFill>
                  <a:srgbClr val="444444"/>
                </a:solidFill>
                <a:latin typeface="Corbel" charset="0"/>
              </a:rPr>
              <a:t>Bu dönem edebiyatı toplumsal özellik göstermiş, sanatçılar hem dönemine ayna tutmuş hem de yaşanılan toplumsal sorunlara çözüm yolları gösterilmiştir.</a:t>
            </a:r>
          </a:p>
          <a:p>
            <a:r>
              <a:rPr lang="tr-TR" b="1" dirty="0">
                <a:latin typeface="Corbel" charset="0"/>
              </a:rPr>
              <a:t>Batı taklitçiliğinden kaçınarak, milli konulara yönelme, yeni ve milli bir edebiyat ortaya koyma amacı güdülmüştür.</a:t>
            </a:r>
          </a:p>
          <a:p>
            <a:r>
              <a:rPr lang="tr-TR" b="1" dirty="0">
                <a:latin typeface="Corbel" charset="0"/>
              </a:rPr>
              <a:t>Türk kültürü ve tarihi el değmemiş bir hazine olarak kabul edilmiştir.</a:t>
            </a:r>
          </a:p>
          <a:p>
            <a:r>
              <a:rPr lang="tr-TR" b="1" dirty="0">
                <a:latin typeface="Corbel" charset="0"/>
              </a:rPr>
              <a:t>Dil birliğini, ulus-devlet anlayışının temeli olarak gören Milli Edebiyatçılar Türkçeyi bilim ve sanat dili haline getirme, dil bilinci yoluyla milli bilinç oluşturma, halk kül­türüne yönelme ve halkı eğitme gibi amaçlarına ulaşmak için dilde sadeleşmeye gitmişlerdir.</a:t>
            </a:r>
          </a:p>
          <a:p>
            <a:endParaRPr lang="tr-TR" dirty="0"/>
          </a:p>
        </p:txBody>
      </p:sp>
    </p:spTree>
    <p:extLst>
      <p:ext uri="{BB962C8B-B14F-4D97-AF65-F5344CB8AC3E}">
        <p14:creationId xmlns:p14="http://schemas.microsoft.com/office/powerpoint/2010/main" val="4242852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Cumhuriyet Dönemi Türk Edebiyatının Genel Özellikleri</a:t>
            </a:r>
            <a:br>
              <a:rPr lang="tr-TR" dirty="0"/>
            </a:br>
            <a:endParaRPr lang="tr-TR" dirty="0"/>
          </a:p>
        </p:txBody>
      </p:sp>
      <p:sp>
        <p:nvSpPr>
          <p:cNvPr id="3" name="İçerik Yer Tutucusu 2"/>
          <p:cNvSpPr>
            <a:spLocks noGrp="1"/>
          </p:cNvSpPr>
          <p:nvPr>
            <p:ph idx="1"/>
          </p:nvPr>
        </p:nvSpPr>
        <p:spPr>
          <a:xfrm>
            <a:off x="861443" y="2667000"/>
            <a:ext cx="10641582" cy="3124200"/>
          </a:xfrm>
        </p:spPr>
        <p:txBody>
          <a:bodyPr>
            <a:normAutofit fontScale="92500"/>
          </a:bodyPr>
          <a:lstStyle/>
          <a:p>
            <a:r>
              <a:rPr lang="tr-TR" b="1" dirty="0">
                <a:latin typeface="Corbel" charset="0"/>
              </a:rPr>
              <a:t>Yazı diliyle konuşma dili arasındaki fark ortadan kalkmış, dildeki sadeleşme çalışmaları sürmüştür.</a:t>
            </a:r>
          </a:p>
          <a:p>
            <a:r>
              <a:rPr lang="tr-TR" b="1" dirty="0">
                <a:latin typeface="Corbel" charset="0"/>
              </a:rPr>
              <a:t>Edebiyatımız bu dönemde toplumcu bir karakter kazanmış, gerçekçi bir anlayış hedeflenmiştir.</a:t>
            </a:r>
          </a:p>
          <a:p>
            <a:r>
              <a:rPr lang="tr-TR" b="1" dirty="0">
                <a:latin typeface="Corbel" charset="0"/>
              </a:rPr>
              <a:t>Aruz ölçüsünün yerini hece ölçüsü almış, şiirlerde de günlük konuşma dili kullanılmıştır. Şiirin biçimce daha da serbestleşmesi sağlanmıştır.</a:t>
            </a:r>
          </a:p>
          <a:p>
            <a:r>
              <a:rPr lang="tr-TR" b="1" dirty="0">
                <a:latin typeface="Corbel" charset="0"/>
              </a:rPr>
              <a:t>Şiir, roman, hikâye, tiyatro ve öğretici metin türlerinde önemli gelişmeler olmuştur.</a:t>
            </a:r>
          </a:p>
          <a:p>
            <a:endParaRPr lang="tr-TR" dirty="0"/>
          </a:p>
        </p:txBody>
      </p:sp>
    </p:spTree>
    <p:extLst>
      <p:ext uri="{BB962C8B-B14F-4D97-AF65-F5344CB8AC3E}">
        <p14:creationId xmlns:p14="http://schemas.microsoft.com/office/powerpoint/2010/main" val="33465663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03429" y="90488"/>
            <a:ext cx="10199596" cy="6405562"/>
          </a:xfrm>
        </p:spPr>
        <p:txBody>
          <a:bodyPr/>
          <a:lstStyle/>
          <a:p>
            <a:r>
              <a:rPr lang="tr-TR" dirty="0">
                <a:latin typeface="Corbel" charset="0"/>
              </a:rPr>
              <a:t>Cumhuriyetin kuruluşuyla 1940 (İkinci Dünya Savaşı) yılları arasında eser veren şair ve yazarlar genellikle daha önceki Milli Edebiyat akımının etkisinde tam anlamıyla ‘yerli’ ve ‘halka doğru’; veya Batı’nın, özellikle Fransız edebiyatının etkisinde kişisel yollarında yürümüşlerdir.</a:t>
            </a:r>
          </a:p>
          <a:p>
            <a:r>
              <a:rPr lang="tr-TR" dirty="0">
                <a:latin typeface="Corbel" charset="0"/>
              </a:rPr>
              <a:t>Cumhuriyet edebiyatının temelinde İstiklal Savaşı ve Atatürk devrimleri vardır. Şiirler, romanlar, hikâyeler bu iki konu ile doğrudan ya da dolaylı olarak bağlantılıdır. Milli duygu ve heyecan geliştirmeye yönelik bu çabalar Milli edebiyatın bir devamı niteliğindedir.</a:t>
            </a:r>
          </a:p>
          <a:p>
            <a:r>
              <a:rPr lang="tr-TR" dirty="0">
                <a:latin typeface="Corbel" charset="0"/>
              </a:rPr>
              <a:t>Milli edebiyatla başlayan halka inme, Anadolu’yu tanıma çabası bu dönemin edebiyatında ana ilkelerden olmuş, Türk halkının her kesimi edebiyata girmiştir. Artık edebiyat İstanbul’un sınırlarını tamamen aşmıştır.</a:t>
            </a:r>
          </a:p>
          <a:p>
            <a:r>
              <a:rPr lang="tr-TR" dirty="0">
                <a:latin typeface="Corbel" charset="0"/>
              </a:rPr>
              <a:t>Yeni kurulan devlet ile yapılan bazı devrimleri halka tanıtmak ve benimsetmek görevi Cumhuriyet dönemi sanatçılarına düşmüştü. Sanatçı, siyaset ile halk arasında bir köprü olmuş, devrimleri yorumlamış, açıklamış ve savunmuştur.</a:t>
            </a:r>
          </a:p>
          <a:p>
            <a:endParaRPr lang="tr-TR" dirty="0"/>
          </a:p>
        </p:txBody>
      </p:sp>
    </p:spTree>
    <p:extLst>
      <p:ext uri="{BB962C8B-B14F-4D97-AF65-F5344CB8AC3E}">
        <p14:creationId xmlns:p14="http://schemas.microsoft.com/office/powerpoint/2010/main" val="35172656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3" y="685800"/>
            <a:ext cx="10018712" cy="5198006"/>
          </a:xfrm>
        </p:spPr>
        <p:txBody>
          <a:bodyPr/>
          <a:lstStyle/>
          <a:p>
            <a:r>
              <a:rPr lang="tr-TR" sz="5400" dirty="0"/>
              <a:t>BENİ DİNLEDİĞİNİZ İÇİN TEŞEKKÜRLER :)</a:t>
            </a:r>
          </a:p>
        </p:txBody>
      </p:sp>
    </p:spTree>
    <p:extLst>
      <p:ext uri="{BB962C8B-B14F-4D97-AF65-F5344CB8AC3E}">
        <p14:creationId xmlns:p14="http://schemas.microsoft.com/office/powerpoint/2010/main" val="13021197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6075" y="157163"/>
            <a:ext cx="10018713" cy="6028185"/>
          </a:xfrm>
          <a:ln>
            <a:solidFill>
              <a:schemeClr val="tx2"/>
            </a:solidFill>
          </a:ln>
        </p:spPr>
        <p:txBody>
          <a:bodyPr/>
          <a:lstStyle/>
          <a:p>
            <a:r>
              <a:rPr lang="tr-TR" b="1" dirty="0">
                <a:latin typeface="Corbel" charset="0"/>
              </a:rPr>
              <a:t>Sözlü Dönemin Özellikleri</a:t>
            </a:r>
          </a:p>
          <a:p>
            <a:r>
              <a:rPr lang="tr-TR" b="1" dirty="0">
                <a:latin typeface="Corbel" charset="0"/>
              </a:rPr>
              <a:t>“Kopuz” adı verilen sazla dile getirilmiştir. </a:t>
            </a:r>
          </a:p>
          <a:p>
            <a:r>
              <a:rPr lang="tr-TR" b="1" dirty="0">
                <a:latin typeface="Corbel" charset="0"/>
              </a:rPr>
              <a:t>Ölçü olarak ulusal ölçümüz olan “hece ölçüsü” kullanılmıştır. </a:t>
            </a:r>
          </a:p>
          <a:p>
            <a:r>
              <a:rPr lang="tr-TR" b="1" dirty="0">
                <a:latin typeface="Corbel" charset="0"/>
              </a:rPr>
              <a:t> Nazım birimi “</a:t>
            </a:r>
            <a:r>
              <a:rPr lang="tr-TR" b="1" dirty="0" err="1">
                <a:latin typeface="Corbel" charset="0"/>
              </a:rPr>
              <a:t>dörtlük“tür</a:t>
            </a:r>
            <a:r>
              <a:rPr lang="tr-TR" b="1" dirty="0">
                <a:latin typeface="Corbel" charset="0"/>
              </a:rPr>
              <a:t>.</a:t>
            </a:r>
          </a:p>
          <a:p>
            <a:r>
              <a:rPr lang="tr-TR" b="1" dirty="0">
                <a:latin typeface="Corbel" charset="0"/>
              </a:rPr>
              <a:t> Dönemine göre arı bir dili vardır. </a:t>
            </a:r>
          </a:p>
          <a:p>
            <a:r>
              <a:rPr lang="tr-TR" b="1" dirty="0">
                <a:latin typeface="Corbel" charset="0"/>
              </a:rPr>
              <a:t> Dizelere genel olarak yarım uyak hâkimdir. </a:t>
            </a:r>
          </a:p>
          <a:p>
            <a:r>
              <a:rPr lang="tr-TR" b="1" dirty="0">
                <a:latin typeface="Corbel" charset="0"/>
              </a:rPr>
              <a:t>Daha çok doğa, aşk ve ölüm konuları işlenmiştir. </a:t>
            </a:r>
          </a:p>
          <a:p>
            <a:r>
              <a:rPr lang="tr-TR" b="1" dirty="0">
                <a:latin typeface="Corbel" charset="0"/>
              </a:rPr>
              <a:t>Bu döneme yönelik elimizdeki en eski kaynak Kaşgarlı Mahmut’un “Divan-ı Lügat-it Türk” adlı eseridir. </a:t>
            </a:r>
          </a:p>
        </p:txBody>
      </p:sp>
    </p:spTree>
    <p:extLst>
      <p:ext uri="{BB962C8B-B14F-4D97-AF65-F5344CB8AC3E}">
        <p14:creationId xmlns:p14="http://schemas.microsoft.com/office/powerpoint/2010/main" val="35213382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3" y="685800"/>
            <a:ext cx="10018712" cy="1211179"/>
          </a:xfrm>
        </p:spPr>
        <p:txBody>
          <a:bodyPr/>
          <a:lstStyle/>
          <a:p>
            <a:r>
              <a:rPr lang="tr-TR" b="1" dirty="0"/>
              <a:t>DÖNEMİN ÜRÜNLERİ</a:t>
            </a:r>
          </a:p>
        </p:txBody>
      </p:sp>
      <p:sp>
        <p:nvSpPr>
          <p:cNvPr id="3" name="İçerik Yer Tutucusu 2"/>
          <p:cNvSpPr>
            <a:spLocks noGrp="1"/>
          </p:cNvSpPr>
          <p:nvPr>
            <p:ph idx="1"/>
          </p:nvPr>
        </p:nvSpPr>
        <p:spPr>
          <a:xfrm>
            <a:off x="1484313" y="2092835"/>
            <a:ext cx="10018712" cy="3698365"/>
          </a:xfrm>
        </p:spPr>
        <p:txBody>
          <a:bodyPr>
            <a:normAutofit lnSpcReduction="10000"/>
          </a:bodyPr>
          <a:lstStyle/>
          <a:p>
            <a:r>
              <a:rPr lang="tr-TR" b="1" dirty="0">
                <a:latin typeface="Corbel" charset="0"/>
              </a:rPr>
              <a:t>Koşuk: Sığır denilen sürek avlarında söylenen şiirlerdir. Konusu daha çok doğa, aşk, savaş ve yiğitliktir. Bu tür daha sonra halk edebiyatında koşma adıyla anılmıştır.</a:t>
            </a:r>
          </a:p>
          <a:p>
            <a:r>
              <a:rPr lang="tr-TR" b="1" dirty="0">
                <a:latin typeface="Corbel" charset="0"/>
              </a:rPr>
              <a:t>Sav: Dönemin özlü sözleridir. Bugünkü atasözlerinin ilk biçimi niteliğindedir.</a:t>
            </a:r>
          </a:p>
          <a:p>
            <a:r>
              <a:rPr lang="tr-TR" b="1" dirty="0">
                <a:latin typeface="Corbel" charset="0"/>
              </a:rPr>
              <a:t>Sagu: “Yuğ” adı verilen ölüm törenlerinde ölen kişinin erdemlerini ve onun ölümünden duyulan hüznü dile getiren şiirlerdir.</a:t>
            </a:r>
          </a:p>
          <a:p>
            <a:r>
              <a:rPr lang="tr-TR" b="1" dirty="0">
                <a:latin typeface="Corbel" charset="0"/>
              </a:rPr>
              <a:t>Destan: Toplumu derinden etkileyen olaylar sonucunda halk arasında kendiliğinden oluşan uzun nazım türüdür.</a:t>
            </a:r>
          </a:p>
          <a:p>
            <a:endParaRPr lang="tr-TR" b="1" dirty="0">
              <a:latin typeface="Corbel" charset="0"/>
            </a:endParaRPr>
          </a:p>
        </p:txBody>
      </p:sp>
    </p:spTree>
    <p:extLst>
      <p:ext uri="{BB962C8B-B14F-4D97-AF65-F5344CB8AC3E}">
        <p14:creationId xmlns:p14="http://schemas.microsoft.com/office/powerpoint/2010/main" val="12453699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3" y="685800"/>
            <a:ext cx="10018712" cy="587725"/>
          </a:xfrm>
        </p:spPr>
        <p:txBody>
          <a:bodyPr>
            <a:normAutofit fontScale="90000"/>
          </a:bodyPr>
          <a:lstStyle/>
          <a:p>
            <a:r>
              <a:rPr lang="tr-TR" b="1" dirty="0"/>
              <a:t>DESTANLAR</a:t>
            </a:r>
          </a:p>
        </p:txBody>
      </p:sp>
      <p:sp>
        <p:nvSpPr>
          <p:cNvPr id="3" name="İçerik Yer Tutucusu 2"/>
          <p:cNvSpPr>
            <a:spLocks noGrp="1"/>
          </p:cNvSpPr>
          <p:nvPr>
            <p:ph idx="1"/>
          </p:nvPr>
        </p:nvSpPr>
        <p:spPr>
          <a:xfrm>
            <a:off x="1189038" y="1584325"/>
            <a:ext cx="10313987" cy="5092836"/>
          </a:xfrm>
        </p:spPr>
        <p:txBody>
          <a:bodyPr>
            <a:normAutofit fontScale="70000" lnSpcReduction="20000"/>
          </a:bodyPr>
          <a:lstStyle/>
          <a:p>
            <a:pPr marL="0" indent="0">
              <a:buNone/>
            </a:pPr>
            <a:r>
              <a:rPr lang="tr-TR" sz="2800" b="1" i="1" dirty="0"/>
              <a:t>1) Doğal Destanlar</a:t>
            </a:r>
          </a:p>
          <a:p>
            <a:pPr marL="0" indent="0">
              <a:buNone/>
            </a:pPr>
            <a:r>
              <a:rPr lang="tr-TR" sz="2800" b="1" i="1" dirty="0">
                <a:solidFill>
                  <a:srgbClr val="252525"/>
                </a:solidFill>
                <a:latin typeface="Corbel" charset="0"/>
              </a:rPr>
              <a:t>Doğal Destanlar </a:t>
            </a:r>
            <a:r>
              <a:rPr lang="tr-TR" sz="2800" b="1" i="1" dirty="0">
                <a:solidFill>
                  <a:srgbClr val="0B0080"/>
                </a:solidFill>
                <a:latin typeface="Corbel" charset="0"/>
                <a:hlinkClick r:id="rId3"/>
              </a:rPr>
              <a:t>anonim</a:t>
            </a:r>
            <a:r>
              <a:rPr lang="tr-TR" sz="2800" b="1" i="1" dirty="0">
                <a:solidFill>
                  <a:srgbClr val="252525"/>
                </a:solidFill>
                <a:latin typeface="Corbel" charset="0"/>
              </a:rPr>
              <a:t> (yazarı belli olmayan), ilkel dönemde yaşanmış olayları konu alan sözlü destan türüdür.</a:t>
            </a:r>
          </a:p>
          <a:p>
            <a:pPr marL="0" indent="0">
              <a:buNone/>
            </a:pPr>
            <a:r>
              <a:rPr lang="tr-TR" sz="2800" b="1" i="1" dirty="0">
                <a:solidFill>
                  <a:srgbClr val="252525"/>
                </a:solidFill>
                <a:latin typeface="Corbel" charset="0"/>
              </a:rPr>
              <a:t>Türk edebiyatında doğal destanlar İslamiyet öncesi ve İslami dönem olmak üzere ikiye ayrılır. Bu destanların çoğu destan döneminde yani </a:t>
            </a:r>
            <a:r>
              <a:rPr lang="tr-TR" sz="2800" b="1" i="1" dirty="0" err="1">
                <a:solidFill>
                  <a:srgbClr val="252525"/>
                </a:solidFill>
                <a:latin typeface="Corbel" charset="0"/>
              </a:rPr>
              <a:t>müslümanlık</a:t>
            </a:r>
            <a:r>
              <a:rPr lang="tr-TR" sz="2800" b="1" i="1" dirty="0">
                <a:solidFill>
                  <a:srgbClr val="252525"/>
                </a:solidFill>
                <a:latin typeface="Corbel" charset="0"/>
              </a:rPr>
              <a:t> öncesi dönemde ortaya çıkmıştır. Destan dönemi çok eski dönemlerde </a:t>
            </a:r>
            <a:r>
              <a:rPr lang="tr-TR" sz="2800" b="1" i="1" dirty="0">
                <a:solidFill>
                  <a:srgbClr val="0B0080"/>
                </a:solidFill>
                <a:latin typeface="Corbel" charset="0"/>
                <a:hlinkClick r:id="rId4"/>
              </a:rPr>
              <a:t>mitolojilerin</a:t>
            </a:r>
            <a:r>
              <a:rPr lang="tr-TR" sz="2800" b="1" i="1" dirty="0">
                <a:solidFill>
                  <a:srgbClr val="252525"/>
                </a:solidFill>
                <a:latin typeface="Corbel" charset="0"/>
              </a:rPr>
              <a:t> ortaya çıktığı dönemdir. İnsanların evreni, yaratılışlarını, yaşanılan tüm doğa olaylarını sorguladıkları, adlandırmaya çalıştıkları dönemdir. (</a:t>
            </a:r>
            <a:r>
              <a:rPr lang="tr-TR" sz="2800" b="1" i="1" dirty="0" err="1">
                <a:solidFill>
                  <a:srgbClr val="252525"/>
                </a:solidFill>
                <a:latin typeface="Corbel" charset="0"/>
              </a:rPr>
              <a:t>Örn</a:t>
            </a:r>
            <a:r>
              <a:rPr lang="tr-TR" sz="2800" b="1" i="1" dirty="0">
                <a:solidFill>
                  <a:srgbClr val="252525"/>
                </a:solidFill>
                <a:latin typeface="Corbel" charset="0"/>
              </a:rPr>
              <a:t>. Yunan mitolojisindeki </a:t>
            </a:r>
            <a:r>
              <a:rPr lang="tr-TR" sz="2800" b="1" i="1" dirty="0">
                <a:solidFill>
                  <a:srgbClr val="0B0080"/>
                </a:solidFill>
                <a:latin typeface="Corbel" charset="0"/>
                <a:hlinkClick r:id="rId5"/>
              </a:rPr>
              <a:t>Zeus</a:t>
            </a:r>
            <a:r>
              <a:rPr lang="tr-TR" sz="2800" b="1" i="1" dirty="0">
                <a:solidFill>
                  <a:srgbClr val="252525"/>
                </a:solidFill>
                <a:latin typeface="Corbel" charset="0"/>
              </a:rPr>
              <a:t> ve </a:t>
            </a:r>
            <a:r>
              <a:rPr lang="tr-TR" sz="2800" b="1" i="1" dirty="0">
                <a:solidFill>
                  <a:srgbClr val="0B0080"/>
                </a:solidFill>
                <a:latin typeface="Corbel" charset="0"/>
                <a:hlinkClick r:id="rId6"/>
              </a:rPr>
              <a:t>Afrodit</a:t>
            </a:r>
            <a:r>
              <a:rPr lang="tr-TR" sz="2800" b="1" i="1" dirty="0">
                <a:solidFill>
                  <a:srgbClr val="252525"/>
                </a:solidFill>
                <a:latin typeface="Corbel" charset="0"/>
              </a:rPr>
              <a:t> gibi tanrı ve tanrıçaların ortaya çıkması bu dönemdedir.)</a:t>
            </a:r>
          </a:p>
          <a:p>
            <a:r>
              <a:rPr lang="tr-TR" sz="2800" b="1" i="1" dirty="0">
                <a:solidFill>
                  <a:srgbClr val="252525"/>
                </a:solidFill>
                <a:latin typeface="Corbel" charset="0"/>
              </a:rPr>
              <a:t>Destanların temelinde çekirdek bir olay vardır. Bu olay gerçektir. Zaman içerisinde yaşanmış olan bu gerçek olay o millet tarafından; kimi zaman benzetmeler, kimi zaman abartmalar kullanılarak yaratılmıştır.</a:t>
            </a:r>
          </a:p>
          <a:p>
            <a:r>
              <a:rPr lang="tr-TR" sz="2800" b="1" i="1" dirty="0">
                <a:solidFill>
                  <a:srgbClr val="252525"/>
                </a:solidFill>
                <a:latin typeface="Corbel" charset="0"/>
              </a:rPr>
              <a:t>Özellikle İslamiyet öncesi döneme kaynaklık ederler.</a:t>
            </a:r>
          </a:p>
          <a:p>
            <a:r>
              <a:rPr lang="tr-TR" sz="2800" b="1" i="1" dirty="0">
                <a:solidFill>
                  <a:srgbClr val="252525"/>
                </a:solidFill>
                <a:latin typeface="Corbel" charset="0"/>
              </a:rPr>
              <a:t>Destanların dil ve anlatımı kimi zaman kahramanlara olağanüstü özellikler kazandırır, ifadeler açıktır. Uzun betimlemeler yer almaz. (</a:t>
            </a:r>
            <a:r>
              <a:rPr lang="tr-TR" sz="2800" b="1" i="1" dirty="0" err="1">
                <a:solidFill>
                  <a:srgbClr val="252525"/>
                </a:solidFill>
                <a:latin typeface="Corbel" charset="0"/>
              </a:rPr>
              <a:t>Örn</a:t>
            </a:r>
            <a:r>
              <a:rPr lang="tr-TR" sz="2800" b="1" i="1" dirty="0">
                <a:solidFill>
                  <a:srgbClr val="252525"/>
                </a:solidFill>
                <a:latin typeface="Corbel" charset="0"/>
              </a:rPr>
              <a:t>. Oğuz Kağan destanında sadece Oğuz Kağanın vücudu tasvir edilmiştir.)</a:t>
            </a:r>
          </a:p>
          <a:p>
            <a:pPr marL="0" indent="0">
              <a:buNone/>
            </a:pPr>
            <a:endParaRPr lang="tr-TR" b="1" dirty="0"/>
          </a:p>
        </p:txBody>
      </p:sp>
    </p:spTree>
    <p:extLst>
      <p:ext uri="{BB962C8B-B14F-4D97-AF65-F5344CB8AC3E}">
        <p14:creationId xmlns:p14="http://schemas.microsoft.com/office/powerpoint/2010/main" val="19123260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31971" y="-413449"/>
            <a:ext cx="10018713" cy="1752599"/>
          </a:xfrm>
        </p:spPr>
        <p:txBody>
          <a:bodyPr/>
          <a:lstStyle/>
          <a:p>
            <a:r>
              <a:rPr lang="tr-TR" b="1" dirty="0"/>
              <a:t>TÜRKLERE AİT DOĞAL DESTANLAR</a:t>
            </a:r>
          </a:p>
        </p:txBody>
      </p:sp>
      <p:sp>
        <p:nvSpPr>
          <p:cNvPr id="3" name="İçerik Yer Tutucusu 2"/>
          <p:cNvSpPr>
            <a:spLocks noGrp="1"/>
          </p:cNvSpPr>
          <p:nvPr>
            <p:ph idx="1"/>
          </p:nvPr>
        </p:nvSpPr>
        <p:spPr>
          <a:xfrm>
            <a:off x="1271026" y="1027113"/>
            <a:ext cx="10231999" cy="5240337"/>
          </a:xfrm>
        </p:spPr>
        <p:txBody>
          <a:bodyPr/>
          <a:lstStyle/>
          <a:p>
            <a:r>
              <a:rPr lang="tr-TR" dirty="0">
                <a:solidFill>
                  <a:srgbClr val="252525"/>
                </a:solidFill>
                <a:latin typeface="Corbel" charset="0"/>
              </a:rPr>
              <a:t>Türk destanları, </a:t>
            </a:r>
            <a:r>
              <a:rPr lang="tr-TR" dirty="0">
                <a:solidFill>
                  <a:srgbClr val="0B0080"/>
                </a:solidFill>
                <a:latin typeface="Corbel" charset="0"/>
                <a:hlinkClick r:id="rId3"/>
              </a:rPr>
              <a:t>Türk edebiyatında</a:t>
            </a:r>
            <a:r>
              <a:rPr lang="tr-TR" dirty="0">
                <a:solidFill>
                  <a:srgbClr val="252525"/>
                </a:solidFill>
                <a:latin typeface="Corbel" charset="0"/>
              </a:rPr>
              <a:t> kahramanlıkları anlatan efsanevi türdeki </a:t>
            </a:r>
            <a:r>
              <a:rPr lang="tr-TR" dirty="0">
                <a:solidFill>
                  <a:srgbClr val="0B0080"/>
                </a:solidFill>
                <a:latin typeface="Corbel" charset="0"/>
                <a:hlinkClick r:id="rId4"/>
              </a:rPr>
              <a:t>destanlardır</a:t>
            </a:r>
            <a:r>
              <a:rPr lang="tr-TR" dirty="0">
                <a:solidFill>
                  <a:srgbClr val="252525"/>
                </a:solidFill>
                <a:latin typeface="Corbel" charset="0"/>
              </a:rPr>
              <a:t>. En eski tür olarak Türk destanları içinde </a:t>
            </a:r>
            <a:r>
              <a:rPr lang="tr-TR" dirty="0">
                <a:solidFill>
                  <a:srgbClr val="A55858"/>
                </a:solidFill>
                <a:latin typeface="Corbel" charset="0"/>
                <a:hlinkClick r:id="rId5"/>
              </a:rPr>
              <a:t>Uygur Destanı</a:t>
            </a:r>
            <a:r>
              <a:rPr lang="tr-TR" dirty="0">
                <a:solidFill>
                  <a:srgbClr val="252525"/>
                </a:solidFill>
                <a:latin typeface="Corbel" charset="0"/>
              </a:rPr>
              <a:t>,</a:t>
            </a:r>
            <a:r>
              <a:rPr lang="tr-TR" dirty="0">
                <a:solidFill>
                  <a:srgbClr val="0B0080"/>
                </a:solidFill>
                <a:latin typeface="Corbel" charset="0"/>
                <a:hlinkClick r:id="rId6"/>
              </a:rPr>
              <a:t>Göç Destanı</a:t>
            </a:r>
            <a:r>
              <a:rPr lang="tr-TR" dirty="0">
                <a:solidFill>
                  <a:srgbClr val="252525"/>
                </a:solidFill>
                <a:latin typeface="Corbel" charset="0"/>
              </a:rPr>
              <a:t>, </a:t>
            </a:r>
            <a:r>
              <a:rPr lang="tr-TR" dirty="0">
                <a:solidFill>
                  <a:srgbClr val="0B0080"/>
                </a:solidFill>
                <a:latin typeface="Corbel" charset="0"/>
                <a:hlinkClick r:id="rId7"/>
              </a:rPr>
              <a:t>Şu Destanı</a:t>
            </a:r>
            <a:r>
              <a:rPr lang="tr-TR" dirty="0">
                <a:solidFill>
                  <a:srgbClr val="252525"/>
                </a:solidFill>
                <a:latin typeface="Corbel" charset="0"/>
              </a:rPr>
              <a:t>, </a:t>
            </a:r>
            <a:r>
              <a:rPr lang="tr-TR" dirty="0">
                <a:solidFill>
                  <a:srgbClr val="0B0080"/>
                </a:solidFill>
                <a:latin typeface="Corbel" charset="0"/>
                <a:hlinkClick r:id="rId8"/>
              </a:rPr>
              <a:t>Oğuz Kağan Destanı</a:t>
            </a:r>
            <a:r>
              <a:rPr lang="tr-TR" dirty="0">
                <a:solidFill>
                  <a:srgbClr val="252525"/>
                </a:solidFill>
                <a:latin typeface="Corbel" charset="0"/>
              </a:rPr>
              <a:t>, </a:t>
            </a:r>
            <a:r>
              <a:rPr lang="tr-TR" dirty="0">
                <a:solidFill>
                  <a:srgbClr val="0B0080"/>
                </a:solidFill>
                <a:latin typeface="Corbel" charset="0"/>
                <a:hlinkClick r:id="rId9"/>
              </a:rPr>
              <a:t>Bozkurt Destanı</a:t>
            </a:r>
            <a:r>
              <a:rPr lang="tr-TR" dirty="0">
                <a:solidFill>
                  <a:srgbClr val="252525"/>
                </a:solidFill>
                <a:latin typeface="Corbel" charset="0"/>
              </a:rPr>
              <a:t>, </a:t>
            </a:r>
            <a:r>
              <a:rPr lang="tr-TR" dirty="0">
                <a:solidFill>
                  <a:srgbClr val="0B0080"/>
                </a:solidFill>
                <a:latin typeface="Corbel" charset="0"/>
                <a:hlinkClick r:id="rId10"/>
              </a:rPr>
              <a:t>Ergenekon Destanı</a:t>
            </a:r>
            <a:r>
              <a:rPr lang="tr-TR" dirty="0">
                <a:solidFill>
                  <a:srgbClr val="252525"/>
                </a:solidFill>
                <a:latin typeface="Corbel" charset="0"/>
              </a:rPr>
              <a:t>, </a:t>
            </a:r>
            <a:r>
              <a:rPr lang="tr-TR" dirty="0">
                <a:solidFill>
                  <a:srgbClr val="0B0080"/>
                </a:solidFill>
                <a:latin typeface="Corbel" charset="0"/>
                <a:hlinkClick r:id="rId11"/>
              </a:rPr>
              <a:t>Yaratılış Destanı</a:t>
            </a:r>
            <a:r>
              <a:rPr lang="tr-TR" dirty="0">
                <a:solidFill>
                  <a:srgbClr val="252525"/>
                </a:solidFill>
                <a:latin typeface="Corbel" charset="0"/>
              </a:rPr>
              <a:t>, </a:t>
            </a:r>
            <a:r>
              <a:rPr lang="tr-TR" dirty="0">
                <a:solidFill>
                  <a:srgbClr val="A55858"/>
                </a:solidFill>
                <a:latin typeface="Corbel" charset="0"/>
                <a:hlinkClick r:id="rId12"/>
              </a:rPr>
              <a:t>Edigey Destanı</a:t>
            </a:r>
            <a:r>
              <a:rPr lang="tr-TR" dirty="0">
                <a:solidFill>
                  <a:srgbClr val="252525"/>
                </a:solidFill>
                <a:latin typeface="Corbel" charset="0"/>
              </a:rPr>
              <a:t> ve </a:t>
            </a:r>
            <a:r>
              <a:rPr lang="tr-TR" dirty="0">
                <a:solidFill>
                  <a:srgbClr val="0B0080"/>
                </a:solidFill>
                <a:latin typeface="Corbel" charset="0"/>
                <a:hlinkClick r:id="rId13"/>
              </a:rPr>
              <a:t>Türeyiş Destanı</a:t>
            </a:r>
            <a:r>
              <a:rPr lang="tr-TR" dirty="0">
                <a:solidFill>
                  <a:srgbClr val="252525"/>
                </a:solidFill>
                <a:latin typeface="Corbel" charset="0"/>
              </a:rPr>
              <a:t>destanları </a:t>
            </a:r>
            <a:r>
              <a:rPr lang="tr-TR" dirty="0">
                <a:solidFill>
                  <a:srgbClr val="0B0080"/>
                </a:solidFill>
                <a:latin typeface="Corbel" charset="0"/>
                <a:hlinkClick r:id="rId14"/>
              </a:rPr>
              <a:t>İslam</a:t>
            </a:r>
            <a:r>
              <a:rPr lang="tr-TR" dirty="0">
                <a:solidFill>
                  <a:srgbClr val="252525"/>
                </a:solidFill>
                <a:latin typeface="Corbel" charset="0"/>
              </a:rPr>
              <a:t> öncesi devrin bilinen destanlarıdır.</a:t>
            </a:r>
          </a:p>
          <a:p>
            <a:r>
              <a:rPr lang="tr-TR" dirty="0" err="1">
                <a:solidFill>
                  <a:srgbClr val="252525"/>
                </a:solidFill>
                <a:latin typeface="Corbel" charset="0"/>
              </a:rPr>
              <a:t>İslâmiyetin</a:t>
            </a:r>
            <a:r>
              <a:rPr lang="tr-TR" dirty="0">
                <a:solidFill>
                  <a:srgbClr val="252525"/>
                </a:solidFill>
                <a:latin typeface="Corbel" charset="0"/>
              </a:rPr>
              <a:t> yayılışı sırasındaki ve daha sonraki Türk destanları ise </a:t>
            </a:r>
            <a:r>
              <a:rPr lang="tr-TR" dirty="0">
                <a:solidFill>
                  <a:srgbClr val="0B0080"/>
                </a:solidFill>
                <a:latin typeface="Corbel" charset="0"/>
                <a:hlinkClick r:id="rId15"/>
              </a:rPr>
              <a:t>Saltuk Buğra</a:t>
            </a:r>
            <a:r>
              <a:rPr lang="tr-TR" dirty="0">
                <a:solidFill>
                  <a:srgbClr val="252525"/>
                </a:solidFill>
                <a:latin typeface="Corbel" charset="0"/>
              </a:rPr>
              <a:t>, </a:t>
            </a:r>
            <a:r>
              <a:rPr lang="tr-TR" dirty="0">
                <a:solidFill>
                  <a:srgbClr val="0B0080"/>
                </a:solidFill>
                <a:latin typeface="Corbel" charset="0"/>
                <a:hlinkClick r:id="rId16"/>
              </a:rPr>
              <a:t>Manas</a:t>
            </a:r>
            <a:r>
              <a:rPr lang="tr-TR" dirty="0">
                <a:solidFill>
                  <a:srgbClr val="252525"/>
                </a:solidFill>
                <a:latin typeface="Corbel" charset="0"/>
              </a:rPr>
              <a:t>, </a:t>
            </a:r>
            <a:r>
              <a:rPr lang="tr-TR" dirty="0">
                <a:solidFill>
                  <a:srgbClr val="0B0080"/>
                </a:solidFill>
                <a:latin typeface="Corbel" charset="0"/>
                <a:hlinkClick r:id="rId17"/>
              </a:rPr>
              <a:t>Battal Gazi</a:t>
            </a:r>
            <a:r>
              <a:rPr lang="tr-TR" dirty="0">
                <a:solidFill>
                  <a:srgbClr val="252525"/>
                </a:solidFill>
                <a:latin typeface="Corbel" charset="0"/>
              </a:rPr>
              <a:t>, </a:t>
            </a:r>
            <a:r>
              <a:rPr lang="tr-TR" dirty="0">
                <a:solidFill>
                  <a:srgbClr val="0B0080"/>
                </a:solidFill>
                <a:latin typeface="Corbel" charset="0"/>
                <a:hlinkClick r:id="rId18"/>
              </a:rPr>
              <a:t>Danişmendname</a:t>
            </a:r>
            <a:r>
              <a:rPr lang="tr-TR" dirty="0">
                <a:solidFill>
                  <a:srgbClr val="252525"/>
                </a:solidFill>
                <a:latin typeface="Corbel" charset="0"/>
              </a:rPr>
              <a:t>, </a:t>
            </a:r>
            <a:r>
              <a:rPr lang="tr-TR" dirty="0">
                <a:solidFill>
                  <a:srgbClr val="0B0080"/>
                </a:solidFill>
                <a:latin typeface="Corbel" charset="0"/>
                <a:hlinkClick r:id="rId19"/>
              </a:rPr>
              <a:t>Dede Korkut</a:t>
            </a:r>
            <a:r>
              <a:rPr lang="tr-TR" dirty="0">
                <a:solidFill>
                  <a:srgbClr val="252525"/>
                </a:solidFill>
                <a:latin typeface="Corbel" charset="0"/>
              </a:rPr>
              <a:t>, </a:t>
            </a:r>
            <a:r>
              <a:rPr lang="tr-TR" dirty="0">
                <a:solidFill>
                  <a:srgbClr val="0B0080"/>
                </a:solidFill>
                <a:latin typeface="Corbel" charset="0"/>
                <a:hlinkClick r:id="rId20"/>
              </a:rPr>
              <a:t>Genç Osman</a:t>
            </a:r>
            <a:r>
              <a:rPr lang="tr-TR" dirty="0">
                <a:solidFill>
                  <a:srgbClr val="252525"/>
                </a:solidFill>
                <a:latin typeface="Corbel" charset="0"/>
              </a:rPr>
              <a:t>, </a:t>
            </a:r>
            <a:r>
              <a:rPr lang="tr-TR" dirty="0">
                <a:solidFill>
                  <a:srgbClr val="0B0080"/>
                </a:solidFill>
                <a:latin typeface="Corbel" charset="0"/>
                <a:hlinkClick r:id="rId21"/>
              </a:rPr>
              <a:t>Köroğlu</a:t>
            </a:r>
            <a:r>
              <a:rPr lang="tr-TR" dirty="0">
                <a:solidFill>
                  <a:srgbClr val="252525"/>
                </a:solidFill>
                <a:latin typeface="Corbel" charset="0"/>
              </a:rPr>
              <a:t>, </a:t>
            </a:r>
            <a:r>
              <a:rPr lang="tr-TR" dirty="0">
                <a:solidFill>
                  <a:srgbClr val="A55858"/>
                </a:solidFill>
                <a:latin typeface="Corbel" charset="0"/>
                <a:hlinkClick r:id="rId22"/>
              </a:rPr>
              <a:t>Kuva-yi Milliye</a:t>
            </a:r>
            <a:r>
              <a:rPr lang="tr-TR" dirty="0">
                <a:solidFill>
                  <a:srgbClr val="252525"/>
                </a:solidFill>
                <a:latin typeface="Corbel" charset="0"/>
              </a:rPr>
              <a:t>, </a:t>
            </a:r>
            <a:r>
              <a:rPr lang="tr-TR" dirty="0">
                <a:solidFill>
                  <a:srgbClr val="A55858"/>
                </a:solidFill>
                <a:latin typeface="Corbel" charset="0"/>
                <a:hlinkClick r:id="rId23"/>
              </a:rPr>
              <a:t>Çanakkale</a:t>
            </a:r>
            <a:r>
              <a:rPr lang="tr-TR" dirty="0">
                <a:solidFill>
                  <a:srgbClr val="252525"/>
                </a:solidFill>
                <a:latin typeface="Corbel" charset="0"/>
              </a:rPr>
              <a:t> destanlarıdır. Destanların bazıları gerçek olayları yansıtır, bazıları ise sadece kurgudur. Manas destanı Türklerin en uzun destanıdır</a:t>
            </a:r>
          </a:p>
          <a:p>
            <a:endParaRPr lang="tr-TR" dirty="0"/>
          </a:p>
        </p:txBody>
      </p:sp>
    </p:spTree>
    <p:extLst>
      <p:ext uri="{BB962C8B-B14F-4D97-AF65-F5344CB8AC3E}">
        <p14:creationId xmlns:p14="http://schemas.microsoft.com/office/powerpoint/2010/main" val="17313682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249382"/>
            <a:ext cx="10018713" cy="1752599"/>
          </a:xfrm>
        </p:spPr>
        <p:txBody>
          <a:bodyPr/>
          <a:lstStyle/>
          <a:p>
            <a:r>
              <a:rPr lang="tr-TR" b="1" dirty="0"/>
              <a:t>YAZILI EDEBİYAT</a:t>
            </a:r>
          </a:p>
        </p:txBody>
      </p:sp>
      <p:sp>
        <p:nvSpPr>
          <p:cNvPr id="3" name="İçerik Yer Tutucusu 2"/>
          <p:cNvSpPr>
            <a:spLocks noGrp="1"/>
          </p:cNvSpPr>
          <p:nvPr>
            <p:ph idx="1"/>
          </p:nvPr>
        </p:nvSpPr>
        <p:spPr>
          <a:xfrm>
            <a:off x="1484313" y="1027113"/>
            <a:ext cx="10018712" cy="5469575"/>
          </a:xfrm>
        </p:spPr>
        <p:txBody>
          <a:bodyPr/>
          <a:lstStyle/>
          <a:p>
            <a:pPr lvl="1" algn="just"/>
            <a:r>
              <a:rPr lang="tr-TR" sz="2800" b="1" dirty="0">
                <a:latin typeface="Corbel" charset="0"/>
              </a:rPr>
              <a:t>Yazılı Edebiyat, Türkler arasında yazının kullanıldığı devirlerde başlayan bir edebiyattır. Eldeki en eski ürünler 5 ve 6. yüzyıllarda yazıldığı tahmin edilen </a:t>
            </a:r>
            <a:r>
              <a:rPr lang="tr-TR" sz="2800" b="1" dirty="0" err="1">
                <a:latin typeface="Corbel" charset="0"/>
              </a:rPr>
              <a:t>Yenisey</a:t>
            </a:r>
            <a:r>
              <a:rPr lang="tr-TR" sz="2800" b="1" dirty="0">
                <a:latin typeface="Corbel" charset="0"/>
              </a:rPr>
              <a:t> Kırgızlarına ait 'balbal ‘adı verilen mezar taşlarıdır. Ancak bu yazıtlar, adlar ve birkaç sözcükten oluşan Türkçe sözlerden ibarettir. Bu yazıtlardaki alfabe daha sonraki dönemlerde kullanılan Göktürk alfabesine göre ilkel bir nitelik taşır.</a:t>
            </a:r>
          </a:p>
        </p:txBody>
      </p:sp>
    </p:spTree>
    <p:extLst>
      <p:ext uri="{BB962C8B-B14F-4D97-AF65-F5344CB8AC3E}">
        <p14:creationId xmlns:p14="http://schemas.microsoft.com/office/powerpoint/2010/main" val="9121192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3" y="238125"/>
            <a:ext cx="10018712" cy="6028869"/>
          </a:xfrm>
        </p:spPr>
        <p:txBody>
          <a:bodyPr/>
          <a:lstStyle/>
          <a:p>
            <a:r>
              <a:rPr lang="tr-TR" sz="3600" b="1" dirty="0">
                <a:latin typeface="Corbel" charset="0"/>
              </a:rPr>
              <a:t>Yazılı edebiyata ait en önemli örnekler 8.y</a:t>
            </a:r>
            <a:r>
              <a:rPr lang="tr-TR" sz="3600" b="1" dirty="0" err="1">
                <a:latin typeface="Corbel" charset="0"/>
              </a:rPr>
              <a:t>üzyılda</a:t>
            </a:r>
            <a:r>
              <a:rPr lang="tr-TR" sz="3600" b="1" dirty="0">
                <a:latin typeface="Corbel" charset="0"/>
              </a:rPr>
              <a:t> dikilen ve günümüze dek ulaşan </a:t>
            </a:r>
            <a:r>
              <a:rPr lang="tr-TR" sz="3600" b="1" dirty="0" err="1">
                <a:latin typeface="Corbel" charset="0"/>
              </a:rPr>
              <a:t>GökTürk</a:t>
            </a:r>
            <a:r>
              <a:rPr lang="tr-TR" sz="3600" b="1" dirty="0">
                <a:latin typeface="Corbel" charset="0"/>
              </a:rPr>
              <a:t> </a:t>
            </a:r>
            <a:r>
              <a:rPr lang="tr-TR" sz="3600" b="1" dirty="0" err="1">
                <a:latin typeface="Corbel" charset="0"/>
              </a:rPr>
              <a:t>Kitabeleri’dir</a:t>
            </a:r>
            <a:r>
              <a:rPr lang="tr-TR" sz="3600" b="1" dirty="0">
                <a:latin typeface="Corbel" charset="0"/>
              </a:rPr>
              <a:t>. Bu yazıtlara bugün Moğolistan’da bulunan </a:t>
            </a:r>
            <a:r>
              <a:rPr lang="tr-TR" sz="3600" b="1" err="1">
                <a:latin typeface="Corbel" charset="0"/>
              </a:rPr>
              <a:t>GökTürk</a:t>
            </a:r>
            <a:r>
              <a:rPr lang="tr-TR" sz="3600" b="1" dirty="0">
                <a:latin typeface="Corbel" charset="0"/>
              </a:rPr>
              <a:t> Kitabeleri, Orhun Irmağı’nın eski yatağı üzerinde bulunduğu için Orhun Yazıtları (Anıtları/Kitabeleri) denmiştir. </a:t>
            </a:r>
            <a:r>
              <a:rPr lang="tr-TR" sz="3600" b="1" err="1">
                <a:latin typeface="Corbel" charset="0"/>
              </a:rPr>
              <a:t>GökTürk</a:t>
            </a:r>
            <a:r>
              <a:rPr lang="tr-TR" sz="3600" b="1" dirty="0">
                <a:latin typeface="Corbel" charset="0"/>
              </a:rPr>
              <a:t> </a:t>
            </a:r>
            <a:r>
              <a:rPr lang="tr-TR" sz="3600" b="1" err="1">
                <a:latin typeface="Corbel" charset="0"/>
              </a:rPr>
              <a:t>Kitabeleri’de</a:t>
            </a:r>
            <a:r>
              <a:rPr lang="tr-TR" sz="3600" b="1" dirty="0">
                <a:latin typeface="Corbel" charset="0"/>
              </a:rPr>
              <a:t> </a:t>
            </a:r>
            <a:r>
              <a:rPr lang="tr-TR" sz="3600" b="1" err="1">
                <a:latin typeface="Corbel" charset="0"/>
              </a:rPr>
              <a:t>Yenisey</a:t>
            </a:r>
            <a:r>
              <a:rPr lang="tr-TR" sz="3600" b="1" dirty="0">
                <a:latin typeface="Corbel" charset="0"/>
              </a:rPr>
              <a:t> Yazıtları gibi dikili taşlar üzerine Göktürk alfabesiyle yazılmıştır. </a:t>
            </a:r>
          </a:p>
        </p:txBody>
      </p:sp>
    </p:spTree>
    <p:extLst>
      <p:ext uri="{BB962C8B-B14F-4D97-AF65-F5344CB8AC3E}">
        <p14:creationId xmlns:p14="http://schemas.microsoft.com/office/powerpoint/2010/main" val="13031594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3" y="90488"/>
            <a:ext cx="10018712" cy="6504640"/>
          </a:xfrm>
        </p:spPr>
        <p:txBody>
          <a:bodyPr>
            <a:normAutofit lnSpcReduction="10000"/>
          </a:bodyPr>
          <a:lstStyle/>
          <a:p>
            <a:r>
              <a:rPr lang="tr-TR" b="1" dirty="0">
                <a:latin typeface="Corbel" charset="0"/>
              </a:rPr>
              <a:t>Orhun kitabeleri: Çinlilere karşı bağımsızlık savaşı yapan, Türk bütünlüğünü yeniden kurmak için içte ve dışta savaşan Köktürklerin hikâyesi anlatılır bu yazıtlarda. </a:t>
            </a:r>
          </a:p>
          <a:p>
            <a:r>
              <a:rPr lang="tr-TR" b="1" dirty="0">
                <a:latin typeface="Corbel" charset="0"/>
              </a:rPr>
              <a:t>Bu abideler otuz sekiz harfli olan Köktürk alfabesiyle yazılmıştır.</a:t>
            </a:r>
          </a:p>
          <a:p>
            <a:r>
              <a:rPr lang="tr-TR" b="1" dirty="0">
                <a:latin typeface="Corbel" charset="0"/>
              </a:rPr>
              <a:t> Bunlardan en önemli olanları 3 tanedir. </a:t>
            </a:r>
          </a:p>
          <a:p>
            <a:r>
              <a:rPr lang="tr-TR" b="1" dirty="0">
                <a:latin typeface="Corbel" charset="0"/>
              </a:rPr>
              <a:t>1. Bilge </a:t>
            </a:r>
            <a:r>
              <a:rPr lang="tr-TR" b="1" dirty="0" err="1">
                <a:latin typeface="Corbel" charset="0"/>
              </a:rPr>
              <a:t>Tonyukuk</a:t>
            </a:r>
            <a:r>
              <a:rPr lang="tr-TR" b="1" dirty="0">
                <a:latin typeface="Corbel" charset="0"/>
              </a:rPr>
              <a:t> Yazıtı: Dört bakana vezirlik etmiş olan </a:t>
            </a:r>
            <a:r>
              <a:rPr lang="tr-TR" b="1" dirty="0" err="1">
                <a:latin typeface="Corbel" charset="0"/>
              </a:rPr>
              <a:t>Tonyukuk</a:t>
            </a:r>
            <a:r>
              <a:rPr lang="tr-TR" b="1" dirty="0">
                <a:latin typeface="Corbel" charset="0"/>
              </a:rPr>
              <a:t> tarafından yazılmıştır. Daha çok Çinlilerle yapılan savaşlar anlatılmaktadır</a:t>
            </a:r>
          </a:p>
          <a:p>
            <a:r>
              <a:rPr lang="tr-TR" b="1" dirty="0">
                <a:latin typeface="Corbel" charset="0"/>
              </a:rPr>
              <a:t>2. Kül </a:t>
            </a:r>
            <a:r>
              <a:rPr lang="tr-TR" b="1" dirty="0" err="1">
                <a:latin typeface="Corbel" charset="0"/>
              </a:rPr>
              <a:t>Tigin</a:t>
            </a:r>
            <a:r>
              <a:rPr lang="tr-TR" b="1" dirty="0">
                <a:latin typeface="Corbel" charset="0"/>
              </a:rPr>
              <a:t> Yazıtı: Köktürk hakanı Bilge Kağan’ın kardeşi Kül </a:t>
            </a:r>
            <a:r>
              <a:rPr lang="tr-TR" b="1" dirty="0" err="1">
                <a:latin typeface="Corbel" charset="0"/>
              </a:rPr>
              <a:t>Tigin’in</a:t>
            </a:r>
            <a:r>
              <a:rPr lang="tr-TR" b="1" dirty="0">
                <a:latin typeface="Corbel" charset="0"/>
              </a:rPr>
              <a:t> ölümü üzerine Bilge Kağan tarafından dikilmiştir. </a:t>
            </a:r>
          </a:p>
          <a:p>
            <a:r>
              <a:rPr lang="tr-TR" b="1" dirty="0">
                <a:latin typeface="Corbel" charset="0"/>
              </a:rPr>
              <a:t>3. Bilge Kağan Yazıtı: Göktürk hakanı Bilge Kağan’ın ölümünden sonra yazdırılmış bir abidedir. Son iki yazar daha çok dönemin olaylarından, törelerden ve Bilge Kağan’ın ulusuna dilediği iyi dileklerden söz eder. “Türk adının geçtiği ilk yazılı belge ve Türk Edebiyatı’nın ilk yazılı örnekleri olan Köktürk abidelerinde yazılar Prof. Thomsen ve Radloff tarafından okunmuştur. </a:t>
            </a:r>
          </a:p>
        </p:txBody>
      </p:sp>
    </p:spTree>
    <p:extLst>
      <p:ext uri="{BB962C8B-B14F-4D97-AF65-F5344CB8AC3E}">
        <p14:creationId xmlns:p14="http://schemas.microsoft.com/office/powerpoint/2010/main" val="8830653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0</TotalTime>
  <Words>0</Words>
  <Application>Microsoft Office PowerPoint</Application>
  <PresentationFormat>Geniş ekran</PresentationFormat>
  <Paragraphs>0</Paragraphs>
  <Slides>28</Slides>
  <Notes>28</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Paralaks</vt:lpstr>
      <vt:lpstr>TÜRK EDEBİYATI</vt:lpstr>
      <vt:lpstr>İSLAMİYET ÖNCESİ TÜRK EDEBİYATI</vt:lpstr>
      <vt:lpstr>PowerPoint Sunusu</vt:lpstr>
      <vt:lpstr>DÖNEMİN ÜRÜNLERİ</vt:lpstr>
      <vt:lpstr>DESTANLAR</vt:lpstr>
      <vt:lpstr>TÜRKLERE AİT DOĞAL DESTANLAR</vt:lpstr>
      <vt:lpstr>YAZILI EDEBİYAT</vt:lpstr>
      <vt:lpstr>PowerPoint Sunusu</vt:lpstr>
      <vt:lpstr>PowerPoint Sunusu</vt:lpstr>
      <vt:lpstr>İSLAMİYET ETKİSİNDE GELİŞEN TÜRK EDEBİYATI</vt:lpstr>
      <vt:lpstr>PowerPoint Sunusu</vt:lpstr>
      <vt:lpstr>DİVAN-I LUGAT-İT TÜRK</vt:lpstr>
      <vt:lpstr>ATABETÜ'L-HAKAYIK</vt:lpstr>
      <vt:lpstr>PowerPoint Sunusu</vt:lpstr>
      <vt:lpstr>DİVAN-I HİKMET</vt:lpstr>
      <vt:lpstr>KİTAB-I DEDE KORKUT</vt:lpstr>
      <vt:lpstr>TÜRK HALK EDEBİYATI</vt:lpstr>
      <vt:lpstr>KLASİK TÜRK EDEBİYATI</vt:lpstr>
      <vt:lpstr>BATI UYGARLIĞI ETKİSİNDE GELİŞEN TÜRK EDEBİYATI</vt:lpstr>
      <vt:lpstr>PowerPoint Sunusu</vt:lpstr>
      <vt:lpstr>Tanzimat Edebiyatı Genel Özellikleri </vt:lpstr>
      <vt:lpstr>Servet-i Fünun Edebiyatı </vt:lpstr>
      <vt:lpstr>Fecr-i Ati Döneminin Genel Özellikleri</vt:lpstr>
      <vt:lpstr>Milli Edebiyat Döneminin Genel Özellikleri</vt:lpstr>
      <vt:lpstr>PowerPoint Sunusu</vt:lpstr>
      <vt:lpstr>Cumhuriyet Dönemi Türk Edebiyatının Genel Özellikleri </vt:lpstr>
      <vt:lpstr>PowerPoint Sunusu</vt:lpstr>
      <vt:lpstr>BENİ DİNLEDİĞİNİZ İÇİN TEŞEKKÜRLER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EDEBİYATI</dc:title>
  <dc:creator/>
  <cp:lastModifiedBy/>
  <cp:revision>2</cp:revision>
  <dcterms:created xsi:type="dcterms:W3CDTF">2012-08-15T22:53:30Z</dcterms:created>
  <dcterms:modified xsi:type="dcterms:W3CDTF">2015-12-13T15:49:35Z</dcterms:modified>
</cp:coreProperties>
</file>