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C9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66340F-781F-43D0-AD9B-A4F702AE6167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1B0E36-CA80-4D06-ACA5-01BE46EC099C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ÖN AD (SIFAT)</a:t>
            </a:r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“Bu, şu, o, öteki, beriki, öbür” sözcükleri aynı zamanda işaret adılıdır. Eğer bu sözcükler, önündeki bir adı işaret ederek belirtiyorsa işaret sıfatıdır. Adın yerini işaret yoluyla tutuyorsa işaret adılıdır.</a:t>
            </a:r>
          </a:p>
          <a:p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 ev, çok güzelmiş.</a:t>
            </a:r>
          </a:p>
          <a:p>
            <a:r>
              <a:rPr lang="tr-TR" sz="2400" b="1" dirty="0" smtClean="0">
                <a:solidFill>
                  <a:srgbClr val="00B050"/>
                </a:solidFill>
              </a:rPr>
              <a:t>Bu, çok güzelmiş.</a:t>
            </a:r>
          </a:p>
          <a:p>
            <a:r>
              <a:rPr lang="tr-TR" sz="2400" dirty="0" smtClean="0"/>
              <a:t>Bu cümlelerin birincisinde “bu” sözcüğü “ev” sözcüğünü işaret ederek belirttiği için işaret sıfatıdır. İkinci cümlede ise “bu” sözcüğü “ev” adının yerini tuttuğu için işaret adılıdır.</a:t>
            </a:r>
          </a:p>
          <a:p>
            <a:endParaRPr lang="tr-TR" dirty="0"/>
          </a:p>
        </p:txBody>
      </p:sp>
      <p:pic>
        <p:nvPicPr>
          <p:cNvPr id="4" name="3 Resim" descr="schule00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404664"/>
            <a:ext cx="1656184" cy="1728192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b. Sayı Sıfatı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r>
              <a:rPr lang="tr-TR" dirty="0" smtClean="0"/>
              <a:t>Varlıkların sayılarını gösteren, onları sayı yönüyle belirten sözcüklerdir.</a:t>
            </a:r>
          </a:p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Asıl Sayı Sıfatı</a:t>
            </a:r>
          </a:p>
          <a:p>
            <a:r>
              <a:rPr lang="tr-TR" dirty="0" smtClean="0"/>
              <a:t>Varlıkların sayılarını kesin olarak belirten sözcüklerdir. Ada sorulan “kaç” sorusunun cevabıdır.</a:t>
            </a:r>
          </a:p>
          <a:p>
            <a:r>
              <a:rPr lang="tr-TR" b="1" dirty="0" smtClean="0">
                <a:solidFill>
                  <a:srgbClr val="00B050"/>
                </a:solidFill>
              </a:rPr>
              <a:t>Üç gün önceki toplantıya altı kişi katılmış.</a:t>
            </a:r>
          </a:p>
          <a:p>
            <a:r>
              <a:rPr lang="tr-TR" b="1" dirty="0" smtClean="0">
                <a:solidFill>
                  <a:srgbClr val="00B050"/>
                </a:solidFill>
              </a:rPr>
              <a:t>Babam bir ay sonra yurtdışından gelecek.</a:t>
            </a:r>
          </a:p>
          <a:p>
            <a:r>
              <a:rPr lang="tr-TR" dirty="0" smtClean="0"/>
              <a:t>Bu cümlelerde </a:t>
            </a:r>
            <a:r>
              <a:rPr lang="tr-TR" dirty="0" smtClean="0">
                <a:solidFill>
                  <a:srgbClr val="00B050"/>
                </a:solidFill>
              </a:rPr>
              <a:t>“üç, altı, bir” </a:t>
            </a:r>
            <a:r>
              <a:rPr lang="tr-TR" dirty="0" smtClean="0"/>
              <a:t>sözcükleri, </a:t>
            </a:r>
            <a:r>
              <a:rPr lang="tr-TR" dirty="0" smtClean="0">
                <a:solidFill>
                  <a:srgbClr val="00B050"/>
                </a:solidFill>
              </a:rPr>
              <a:t>“gün, kişi, ay” </a:t>
            </a:r>
            <a:r>
              <a:rPr lang="tr-TR" dirty="0" smtClean="0"/>
              <a:t>adlarının sayısını belirttiği için, asıl sayı sıfatıdır.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Sıra Sayı Sıfatı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Varlıkların sırasını gösteren sözcüklerdir. Sayılara “-</a:t>
            </a:r>
            <a:r>
              <a:rPr lang="tr-TR" sz="2400" dirty="0" err="1" smtClean="0"/>
              <a:t>ncı</a:t>
            </a:r>
            <a:r>
              <a:rPr lang="tr-TR" sz="2400" dirty="0" smtClean="0"/>
              <a:t>, -</a:t>
            </a:r>
            <a:r>
              <a:rPr lang="tr-TR" sz="2400" dirty="0" err="1" smtClean="0"/>
              <a:t>nci</a:t>
            </a:r>
            <a:r>
              <a:rPr lang="tr-TR" sz="2400" dirty="0" smtClean="0"/>
              <a:t>, -</a:t>
            </a:r>
            <a:r>
              <a:rPr lang="tr-TR" sz="2400" dirty="0" err="1" smtClean="0"/>
              <a:t>ncu</a:t>
            </a:r>
            <a:r>
              <a:rPr lang="tr-TR" sz="2400" dirty="0" smtClean="0"/>
              <a:t>, -</a:t>
            </a:r>
            <a:r>
              <a:rPr lang="tr-TR" sz="2400" dirty="0" err="1" smtClean="0"/>
              <a:t>ncü</a:t>
            </a:r>
            <a:r>
              <a:rPr lang="tr-TR" sz="2400" dirty="0" smtClean="0"/>
              <a:t>” ekleri getirilerek oluşturulur. Ada sorulan “kaçıncı” sorusunun cevabıdır.</a:t>
            </a:r>
          </a:p>
          <a:p>
            <a:pPr>
              <a:buNone/>
            </a:pPr>
            <a:r>
              <a:rPr lang="tr-TR" sz="2400" b="1" dirty="0" smtClean="0"/>
              <a:t>  </a:t>
            </a:r>
            <a:r>
              <a:rPr lang="tr-TR" sz="2400" b="1" dirty="0" smtClean="0">
                <a:solidFill>
                  <a:schemeClr val="bg2">
                    <a:lumMod val="50000"/>
                  </a:schemeClr>
                </a:solidFill>
              </a:rPr>
              <a:t>ÖRNEK;</a:t>
            </a:r>
          </a:p>
          <a:p>
            <a:r>
              <a:rPr lang="tr-TR" sz="2400" b="1" dirty="0" smtClean="0">
                <a:solidFill>
                  <a:schemeClr val="accent3">
                    <a:lumMod val="50000"/>
                  </a:schemeClr>
                </a:solidFill>
              </a:rPr>
              <a:t>Bu derste on beşinci sayfayı okuyacağız.</a:t>
            </a:r>
          </a:p>
          <a:p>
            <a:r>
              <a:rPr lang="tr-TR" sz="2400" b="1" dirty="0" smtClean="0">
                <a:solidFill>
                  <a:schemeClr val="accent3">
                    <a:lumMod val="50000"/>
                  </a:schemeClr>
                </a:solidFill>
              </a:rPr>
              <a:t>Sınavdaki yedinci soruyu çözememiş.</a:t>
            </a:r>
          </a:p>
          <a:p>
            <a:r>
              <a:rPr lang="tr-TR" sz="2400" dirty="0" smtClean="0"/>
              <a:t>Bu cümlelerde </a:t>
            </a:r>
            <a:r>
              <a:rPr lang="tr-TR" sz="2400" b="1" dirty="0" smtClean="0">
                <a:solidFill>
                  <a:schemeClr val="accent3">
                    <a:lumMod val="50000"/>
                  </a:schemeClr>
                </a:solidFill>
              </a:rPr>
              <a:t>“on beşinci, yedinci” </a:t>
            </a:r>
            <a:r>
              <a:rPr lang="tr-TR" sz="2400" dirty="0" smtClean="0"/>
              <a:t>sözcükleri </a:t>
            </a:r>
          </a:p>
          <a:p>
            <a:pPr>
              <a:buNone/>
            </a:pPr>
            <a:r>
              <a:rPr lang="tr-TR" sz="2400" b="1" dirty="0" smtClean="0">
                <a:solidFill>
                  <a:schemeClr val="accent3">
                    <a:lumMod val="50000"/>
                  </a:schemeClr>
                </a:solidFill>
              </a:rPr>
              <a:t>“sayfa, soru”</a:t>
            </a:r>
            <a:r>
              <a:rPr lang="tr-TR" sz="2400" b="1" dirty="0" smtClean="0"/>
              <a:t> </a:t>
            </a:r>
            <a:r>
              <a:rPr lang="tr-TR" sz="2400" dirty="0" smtClean="0"/>
              <a:t>adlarının sırasını belirttiği için, </a:t>
            </a:r>
          </a:p>
          <a:p>
            <a:pPr>
              <a:buNone/>
            </a:pPr>
            <a:r>
              <a:rPr lang="tr-TR" sz="2400" dirty="0" smtClean="0"/>
              <a:t>sıra sayı sıfatıdır.</a:t>
            </a:r>
          </a:p>
          <a:p>
            <a:endParaRPr lang="tr-TR" b="1" dirty="0"/>
          </a:p>
        </p:txBody>
      </p:sp>
      <p:pic>
        <p:nvPicPr>
          <p:cNvPr id="4" name="3 Resim" descr="5091859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3429000"/>
            <a:ext cx="2195736" cy="302433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/>
          </a:bodyPr>
          <a:lstStyle/>
          <a:p>
            <a:r>
              <a:rPr lang="tr-TR" dirty="0" smtClean="0"/>
              <a:t>Üleştirme Sayı Sıfatı;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Varlıkları sayıca bölümlere ayıran, paylaşma anlamı veren sözcüklerdir. Sayılara “-er, -ar” eki getirilerek oluşturulur. Ada sorulan “kaçar” sorusunun cevabıdır.</a:t>
            </a:r>
          </a:p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ÖRNEK;</a:t>
            </a:r>
          </a:p>
          <a:p>
            <a:r>
              <a:rPr lang="tr-TR" b="1" dirty="0" smtClean="0">
                <a:solidFill>
                  <a:srgbClr val="00B050"/>
                </a:solidFill>
              </a:rPr>
              <a:t>Sınavda her branştan onar soru soruldu.</a:t>
            </a:r>
          </a:p>
          <a:p>
            <a:r>
              <a:rPr lang="tr-TR" b="1" dirty="0" smtClean="0">
                <a:solidFill>
                  <a:srgbClr val="00B050"/>
                </a:solidFill>
              </a:rPr>
              <a:t>Öğrencilerden altışar kitap okumaları istendi.</a:t>
            </a:r>
          </a:p>
          <a:p>
            <a:r>
              <a:rPr lang="tr-TR" dirty="0" smtClean="0"/>
              <a:t>Bu cümlelerde </a:t>
            </a:r>
            <a:r>
              <a:rPr lang="tr-TR" b="1" dirty="0" smtClean="0">
                <a:solidFill>
                  <a:srgbClr val="00B050"/>
                </a:solidFill>
              </a:rPr>
              <a:t>“onar, altışar”</a:t>
            </a:r>
            <a:r>
              <a:rPr lang="tr-TR" dirty="0" smtClean="0"/>
              <a:t> sözcükleri, </a:t>
            </a:r>
            <a:r>
              <a:rPr lang="tr-TR" b="1" dirty="0" smtClean="0">
                <a:solidFill>
                  <a:srgbClr val="00B050"/>
                </a:solidFill>
              </a:rPr>
              <a:t>“soru, kitap” </a:t>
            </a:r>
            <a:r>
              <a:rPr lang="tr-TR" dirty="0" smtClean="0"/>
              <a:t>adlarının paylara ayrıldığını belirttiği için, üleştirme sayı sıfatıdır.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Kesir Sayı Sıfatı;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Varlıkların parçalarının, bütüne olan oranlarını gösteren sıfatlardır.</a:t>
            </a:r>
          </a:p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ÖRNEK;</a:t>
            </a:r>
          </a:p>
          <a:p>
            <a:r>
              <a:rPr lang="tr-TR" b="1" dirty="0" smtClean="0">
                <a:solidFill>
                  <a:srgbClr val="4DC921"/>
                </a:solidFill>
              </a:rPr>
              <a:t>Şirketin üçte iki hissesi ona aitmiş.</a:t>
            </a:r>
          </a:p>
          <a:p>
            <a:r>
              <a:rPr lang="tr-TR" b="1" dirty="0" smtClean="0">
                <a:solidFill>
                  <a:srgbClr val="4DC921"/>
                </a:solidFill>
              </a:rPr>
              <a:t>Bir öğünde yarım ekmek yiyordu.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Bu cümlelerde “üçte iki, yarım” sözcükleri, “hisse, ekmek” adlarının bütüne olan oranlarını belirttiği için, kesir sayı sıfatıdır.</a:t>
            </a:r>
          </a:p>
          <a:p>
            <a:endParaRPr lang="tr-TR" dirty="0">
              <a:solidFill>
                <a:srgbClr val="FFC000"/>
              </a:solidFill>
            </a:endParaRPr>
          </a:p>
        </p:txBody>
      </p:sp>
      <p:pic>
        <p:nvPicPr>
          <p:cNvPr id="4" name="3 Resim" descr="eg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2348880"/>
            <a:ext cx="1788790" cy="194421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c. Belgisiz Sıfat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Adları belirtirken kesinlik bildirmeyen sıfatlardır.</a:t>
            </a:r>
          </a:p>
          <a:p>
            <a:r>
              <a:rPr lang="tr-TR" sz="2400" dirty="0" smtClean="0">
                <a:solidFill>
                  <a:schemeClr val="accent1">
                    <a:lumMod val="50000"/>
                  </a:schemeClr>
                </a:solidFill>
              </a:rPr>
              <a:t>bir, birkaç, birçok, çoğu, kimi, bazı, bütün, tüm, başka, birtakım, her, hiçbir, herhangi…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ÖRNEK;</a:t>
            </a:r>
          </a:p>
          <a:p>
            <a:r>
              <a:rPr lang="tr-TR" sz="2400" b="1" dirty="0" smtClean="0">
                <a:solidFill>
                  <a:schemeClr val="accent5"/>
                </a:solidFill>
              </a:rPr>
              <a:t>Elbet bir gün sen de anlarsın beni.</a:t>
            </a:r>
          </a:p>
          <a:p>
            <a:r>
              <a:rPr lang="tr-TR" sz="2400" b="1" dirty="0" smtClean="0">
                <a:solidFill>
                  <a:schemeClr val="accent5"/>
                </a:solidFill>
              </a:rPr>
              <a:t>Bu konuyla ilgili birkaç kitap okumuştum.</a:t>
            </a:r>
          </a:p>
          <a:p>
            <a:r>
              <a:rPr lang="tr-TR" sz="2400" dirty="0" smtClean="0"/>
              <a:t>Bu cümledeki “bir, birkaç” sözcüğü “gün, kitap” adını, sayı yönüyle; ama kesin olmayacak biçimde belirtmiştir. Dolayısıyla, “birkaç” sözcüğü belgisiz sıfattır.</a:t>
            </a:r>
          </a:p>
          <a:p>
            <a:endParaRPr lang="tr-T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3 Resim" descr="mix_31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2924944"/>
            <a:ext cx="1800200" cy="1368152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</a:rPr>
              <a:t>İçerideki bazı masaları dışarıya taşıyalım.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Sanatçı, birçok tablosunda İstanbul’u konu ediniyor.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Yazarın başka romanlarını da okudum.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Hiçbir öğrenci öğretmenini üzmek istemez.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Lisedeyken, okuduğum her kitabın özetini çıkarırdım.</a:t>
            </a:r>
          </a:p>
          <a:p>
            <a:r>
              <a:rPr lang="tr-TR" sz="2400" dirty="0" smtClean="0">
                <a:solidFill>
                  <a:srgbClr val="002060"/>
                </a:solidFill>
              </a:rPr>
              <a:t>Bu cümlelerde “bazı” sözcüğü, “masal” adını; “birçok” sözcüğü, “tablo” adını; “başka” sözcüğü, “roman” adını; “hiçbir” sözcüğü, “öğrenci” adını; “her” sözcüğü, “kitap” adını kesinlik bildirmeden belirttiği için belgisiz sıfattır.</a:t>
            </a:r>
          </a:p>
          <a:p>
            <a:endParaRPr lang="tr-TR" dirty="0"/>
          </a:p>
        </p:txBody>
      </p:sp>
      <p:pic>
        <p:nvPicPr>
          <p:cNvPr id="4" name="3 Resim" descr="e5c187a3-2fd8-4eb2-b546-b055e83b548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692696"/>
            <a:ext cx="1800200" cy="1656184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Not: “Kimi, çoğu ” sözcükleri, hem belgisiz adıl </a:t>
            </a:r>
          </a:p>
          <a:p>
            <a:pPr>
              <a:buNone/>
            </a:pPr>
            <a:r>
              <a:rPr lang="tr-TR" dirty="0" smtClean="0"/>
              <a:t>hem belgisiz sıfat olarak kullanılabilir.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>
                <a:solidFill>
                  <a:srgbClr val="92D050"/>
                </a:solidFill>
              </a:rPr>
              <a:t>Fuarda kimi kitaplar pahalı, kimi ise ucuzdu.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Bu cümlede, birinci “kimi” sözcüğü “kitaplar” sözcüğünü belirttiği için belgisiz sıfattır; ikinci “kimi” sözcüğü ise, kitapların yerini tuttuğu için belgisiz adıldır.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00B0F0"/>
                </a:solidFill>
              </a:rPr>
              <a:t>Çoğu öğretmen törene yetişemedi; ama öğrencilerin çoğu törene katıldı.</a:t>
            </a:r>
          </a:p>
          <a:p>
            <a:r>
              <a:rPr lang="tr-TR" dirty="0" smtClean="0">
                <a:solidFill>
                  <a:srgbClr val="C00000"/>
                </a:solidFill>
              </a:rPr>
              <a:t>Bu cümlede, birinci “çoğu” sözcüğü “öğretmen” sözcüğünü belirttiği için belgisiz sıfattır; ikinci “çoğu” sözcüğü ise, öğrencilerin bir kısmının yerine geçtiği için belgisiz adıldır.</a:t>
            </a:r>
          </a:p>
          <a:p>
            <a:endParaRPr lang="tr-TR" dirty="0"/>
          </a:p>
        </p:txBody>
      </p:sp>
      <p:pic>
        <p:nvPicPr>
          <p:cNvPr id="4" name="3 Resim" descr="msn gülen surat ifadeler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4891" y="692696"/>
            <a:ext cx="1999109" cy="2143125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d. Soru Sıfatı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Adları soru yoluyla belirten, yani adları anlamca tamamlayan soru sözcükleridir. Soru sıfatlarının cevabı yine sıfattır. 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Nasıl, kaç, kaçıncı, kaçar, hangi, ne kadar, ne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ÖRNEK;</a:t>
            </a:r>
          </a:p>
          <a:p>
            <a:r>
              <a:rPr lang="tr-TR" b="1" dirty="0" smtClean="0">
                <a:solidFill>
                  <a:srgbClr val="4DC921"/>
                </a:solidFill>
              </a:rPr>
              <a:t>Sen, tatilde kaç kitap okumuştun?</a:t>
            </a:r>
            <a:r>
              <a:rPr lang="tr-TR" dirty="0" smtClean="0">
                <a:solidFill>
                  <a:srgbClr val="4DC921"/>
                </a:solidFill>
              </a:rPr>
              <a:t> 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Bu cümlede, “kaç” soru sözcüğünün “kitap” adını belirttiğini görüyoruz. Bu soru sözcüğüne verilebilecek “beş kitap” cevabının sıfat olması, bize, bu soru sözcüğünün de sıfat olduğunu gösterir</a:t>
            </a:r>
            <a:r>
              <a:rPr lang="tr-TR" dirty="0" smtClean="0"/>
              <a:t>.</a:t>
            </a:r>
          </a:p>
          <a:p>
            <a:r>
              <a:rPr lang="tr-TR" b="1" dirty="0" smtClean="0">
                <a:solidFill>
                  <a:srgbClr val="4DC921"/>
                </a:solidFill>
              </a:rPr>
              <a:t>Hangi yoldan gitmemizi tavsiye ediyorsun?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Bu cümlede, “hangi” soru sözcüğünün “yol” adını belirttiğini görüyoruz. Bu soru sözcüğüne verilebilecek “şu yol” cevabının sıfat olması, bize, bu soru sözcüğünün de sıfat olduğunu gösterir.</a:t>
            </a:r>
          </a:p>
          <a:p>
            <a:endParaRPr lang="tr-TR" dirty="0" smtClean="0"/>
          </a:p>
          <a:p>
            <a:endParaRPr lang="tr-T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7030A0"/>
                </a:solidFill>
              </a:rPr>
              <a:t>Not: “Hangisi, kaçı” soru adıllarıyla “hangi, kaç” soru sıfatlarını birbirine karıştırmamak gerekir.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 ÖRNEK;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Hangi soru daha zordu? Hangisi daha zordu?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Bu cümlelerde “hangi” sözcüğü “soru” adını belirttiği için soru sıfatı; “hangisi” sözcüğü, bir adın yerini soru yoluyla tuttuğu için soru adılıdır.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Kaç öğrenci gelmedi.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Öğrencilerin kaçı gelmedi.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Cümlelerde “kaç” sözcüğü “öğrenci” adını belirttiği için soru sıfatı; “kaçı” sözcüğü, bir sayı adının yerini soru yoluyla tuttuğu için soru adılıdır.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 AD (SIFAT)</a:t>
            </a:r>
            <a:endParaRPr lang="tr-TR" dirty="0"/>
          </a:p>
        </p:txBody>
      </p:sp>
      <p:pic>
        <p:nvPicPr>
          <p:cNvPr id="6" name="5 Resim Yer Tutucusu" descr="schueler2.gif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/>
      </p:pic>
      <p:sp>
        <p:nvSpPr>
          <p:cNvPr id="5" name="4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4"/>
            <a:ext cx="2209800" cy="3048487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/>
              <a:t>Ad</a:t>
            </a:r>
            <a:r>
              <a:rPr lang="tr-TR" sz="2200" dirty="0" smtClean="0"/>
              <a:t>ı</a:t>
            </a:r>
            <a:r>
              <a:rPr lang="en-US" sz="2200" dirty="0" err="1" smtClean="0"/>
              <a:t>lar</a:t>
            </a:r>
            <a:r>
              <a:rPr lang="tr-TR" sz="2200" dirty="0" smtClean="0"/>
              <a:t>ı niteleyen veya belirten sözcüklerdir. </a:t>
            </a:r>
          </a:p>
          <a:p>
            <a:pPr>
              <a:buFont typeface="Wingdings" pitchFamily="2" charset="2"/>
              <a:buChar char="ü"/>
            </a:pPr>
            <a:r>
              <a:rPr lang="tr-TR" sz="2200" dirty="0" smtClean="0"/>
              <a:t>Bir sözcüğün sıfat olabilmesi için adın önüne gelerek onu nitelemesi veya belirtmesi gerekir.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 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Yaşlı adam, pazar çantasını titrek elleriyle tutuyordu</a:t>
            </a:r>
            <a:r>
              <a:rPr lang="tr-TR" b="1" dirty="0" smtClean="0"/>
              <a:t>.</a:t>
            </a:r>
          </a:p>
          <a:p>
            <a:r>
              <a:rPr lang="tr-TR" b="1" dirty="0" smtClean="0">
                <a:solidFill>
                  <a:srgbClr val="FFC000"/>
                </a:solidFill>
              </a:rPr>
              <a:t>Yemekte bu masaya dört kişi oturacak.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Kazancının yarısını fakir öğrencilere veriyormuş.</a:t>
            </a:r>
          </a:p>
          <a:p>
            <a:pPr>
              <a:buNone/>
            </a:pPr>
            <a:r>
              <a:rPr lang="tr-TR" dirty="0" smtClean="0"/>
              <a:t>Bu cümlelerde </a:t>
            </a:r>
            <a:r>
              <a:rPr lang="tr-TR" b="1" dirty="0" smtClean="0"/>
              <a:t>“yaşlı” </a:t>
            </a:r>
            <a:r>
              <a:rPr lang="tr-TR" dirty="0" smtClean="0"/>
              <a:t>sözcüğü </a:t>
            </a:r>
            <a:r>
              <a:rPr lang="tr-TR" b="1" dirty="0" smtClean="0"/>
              <a:t>“adam” </a:t>
            </a:r>
            <a:r>
              <a:rPr lang="tr-TR" dirty="0" smtClean="0"/>
              <a:t>adının, </a:t>
            </a:r>
            <a:r>
              <a:rPr lang="tr-TR" b="1" dirty="0" smtClean="0"/>
              <a:t>“titrek”</a:t>
            </a:r>
          </a:p>
          <a:p>
            <a:pPr>
              <a:buNone/>
            </a:pPr>
            <a:r>
              <a:rPr lang="tr-TR" dirty="0" smtClean="0"/>
              <a:t>sözcüğü </a:t>
            </a:r>
            <a:r>
              <a:rPr lang="tr-TR" b="1" dirty="0" smtClean="0"/>
              <a:t>“el” </a:t>
            </a:r>
            <a:r>
              <a:rPr lang="tr-TR" dirty="0" smtClean="0"/>
              <a:t>adının niteliğini gösterdiği için; </a:t>
            </a:r>
            <a:r>
              <a:rPr lang="tr-TR" b="1" dirty="0" smtClean="0"/>
              <a:t>“bu”</a:t>
            </a:r>
            <a:r>
              <a:rPr lang="tr-TR" dirty="0" smtClean="0"/>
              <a:t> sözcüğü</a:t>
            </a:r>
          </a:p>
          <a:p>
            <a:pPr>
              <a:buNone/>
            </a:pPr>
            <a:r>
              <a:rPr lang="tr-TR" b="1" dirty="0" smtClean="0"/>
              <a:t>“masa” </a:t>
            </a:r>
            <a:r>
              <a:rPr lang="tr-TR" dirty="0" smtClean="0"/>
              <a:t>adını işaret yoluyla, </a:t>
            </a:r>
            <a:r>
              <a:rPr lang="tr-TR" b="1" dirty="0" smtClean="0"/>
              <a:t>“dört” </a:t>
            </a:r>
            <a:r>
              <a:rPr lang="tr-TR" dirty="0" smtClean="0"/>
              <a:t>sözcüğü ise </a:t>
            </a:r>
            <a:r>
              <a:rPr lang="tr-TR" b="1" dirty="0" smtClean="0"/>
              <a:t>“kişi” </a:t>
            </a:r>
            <a:r>
              <a:rPr lang="tr-TR" dirty="0" smtClean="0"/>
              <a:t>adını</a:t>
            </a:r>
          </a:p>
          <a:p>
            <a:pPr>
              <a:buNone/>
            </a:pPr>
            <a:r>
              <a:rPr lang="tr-TR" dirty="0" smtClean="0"/>
              <a:t>s</a:t>
            </a:r>
            <a:r>
              <a:rPr lang="tr-TR" dirty="0" smtClean="0"/>
              <a:t>ayı yoluyla </a:t>
            </a:r>
            <a:r>
              <a:rPr lang="tr-TR" dirty="0" smtClean="0"/>
              <a:t>belirttiği için sıfattır. Son cümlede </a:t>
            </a:r>
            <a:r>
              <a:rPr lang="tr-TR" b="1" dirty="0" smtClean="0"/>
              <a:t>“</a:t>
            </a:r>
            <a:r>
              <a:rPr lang="tr-TR" b="1" dirty="0" smtClean="0"/>
              <a:t>fakir”</a:t>
            </a:r>
          </a:p>
          <a:p>
            <a:pPr>
              <a:buNone/>
            </a:pPr>
            <a:r>
              <a:rPr lang="tr-TR" dirty="0" smtClean="0"/>
              <a:t>sözcüğü, </a:t>
            </a:r>
            <a:r>
              <a:rPr lang="tr-TR" b="1" dirty="0" smtClean="0"/>
              <a:t>“</a:t>
            </a:r>
            <a:r>
              <a:rPr lang="tr-TR" b="1" dirty="0" smtClean="0"/>
              <a:t>öğrenci” </a:t>
            </a:r>
            <a:r>
              <a:rPr lang="tr-TR" dirty="0" smtClean="0"/>
              <a:t>adının niteliğini gösterdiği için sıfattır.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Sıfatlar, iki ana gruba ayrılır: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03244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tr-TR" sz="9600" dirty="0" smtClean="0"/>
          </a:p>
          <a:p>
            <a:r>
              <a:rPr lang="tr-TR" sz="9600" dirty="0" smtClean="0">
                <a:solidFill>
                  <a:srgbClr val="FFC000"/>
                </a:solidFill>
              </a:rPr>
              <a:t>1. Niteleme Sıfatları</a:t>
            </a:r>
          </a:p>
          <a:p>
            <a:r>
              <a:rPr lang="tr-TR" sz="9600" dirty="0" smtClean="0">
                <a:solidFill>
                  <a:srgbClr val="FFC000"/>
                </a:solidFill>
              </a:rPr>
              <a:t>2. Belirtme Sıfatları</a:t>
            </a:r>
          </a:p>
          <a:p>
            <a:r>
              <a:rPr lang="tr-TR" sz="9600" dirty="0" smtClean="0">
                <a:solidFill>
                  <a:schemeClr val="bg2">
                    <a:lumMod val="50000"/>
                  </a:schemeClr>
                </a:solidFill>
              </a:rPr>
              <a:t>a. İşaret Sıfatı</a:t>
            </a:r>
          </a:p>
          <a:p>
            <a:r>
              <a:rPr lang="tr-TR" sz="9600" dirty="0" smtClean="0">
                <a:solidFill>
                  <a:schemeClr val="bg2">
                    <a:lumMod val="50000"/>
                  </a:schemeClr>
                </a:solidFill>
              </a:rPr>
              <a:t>b. Sayı Sıfatı</a:t>
            </a:r>
          </a:p>
          <a:p>
            <a:r>
              <a:rPr lang="tr-TR" sz="9600" dirty="0" smtClean="0">
                <a:solidFill>
                  <a:schemeClr val="accent5">
                    <a:lumMod val="50000"/>
                  </a:schemeClr>
                </a:solidFill>
              </a:rPr>
              <a:t>– Asıl Sayı Sıfatı</a:t>
            </a:r>
          </a:p>
          <a:p>
            <a:r>
              <a:rPr lang="tr-TR" sz="9600" dirty="0" smtClean="0">
                <a:solidFill>
                  <a:schemeClr val="accent5">
                    <a:lumMod val="50000"/>
                  </a:schemeClr>
                </a:solidFill>
              </a:rPr>
              <a:t>– Sıra Sayı Sıfatı</a:t>
            </a:r>
          </a:p>
          <a:p>
            <a:r>
              <a:rPr lang="tr-TR" sz="9600" dirty="0" smtClean="0">
                <a:solidFill>
                  <a:schemeClr val="accent5">
                    <a:lumMod val="50000"/>
                  </a:schemeClr>
                </a:solidFill>
              </a:rPr>
              <a:t>– Üleştirme Sayı Sıfatı</a:t>
            </a:r>
          </a:p>
          <a:p>
            <a:r>
              <a:rPr lang="tr-TR" sz="9600" dirty="0" smtClean="0">
                <a:solidFill>
                  <a:schemeClr val="accent5">
                    <a:lumMod val="50000"/>
                  </a:schemeClr>
                </a:solidFill>
              </a:rPr>
              <a:t>– Kesir Sayı Sıfatı</a:t>
            </a:r>
          </a:p>
          <a:p>
            <a:r>
              <a:rPr lang="tr-TR" sz="9600" dirty="0" smtClean="0">
                <a:solidFill>
                  <a:schemeClr val="accent3">
                    <a:lumMod val="75000"/>
                  </a:schemeClr>
                </a:solidFill>
              </a:rPr>
              <a:t>c. Belgisiz Sıfat</a:t>
            </a:r>
          </a:p>
          <a:p>
            <a:r>
              <a:rPr lang="tr-TR" sz="9600" dirty="0" smtClean="0">
                <a:solidFill>
                  <a:schemeClr val="accent3">
                    <a:lumMod val="75000"/>
                  </a:schemeClr>
                </a:solidFill>
              </a:rPr>
              <a:t>d. Soru Sıfatı</a:t>
            </a:r>
          </a:p>
          <a:p>
            <a:endParaRPr lang="tr-TR" dirty="0"/>
          </a:p>
        </p:txBody>
      </p:sp>
      <p:pic>
        <p:nvPicPr>
          <p:cNvPr id="4" name="3 Resim" descr="9_uncu_sinifta_basari_dusuyor_h713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132856"/>
            <a:ext cx="2857500" cy="285750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Niteleme Sıfatları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Bir adı; durum, şekil, biçim, renk yönüyle niteleyen sözcüklerdir. Niteleme sıfatları, ada sorulan “Nasıl?” sorusunun cevabı olan sözcüklerdir.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bleistift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3501008"/>
            <a:ext cx="1689720" cy="194421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Küçük çocuk bizi görünce yanımıza geldi.</a:t>
            </a:r>
          </a:p>
          <a:p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Gökyüzünü aniden kapkara bulutlar kaplamıştı</a:t>
            </a:r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tr-TR" dirty="0" smtClean="0"/>
              <a:t>Bu cümlelerde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“küçük”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“kapkara” </a:t>
            </a:r>
            <a:r>
              <a:rPr lang="tr-TR" dirty="0" smtClean="0"/>
              <a:t>sözcükleri, önüne</a:t>
            </a:r>
          </a:p>
          <a:p>
            <a:pPr>
              <a:buNone/>
            </a:pPr>
            <a:r>
              <a:rPr lang="tr-TR" dirty="0" smtClean="0"/>
              <a:t>geldiği adların nasıl olduğunu gösterdiği için niteleme</a:t>
            </a:r>
          </a:p>
          <a:p>
            <a:pPr>
              <a:buNone/>
            </a:pPr>
            <a:r>
              <a:rPr lang="tr-TR" dirty="0" smtClean="0"/>
              <a:t>sıfatıdır. Bu sözcüklerin, niteledikleri ada sorulan</a:t>
            </a:r>
          </a:p>
          <a:p>
            <a:pPr>
              <a:buNone/>
            </a:pPr>
            <a:r>
              <a:rPr lang="tr-TR" dirty="0" smtClean="0">
                <a:solidFill>
                  <a:srgbClr val="7030A0"/>
                </a:solidFill>
              </a:rPr>
              <a:t>“Nasıl?” </a:t>
            </a:r>
            <a:r>
              <a:rPr lang="tr-TR" dirty="0" smtClean="0"/>
              <a:t>sorusuna cevap olduklarına dikkat edelim:</a:t>
            </a:r>
          </a:p>
          <a:p>
            <a:r>
              <a:rPr lang="tr-TR" sz="2400" b="1" dirty="0" smtClean="0">
                <a:solidFill>
                  <a:srgbClr val="92D050"/>
                </a:solidFill>
              </a:rPr>
              <a:t>Nasıl çocuk? (küçük çocuk)</a:t>
            </a:r>
          </a:p>
          <a:p>
            <a:r>
              <a:rPr lang="tr-TR" sz="2400" b="1" dirty="0" smtClean="0">
                <a:solidFill>
                  <a:srgbClr val="92D050"/>
                </a:solidFill>
              </a:rPr>
              <a:t>Nasıl bulutlar? (kapkara bulutlar)</a:t>
            </a:r>
          </a:p>
          <a:p>
            <a:endParaRPr lang="tr-TR" dirty="0"/>
          </a:p>
        </p:txBody>
      </p:sp>
      <p:pic>
        <p:nvPicPr>
          <p:cNvPr id="4" name="3 Resim" descr="exclamation-point-6405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129808"/>
            <a:ext cx="2580456" cy="1728192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Belirtme Sıfatları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Adları işaret, sayı, soru, belgisizlik yönüyle belirten sıfatlardır.</a:t>
            </a:r>
          </a:p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a. İşaret Sıfatı</a:t>
            </a:r>
          </a:p>
          <a:p>
            <a:r>
              <a:rPr lang="tr-TR" dirty="0" smtClean="0"/>
              <a:t>Adları işaret yönüyle belirten, onlara işaret eden sözcüklerdir.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Bu, şu, o, öteki, beriki, öbür</a:t>
            </a:r>
          </a:p>
          <a:p>
            <a:endParaRPr lang="tr-TR" dirty="0"/>
          </a:p>
        </p:txBody>
      </p:sp>
      <p:pic>
        <p:nvPicPr>
          <p:cNvPr id="4" name="3 Resim" descr="509185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149080"/>
            <a:ext cx="2736304" cy="2376264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ÖRENK;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</a:rPr>
              <a:t>Bu kitabı senin için aldım.</a:t>
            </a:r>
          </a:p>
          <a:p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Arkadaşlarım öteki otobüse binmiş.</a:t>
            </a:r>
          </a:p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Belediye, geçen yıl şu yolu asfaltladı.</a:t>
            </a:r>
          </a:p>
          <a:p>
            <a:r>
              <a:rPr lang="tr-TR" b="1" dirty="0" smtClean="0">
                <a:solidFill>
                  <a:srgbClr val="7030A0"/>
                </a:solidFill>
              </a:rPr>
              <a:t>O dergiyi okudun mu?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Buraya öbür yoldan geldim</a:t>
            </a:r>
            <a:r>
              <a:rPr lang="tr-TR" b="1" dirty="0" smtClean="0"/>
              <a:t>.</a:t>
            </a:r>
          </a:p>
          <a:p>
            <a:pPr>
              <a:buNone/>
            </a:pPr>
            <a:r>
              <a:rPr lang="tr-TR" dirty="0" smtClean="0"/>
              <a:t>Bu cümlelerde geçen “</a:t>
            </a:r>
            <a:r>
              <a:rPr lang="tr-TR" dirty="0" smtClean="0">
                <a:solidFill>
                  <a:srgbClr val="FFC000"/>
                </a:solidFill>
              </a:rPr>
              <a:t>bu, öteki, şu, o, öbür” </a:t>
            </a:r>
            <a:r>
              <a:rPr lang="tr-TR" dirty="0" smtClean="0"/>
              <a:t>sözcükleri,</a:t>
            </a:r>
          </a:p>
          <a:p>
            <a:pPr>
              <a:buNone/>
            </a:pPr>
            <a:r>
              <a:rPr lang="tr-TR" dirty="0" smtClean="0"/>
              <a:t>önündeki adları, işaret yönüyle öteki varlıklardan ayırıp</a:t>
            </a:r>
          </a:p>
          <a:p>
            <a:pPr>
              <a:buNone/>
            </a:pPr>
            <a:r>
              <a:rPr lang="tr-TR" dirty="0" smtClean="0"/>
              <a:t>belirttiği için işaret sıfatıdır.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Not: İşaret sıfatlarından sonra virgül (,) kullanılmaz. Bu sözcüklerden sonra virgül (,) kullanılırsa bu sözcükler, adıl olur.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O kitabı daha önce okumuş.</a:t>
            </a:r>
          </a:p>
          <a:p>
            <a:r>
              <a:rPr lang="tr-TR" sz="2400" b="1" dirty="0" smtClean="0">
                <a:solidFill>
                  <a:srgbClr val="C00000"/>
                </a:solidFill>
              </a:rPr>
              <a:t>O, kitabı daha önce okumuş.</a:t>
            </a:r>
          </a:p>
          <a:p>
            <a:r>
              <a:rPr lang="tr-TR" sz="2400" dirty="0" smtClean="0"/>
              <a:t>Bu cümlelerin birincisinde </a:t>
            </a:r>
            <a:r>
              <a:rPr lang="tr-TR" sz="2400" dirty="0" smtClean="0">
                <a:solidFill>
                  <a:srgbClr val="C00000"/>
                </a:solidFill>
              </a:rPr>
              <a:t>“o” </a:t>
            </a:r>
            <a:r>
              <a:rPr lang="tr-TR" sz="2400" dirty="0" smtClean="0"/>
              <a:t>sözcüğü </a:t>
            </a:r>
            <a:r>
              <a:rPr lang="tr-TR" sz="2400" dirty="0" smtClean="0">
                <a:solidFill>
                  <a:srgbClr val="C00000"/>
                </a:solidFill>
              </a:rPr>
              <a:t>“kitap” </a:t>
            </a:r>
            <a:r>
              <a:rPr lang="tr-TR" sz="2400" dirty="0" smtClean="0"/>
              <a:t>adını belirttiği için işaret sıfatı; ikincisinde “o” sözcüğü bir varlığı karşıladığı için adıldır.</a:t>
            </a:r>
          </a:p>
          <a:p>
            <a:endParaRPr lang="tr-TR" dirty="0"/>
          </a:p>
        </p:txBody>
      </p:sp>
      <p:pic>
        <p:nvPicPr>
          <p:cNvPr id="4" name="3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4869160"/>
            <a:ext cx="1995686" cy="1844824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1105</Words>
  <Application>Microsoft Office PowerPoint</Application>
  <PresentationFormat>Ekran Gösterisi (4:3)</PresentationFormat>
  <Paragraphs>126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Akış</vt:lpstr>
      <vt:lpstr>ÖN AD (SIFAT)</vt:lpstr>
      <vt:lpstr>ÖN AD (SIFAT)</vt:lpstr>
      <vt:lpstr>ÖRNEK;</vt:lpstr>
      <vt:lpstr>  Sıfatlar, iki ana gruba ayrılır:</vt:lpstr>
      <vt:lpstr>1. Niteleme Sıfatları</vt:lpstr>
      <vt:lpstr>ÖRNEK;</vt:lpstr>
      <vt:lpstr>2. Belirtme Sıfatları</vt:lpstr>
      <vt:lpstr>ÖRENK;</vt:lpstr>
      <vt:lpstr>NOT;</vt:lpstr>
      <vt:lpstr>ÖRNEK;</vt:lpstr>
      <vt:lpstr>  b. Sayı Sıfatı</vt:lpstr>
      <vt:lpstr>Sıra Sayı Sıfatı</vt:lpstr>
      <vt:lpstr>Üleştirme Sayı Sıfatı;</vt:lpstr>
      <vt:lpstr>Kesir Sayı Sıfatı;</vt:lpstr>
      <vt:lpstr>c. Belgisiz Sıfat</vt:lpstr>
      <vt:lpstr>ÖRNEK;</vt:lpstr>
      <vt:lpstr>ÖRNEK;</vt:lpstr>
      <vt:lpstr>d. Soru Sıfatı</vt:lpstr>
      <vt:lpstr>Not: “Hangisi, kaçı” soru adıllarıyla “hangi, kaç” soru sıfatlarını birbirine karıştırmamak gerekir.</vt:lpstr>
      <vt:lpstr>NURSENA MUTLU 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ÖN AD (SIFAT)</dc:title>
  <dc:creator>casper</dc:creator>
  <cp:lastModifiedBy>casper</cp:lastModifiedBy>
  <cp:revision>13</cp:revision>
  <dcterms:created xsi:type="dcterms:W3CDTF">2016-04-06T18:03:50Z</dcterms:created>
  <dcterms:modified xsi:type="dcterms:W3CDTF">2016-04-17T16:01:20Z</dcterms:modified>
</cp:coreProperties>
</file>