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53" autoAdjust="0"/>
    <p:restoredTop sz="94624" autoAdjust="0"/>
  </p:normalViewPr>
  <p:slideViewPr>
    <p:cSldViewPr>
      <p:cViewPr varScale="1">
        <p:scale>
          <a:sx n="69" d="100"/>
          <a:sy n="69" d="100"/>
        </p:scale>
        <p:origin x="-138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58E865DA-6CAC-455C-96A9-735F221DD4C9}" type="datetimeFigureOut">
              <a:rPr lang="tr-TR" smtClean="0"/>
              <a:pPr/>
              <a:t>9.12.2015</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957B353C-70E2-4EA0-AFF8-0F4ED79F154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8E865DA-6CAC-455C-96A9-735F221DD4C9}" type="datetimeFigureOut">
              <a:rPr lang="tr-TR" smtClean="0"/>
              <a:pPr/>
              <a:t>9.12.2015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57B353C-70E2-4EA0-AFF8-0F4ED79F154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8E865DA-6CAC-455C-96A9-735F221DD4C9}" type="datetimeFigureOut">
              <a:rPr lang="tr-TR" smtClean="0"/>
              <a:pPr/>
              <a:t>9.12.2015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57B353C-70E2-4EA0-AFF8-0F4ED79F154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58E865DA-6CAC-455C-96A9-735F221DD4C9}" type="datetimeFigureOut">
              <a:rPr lang="tr-TR" smtClean="0"/>
              <a:pPr/>
              <a:t>9.12.2015</a:t>
            </a:fld>
            <a:endParaRPr lang="tr-TR"/>
          </a:p>
        </p:txBody>
      </p:sp>
      <p:sp>
        <p:nvSpPr>
          <p:cNvPr id="5" name="4 Altbilgi Yer Tutucusu"/>
          <p:cNvSpPr>
            <a:spLocks noGrp="1"/>
          </p:cNvSpPr>
          <p:nvPr>
            <p:ph type="ftr" sz="quarter" idx="11"/>
          </p:nvPr>
        </p:nvSpPr>
        <p:spPr>
          <a:xfrm>
            <a:off x="457200" y="6480969"/>
            <a:ext cx="4260056" cy="300831"/>
          </a:xfrm>
        </p:spPr>
        <p:txBody>
          <a:bodyPr/>
          <a:lstStyle/>
          <a:p>
            <a:endParaRPr lang="tr-TR"/>
          </a:p>
        </p:txBody>
      </p:sp>
      <p:sp>
        <p:nvSpPr>
          <p:cNvPr id="6" name="5 Slayt Numarası Yer Tutucusu"/>
          <p:cNvSpPr>
            <a:spLocks noGrp="1"/>
          </p:cNvSpPr>
          <p:nvPr>
            <p:ph type="sldNum" sz="quarter" idx="12"/>
          </p:nvPr>
        </p:nvSpPr>
        <p:spPr/>
        <p:txBody>
          <a:bodyPr/>
          <a:lstStyle/>
          <a:p>
            <a:fld id="{957B353C-70E2-4EA0-AFF8-0F4ED79F154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58E865DA-6CAC-455C-96A9-735F221DD4C9}" type="datetimeFigureOut">
              <a:rPr lang="tr-TR" smtClean="0"/>
              <a:pPr/>
              <a:t>9.12.2015</a:t>
            </a:fld>
            <a:endParaRPr lang="tr-TR"/>
          </a:p>
        </p:txBody>
      </p:sp>
      <p:sp>
        <p:nvSpPr>
          <p:cNvPr id="5" name="4 Altbilgi Yer Tutucusu"/>
          <p:cNvSpPr>
            <a:spLocks noGrp="1"/>
          </p:cNvSpPr>
          <p:nvPr>
            <p:ph type="ftr" sz="quarter" idx="11"/>
          </p:nvPr>
        </p:nvSpPr>
        <p:spPr>
          <a:xfrm>
            <a:off x="2619376" y="6480969"/>
            <a:ext cx="4260056" cy="300831"/>
          </a:xfrm>
        </p:spPr>
        <p:txBody>
          <a:bodyPr/>
          <a:lstStyle/>
          <a:p>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957B353C-70E2-4EA0-AFF8-0F4ED79F1545}" type="slidenum">
              <a:rPr lang="tr-TR" smtClean="0"/>
              <a:pPr/>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58E865DA-6CAC-455C-96A9-735F221DD4C9}" type="datetimeFigureOut">
              <a:rPr lang="tr-TR" smtClean="0"/>
              <a:pPr/>
              <a:t>9.12.2015</a:t>
            </a:fld>
            <a:endParaRPr lang="tr-TR"/>
          </a:p>
        </p:txBody>
      </p:sp>
      <p:sp>
        <p:nvSpPr>
          <p:cNvPr id="6" name="5 Altbilgi Yer Tutucusu"/>
          <p:cNvSpPr>
            <a:spLocks noGrp="1"/>
          </p:cNvSpPr>
          <p:nvPr>
            <p:ph type="ftr" sz="quarter" idx="11"/>
          </p:nvPr>
        </p:nvSpPr>
        <p:spPr>
          <a:xfrm>
            <a:off x="457200" y="6480969"/>
            <a:ext cx="4260056" cy="301752"/>
          </a:xfrm>
        </p:spPr>
        <p:txBody>
          <a:bodyPr/>
          <a:lstStyle/>
          <a:p>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957B353C-70E2-4EA0-AFF8-0F4ED79F154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58E865DA-6CAC-455C-96A9-735F221DD4C9}" type="datetimeFigureOut">
              <a:rPr lang="tr-TR" smtClean="0"/>
              <a:pPr/>
              <a:t>9.12.2015</a:t>
            </a:fld>
            <a:endParaRPr lang="tr-TR"/>
          </a:p>
        </p:txBody>
      </p:sp>
      <p:sp>
        <p:nvSpPr>
          <p:cNvPr id="8" name="7 Altbilgi Yer Tutucusu"/>
          <p:cNvSpPr>
            <a:spLocks noGrp="1"/>
          </p:cNvSpPr>
          <p:nvPr>
            <p:ph type="ftr" sz="quarter" idx="11"/>
          </p:nvPr>
        </p:nvSpPr>
        <p:spPr>
          <a:xfrm>
            <a:off x="457200" y="6480969"/>
            <a:ext cx="4261104" cy="301752"/>
          </a:xfrm>
        </p:spPr>
        <p:txBody>
          <a:bodyPr/>
          <a:lstStyle/>
          <a:p>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957B353C-70E2-4EA0-AFF8-0F4ED79F1545}"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58E865DA-6CAC-455C-96A9-735F221DD4C9}" type="datetimeFigureOut">
              <a:rPr lang="tr-TR" smtClean="0"/>
              <a:pPr/>
              <a:t>9.12.2015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957B353C-70E2-4EA0-AFF8-0F4ED79F154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58E865DA-6CAC-455C-96A9-735F221DD4C9}" type="datetimeFigureOut">
              <a:rPr lang="tr-TR" smtClean="0"/>
              <a:pPr/>
              <a:t>9.12.2015</a:t>
            </a:fld>
            <a:endParaRPr lang="tr-TR"/>
          </a:p>
        </p:txBody>
      </p:sp>
      <p:sp>
        <p:nvSpPr>
          <p:cNvPr id="3" name="2 Altbilgi Yer Tutucusu"/>
          <p:cNvSpPr>
            <a:spLocks noGrp="1"/>
          </p:cNvSpPr>
          <p:nvPr>
            <p:ph type="ftr" sz="quarter" idx="11"/>
          </p:nvPr>
        </p:nvSpPr>
        <p:spPr>
          <a:xfrm>
            <a:off x="457200" y="6481890"/>
            <a:ext cx="4260056" cy="300831"/>
          </a:xfrm>
        </p:spPr>
        <p:txBody>
          <a:bodyPr/>
          <a:lstStyle/>
          <a:p>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957B353C-70E2-4EA0-AFF8-0F4ED79F154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58E865DA-6CAC-455C-96A9-735F221DD4C9}" type="datetimeFigureOut">
              <a:rPr lang="tr-TR" smtClean="0"/>
              <a:pPr/>
              <a:t>9.12.2015</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957B353C-70E2-4EA0-AFF8-0F4ED79F1545}"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58E865DA-6CAC-455C-96A9-735F221DD4C9}" type="datetimeFigureOut">
              <a:rPr lang="tr-TR" smtClean="0"/>
              <a:pPr/>
              <a:t>9.12.2015</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957B353C-70E2-4EA0-AFF8-0F4ED79F1545}"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58E865DA-6CAC-455C-96A9-735F221DD4C9}" type="datetimeFigureOut">
              <a:rPr lang="tr-TR" smtClean="0"/>
              <a:pPr/>
              <a:t>9.12.2015</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957B353C-70E2-4EA0-AFF8-0F4ED79F1545}"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tr.wikiquote.org/wiki/Adalet" TargetMode="External"/><Relationship Id="rId2" Type="http://schemas.openxmlformats.org/officeDocument/2006/relationships/hyperlink" Target="https://tr.wikiquote.org/wiki/%C4%B0nsan" TargetMode="External"/><Relationship Id="rId1" Type="http://schemas.openxmlformats.org/officeDocument/2006/relationships/slideLayout" Target="../slideLayouts/slideLayout2.xml"/><Relationship Id="rId4" Type="http://schemas.openxmlformats.org/officeDocument/2006/relationships/hyperlink" Target="https://tr.wikiquote.org/wiki/Tanr%C4%B1"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tr.wikiquote.org/wiki/Nuri_Pakdil" TargetMode="External"/><Relationship Id="rId2" Type="http://schemas.openxmlformats.org/officeDocument/2006/relationships/hyperlink" Target="http://haber.stargazete.com/sanat/sehir-efsanesi-degilim/haber-961604" TargetMode="External"/><Relationship Id="rId1" Type="http://schemas.openxmlformats.org/officeDocument/2006/relationships/slideLayout" Target="../slideLayouts/slideLayout2.xml"/><Relationship Id="rId6" Type="http://schemas.openxmlformats.org/officeDocument/2006/relationships/hyperlink" Target="http://haber.stargazete.com/sanat/necip-fazil-odulleri-verildi/haber-960444" TargetMode="External"/><Relationship Id="rId5" Type="http://schemas.openxmlformats.org/officeDocument/2006/relationships/hyperlink" Target="http://www.edebiyatdergisi.com/yazarlar/pakdiln.asp" TargetMode="External"/><Relationship Id="rId4" Type="http://schemas.openxmlformats.org/officeDocument/2006/relationships/hyperlink" Target="https://tr.wikipedia.org/wiki/Nuri_Pakdil"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s://tr.wikipedia.org/wiki/%C4%B0stanbul_%C3%9Cniversitesi_Hukuk_Fak%C3%BCltesi" TargetMode="External"/><Relationship Id="rId2" Type="http://schemas.openxmlformats.org/officeDocument/2006/relationships/hyperlink" Target="https://tr.wikipedia.org/wiki/Kahramanmara%C5%9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1 Başlık"/>
          <p:cNvSpPr>
            <a:spLocks noGrp="1"/>
          </p:cNvSpPr>
          <p:nvPr>
            <p:ph type="ctrTitle"/>
          </p:nvPr>
        </p:nvSpPr>
        <p:spPr>
          <a:xfrm>
            <a:off x="714348" y="2000240"/>
            <a:ext cx="7772400" cy="1470025"/>
          </a:xfrm>
        </p:spPr>
        <p:txBody>
          <a:bodyPr>
            <a:normAutofit/>
          </a:bodyPr>
          <a:lstStyle/>
          <a:p>
            <a:r>
              <a:rPr lang="tr-TR" sz="6000" b="1" i="1" dirty="0" smtClean="0">
                <a:solidFill>
                  <a:srgbClr val="7030A0"/>
                </a:solidFill>
              </a:rPr>
              <a:t>NURİ PAKDİL</a:t>
            </a:r>
            <a:endParaRPr lang="tr-TR" sz="6000" b="1" i="1" dirty="0">
              <a:solidFill>
                <a:srgbClr val="7030A0"/>
              </a:solidFill>
            </a:endParaRPr>
          </a:p>
        </p:txBody>
      </p:sp>
      <p:sp>
        <p:nvSpPr>
          <p:cNvPr id="3" name="2 Alt Başlık"/>
          <p:cNvSpPr>
            <a:spLocks noGrp="1"/>
          </p:cNvSpPr>
          <p:nvPr>
            <p:ph type="subTitle" idx="1"/>
          </p:nvPr>
        </p:nvSpPr>
        <p:spPr/>
        <p:txBody>
          <a:bodyPr/>
          <a:lstStyle/>
          <a:p>
            <a:r>
              <a:rPr lang="tr-TR" dirty="0" smtClean="0">
                <a:solidFill>
                  <a:schemeClr val="accent5">
                    <a:lumMod val="75000"/>
                  </a:schemeClr>
                </a:solidFill>
              </a:rPr>
              <a:t>HAYATI,ESERLERİ,KİŞİLİĞİ…</a:t>
            </a:r>
            <a:endParaRPr lang="tr-TR" dirty="0">
              <a:solidFill>
                <a:schemeClr val="accent5">
                  <a:lumMod val="75000"/>
                </a:schemeClr>
              </a:solidFill>
            </a:endParaRPr>
          </a:p>
        </p:txBody>
      </p:sp>
    </p:spTree>
  </p:cSld>
  <p:clrMapOvr>
    <a:masterClrMapping/>
  </p:clrMapOvr>
  <p:transition spd="med">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KÜTÜPHANE0\Downloads\301132.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ransition spd="med">
    <p:newsfla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KÜTÜPHANE0\Downloads\osmanli-simitciler-kaidesi-5036-68774.jpg"/>
          <p:cNvPicPr>
            <a:picLocks noChangeAspect="1" noChangeArrowheads="1"/>
          </p:cNvPicPr>
          <p:nvPr/>
        </p:nvPicPr>
        <p:blipFill>
          <a:blip r:embed="rId2">
            <a:lum/>
          </a:blip>
          <a:srcRect/>
          <a:stretch>
            <a:fillRect/>
          </a:stretch>
        </p:blipFill>
        <p:spPr bwMode="auto">
          <a:xfrm>
            <a:off x="500034" y="285728"/>
            <a:ext cx="8215338" cy="6161504"/>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ransition spd="med">
    <p:newsflash/>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b="1" dirty="0" smtClean="0">
                <a:solidFill>
                  <a:schemeClr val="accent2">
                    <a:lumMod val="75000"/>
                  </a:schemeClr>
                </a:solidFill>
              </a:rPr>
              <a:t>NURİ PAKDİL’İN SÖZLERİ;</a:t>
            </a:r>
            <a:endParaRPr lang="tr-TR" b="1" dirty="0">
              <a:solidFill>
                <a:schemeClr val="accent2">
                  <a:lumMod val="75000"/>
                </a:schemeClr>
              </a:solidFill>
            </a:endParaRPr>
          </a:p>
        </p:txBody>
      </p:sp>
      <p:sp>
        <p:nvSpPr>
          <p:cNvPr id="5" name="4 İçerik Yer Tutucusu"/>
          <p:cNvSpPr>
            <a:spLocks noGrp="1"/>
          </p:cNvSpPr>
          <p:nvPr>
            <p:ph idx="1"/>
          </p:nvPr>
        </p:nvSpPr>
        <p:spPr>
          <a:xfrm>
            <a:off x="457200" y="1357298"/>
            <a:ext cx="8229600" cy="5286412"/>
          </a:xfrm>
        </p:spPr>
        <p:txBody>
          <a:bodyPr>
            <a:normAutofit fontScale="85000" lnSpcReduction="20000"/>
          </a:bodyPr>
          <a:lstStyle/>
          <a:p>
            <a:r>
              <a:rPr lang="tr-TR" sz="4200" b="1" dirty="0" smtClean="0">
                <a:solidFill>
                  <a:schemeClr val="accent5">
                    <a:lumMod val="75000"/>
                  </a:schemeClr>
                </a:solidFill>
              </a:rPr>
              <a:t>KAYNAKLI;</a:t>
            </a:r>
          </a:p>
          <a:p>
            <a:r>
              <a:rPr lang="tr-TR" b="1" dirty="0">
                <a:solidFill>
                  <a:schemeClr val="tx1">
                    <a:lumMod val="95000"/>
                    <a:lumOff val="5000"/>
                  </a:schemeClr>
                </a:solidFill>
              </a:rPr>
              <a:t>Ali </a:t>
            </a:r>
            <a:r>
              <a:rPr lang="tr-TR" b="1" dirty="0" err="1">
                <a:solidFill>
                  <a:schemeClr val="tx1">
                    <a:lumMod val="95000"/>
                    <a:lumOff val="5000"/>
                  </a:schemeClr>
                </a:solidFill>
              </a:rPr>
              <a:t>Ekber</a:t>
            </a:r>
            <a:r>
              <a:rPr lang="tr-TR" b="1" dirty="0">
                <a:solidFill>
                  <a:schemeClr val="tx1">
                    <a:lumMod val="95000"/>
                    <a:lumOff val="5000"/>
                  </a:schemeClr>
                </a:solidFill>
              </a:rPr>
              <a:t> Çiçek’i dinlememek büyük bir eksikliktir. Ruhi </a:t>
            </a:r>
            <a:r>
              <a:rPr lang="tr-TR" b="1" dirty="0" err="1">
                <a:solidFill>
                  <a:schemeClr val="tx1">
                    <a:lumMod val="95000"/>
                    <a:lumOff val="5000"/>
                  </a:schemeClr>
                </a:solidFill>
              </a:rPr>
              <a:t>Su’dan</a:t>
            </a:r>
            <a:r>
              <a:rPr lang="tr-TR" b="1" dirty="0">
                <a:solidFill>
                  <a:schemeClr val="tx1">
                    <a:lumMod val="95000"/>
                    <a:lumOff val="5000"/>
                  </a:schemeClr>
                </a:solidFill>
              </a:rPr>
              <a:t> haberi olmayana, Ruhi </a:t>
            </a:r>
            <a:r>
              <a:rPr lang="tr-TR" b="1" dirty="0" err="1">
                <a:solidFill>
                  <a:schemeClr val="tx1">
                    <a:lumMod val="95000"/>
                    <a:lumOff val="5000"/>
                  </a:schemeClr>
                </a:solidFill>
              </a:rPr>
              <a:t>Su’yu</a:t>
            </a:r>
            <a:r>
              <a:rPr lang="tr-TR" b="1" dirty="0">
                <a:solidFill>
                  <a:schemeClr val="tx1">
                    <a:lumMod val="95000"/>
                    <a:lumOff val="5000"/>
                  </a:schemeClr>
                </a:solidFill>
              </a:rPr>
              <a:t> dinlemeyene, yazar gözüyle, devrimci gözüyle bakamam ben</a:t>
            </a:r>
            <a:r>
              <a:rPr lang="tr-TR" b="1" dirty="0" smtClean="0">
                <a:solidFill>
                  <a:schemeClr val="tx1">
                    <a:lumMod val="95000"/>
                    <a:lumOff val="5000"/>
                  </a:schemeClr>
                </a:solidFill>
              </a:rPr>
              <a:t>.</a:t>
            </a:r>
            <a:endParaRPr lang="tr-TR" b="1" dirty="0">
              <a:solidFill>
                <a:schemeClr val="tx1">
                  <a:lumMod val="95000"/>
                  <a:lumOff val="5000"/>
                </a:schemeClr>
              </a:solidFill>
            </a:endParaRPr>
          </a:p>
          <a:p>
            <a:r>
              <a:rPr lang="tr-TR" b="1" dirty="0">
                <a:solidFill>
                  <a:schemeClr val="tx1">
                    <a:lumMod val="95000"/>
                    <a:lumOff val="5000"/>
                  </a:schemeClr>
                </a:solidFill>
              </a:rPr>
              <a:t>Dünya, tüm yeryüzü, eninde sonunda, İslami düşünceye doğru, mutlaka </a:t>
            </a:r>
            <a:r>
              <a:rPr lang="tr-TR" b="1" dirty="0" err="1">
                <a:solidFill>
                  <a:schemeClr val="tx1">
                    <a:lumMod val="95000"/>
                    <a:lumOff val="5000"/>
                  </a:schemeClr>
                </a:solidFill>
              </a:rPr>
              <a:t>evrilecektir</a:t>
            </a:r>
            <a:r>
              <a:rPr lang="tr-TR" b="1" dirty="0">
                <a:solidFill>
                  <a:schemeClr val="tx1">
                    <a:lumMod val="95000"/>
                    <a:lumOff val="5000"/>
                  </a:schemeClr>
                </a:solidFill>
              </a:rPr>
              <a:t>. Başka çaresi kalmamıştır. İslam düşüncesi, hasta dünyayı iyileştirecek tek çaredir. Kapitalist toplum, çürük bir ağaca dönmüştür. Kesinlikle göreceksiniz: Büyük çatırtıyla yıkılacaktır. Gelecek, </a:t>
            </a:r>
            <a:r>
              <a:rPr lang="tr-TR" b="1" dirty="0" err="1">
                <a:solidFill>
                  <a:schemeClr val="tx1">
                    <a:lumMod val="95000"/>
                    <a:lumOff val="5000"/>
                  </a:schemeClr>
                </a:solidFill>
              </a:rPr>
              <a:t>İslamındır</a:t>
            </a:r>
            <a:r>
              <a:rPr lang="tr-TR" b="1" dirty="0">
                <a:solidFill>
                  <a:schemeClr val="tx1">
                    <a:lumMod val="95000"/>
                    <a:lumOff val="5000"/>
                  </a:schemeClr>
                </a:solidFill>
              </a:rPr>
              <a:t>. Bizler, yeryüzünün umut meşalesiyiz, umut elçileriyiz. Ve de, bu bilinçle, bu dikkatle, bu heyecanla yaşamaktayız</a:t>
            </a:r>
          </a:p>
          <a:p>
            <a:endParaRPr lang="tr-TR" dirty="0">
              <a:solidFill>
                <a:schemeClr val="accent5">
                  <a:lumMod val="75000"/>
                </a:schemeClr>
              </a:solidFill>
            </a:endParaRPr>
          </a:p>
        </p:txBody>
      </p:sp>
    </p:spTree>
  </p:cSld>
  <p:clrMapOvr>
    <a:masterClrMapping/>
  </p:clrMapOvr>
  <p:transition spd="med">
    <p:newsfla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8229600" cy="1143000"/>
          </a:xfrm>
        </p:spPr>
        <p:txBody>
          <a:bodyPr/>
          <a:lstStyle/>
          <a:p>
            <a:endParaRPr lang="tr-TR" dirty="0"/>
          </a:p>
        </p:txBody>
      </p:sp>
      <p:sp>
        <p:nvSpPr>
          <p:cNvPr id="3" name="2 İçerik Yer Tutucusu"/>
          <p:cNvSpPr>
            <a:spLocks noGrp="1"/>
          </p:cNvSpPr>
          <p:nvPr>
            <p:ph idx="1"/>
          </p:nvPr>
        </p:nvSpPr>
        <p:spPr>
          <a:xfrm>
            <a:off x="571472" y="1142984"/>
            <a:ext cx="8229600" cy="5429288"/>
          </a:xfrm>
        </p:spPr>
        <p:txBody>
          <a:bodyPr>
            <a:normAutofit fontScale="70000" lnSpcReduction="20000"/>
          </a:bodyPr>
          <a:lstStyle/>
          <a:p>
            <a:r>
              <a:rPr lang="tr-TR" sz="3600" b="1" dirty="0" smtClean="0">
                <a:solidFill>
                  <a:schemeClr val="accent5">
                    <a:lumMod val="75000"/>
                  </a:schemeClr>
                </a:solidFill>
              </a:rPr>
              <a:t>KAYNAKSIZ;</a:t>
            </a:r>
          </a:p>
          <a:p>
            <a:r>
              <a:rPr lang="tr-TR" sz="3600" b="1" dirty="0">
                <a:solidFill>
                  <a:schemeClr val="tx1">
                    <a:lumMod val="95000"/>
                    <a:lumOff val="5000"/>
                  </a:schemeClr>
                </a:solidFill>
                <a:hlinkClick r:id="rId2" tooltip="İnsan"/>
              </a:rPr>
              <a:t>İnsanda</a:t>
            </a:r>
            <a:r>
              <a:rPr lang="tr-TR" sz="3600" b="1" dirty="0">
                <a:solidFill>
                  <a:schemeClr val="tx1">
                    <a:lumMod val="95000"/>
                    <a:lumOff val="5000"/>
                  </a:schemeClr>
                </a:solidFill>
              </a:rPr>
              <a:t> </a:t>
            </a:r>
            <a:r>
              <a:rPr lang="tr-TR" sz="3600" b="1" dirty="0">
                <a:solidFill>
                  <a:schemeClr val="tx1">
                    <a:lumMod val="95000"/>
                    <a:lumOff val="5000"/>
                  </a:schemeClr>
                </a:solidFill>
                <a:hlinkClick r:id="rId3" tooltip="Adalet"/>
              </a:rPr>
              <a:t>adalet</a:t>
            </a:r>
            <a:r>
              <a:rPr lang="tr-TR" sz="3600" b="1" dirty="0">
                <a:solidFill>
                  <a:schemeClr val="tx1">
                    <a:lumMod val="95000"/>
                    <a:lumOff val="5000"/>
                  </a:schemeClr>
                </a:solidFill>
              </a:rPr>
              <a:t> duygusunu oluşturan, bu duyguyu canlı tutan kaynak, insanın ruhsal derinliği, insanın manevi yönüdür. Bir toplulukta ruh unutulmuşsa, manevi istekler yoksa, o toplumda gerçek anlamıyla sağlıklı insanların bulunmadıklarını hemen anlarız. Kimse, öldürülmüş ruhunun davacısı değil.</a:t>
            </a:r>
          </a:p>
          <a:p>
            <a:r>
              <a:rPr lang="tr-TR" sz="3600" b="1" dirty="0">
                <a:solidFill>
                  <a:schemeClr val="tx1">
                    <a:lumMod val="95000"/>
                    <a:lumOff val="5000"/>
                  </a:schemeClr>
                </a:solidFill>
                <a:hlinkClick r:id="rId4" tooltip="Tanrı"/>
              </a:rPr>
              <a:t>Tanrı</a:t>
            </a:r>
            <a:r>
              <a:rPr lang="tr-TR" sz="3600" b="1" dirty="0">
                <a:solidFill>
                  <a:schemeClr val="tx1">
                    <a:lumMod val="95000"/>
                    <a:lumOff val="5000"/>
                  </a:schemeClr>
                </a:solidFill>
              </a:rPr>
              <a:t> düşüncesinden yoksun kalınınca hiçbir şey olunamayacağını, kendi kendine ıslık çalar gibi kara başkaldırı deneyleri yapanlara, hangi dille ve kim anlatacak?</a:t>
            </a:r>
          </a:p>
          <a:p>
            <a:r>
              <a:rPr lang="tr-TR" sz="3600" b="1" dirty="0">
                <a:solidFill>
                  <a:schemeClr val="tx1">
                    <a:lumMod val="95000"/>
                    <a:lumOff val="5000"/>
                  </a:schemeClr>
                </a:solidFill>
              </a:rPr>
              <a:t>Bir ülke, utanma duygusunu yitirmişlerle dolunca, sürgünler ülkesi olur. Utanma duygusunu yitiren, kendi kendisini yitirmiş bir sürgündür.</a:t>
            </a:r>
          </a:p>
          <a:p>
            <a:endParaRPr lang="tr-TR" sz="3600" b="1" dirty="0">
              <a:solidFill>
                <a:schemeClr val="accent5">
                  <a:lumMod val="75000"/>
                </a:schemeClr>
              </a:solidFill>
            </a:endParaRPr>
          </a:p>
        </p:txBody>
      </p:sp>
    </p:spTree>
  </p:cSld>
  <p:clrMapOvr>
    <a:masterClrMapping/>
  </p:clrMapOvr>
  <p:transition spd="med">
    <p:newsfla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KÜTÜPHANE0\Downloads\5858.jpg"/>
          <p:cNvPicPr>
            <a:picLocks noChangeAspect="1" noChangeArrowheads="1"/>
          </p:cNvPicPr>
          <p:nvPr/>
        </p:nvPicPr>
        <p:blipFill>
          <a:blip r:embed="rId2"/>
          <a:srcRect/>
          <a:stretch>
            <a:fillRect/>
          </a:stretch>
        </p:blipFill>
        <p:spPr bwMode="auto">
          <a:xfrm>
            <a:off x="714348" y="428604"/>
            <a:ext cx="7643866" cy="6143668"/>
          </a:xfrm>
          <a:prstGeom prst="ellipse">
            <a:avLst/>
          </a:prstGeom>
          <a:ln>
            <a:noFill/>
          </a:ln>
          <a:effectLst>
            <a:softEdge rad="112500"/>
          </a:effectLst>
        </p:spPr>
      </p:pic>
    </p:spTree>
  </p:cSld>
  <p:clrMapOvr>
    <a:masterClrMapping/>
  </p:clrMapOvr>
  <p:transition spd="med">
    <p:newsfla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KAYNAKÇA;</a:t>
            </a:r>
            <a:endParaRPr lang="tr-TR" b="1" dirty="0">
              <a:solidFill>
                <a:schemeClr val="accent2">
                  <a:lumMod val="75000"/>
                </a:schemeClr>
              </a:solidFill>
            </a:endParaRPr>
          </a:p>
        </p:txBody>
      </p:sp>
      <p:sp>
        <p:nvSpPr>
          <p:cNvPr id="3" name="2 İçerik Yer Tutucusu"/>
          <p:cNvSpPr>
            <a:spLocks noGrp="1"/>
          </p:cNvSpPr>
          <p:nvPr>
            <p:ph idx="1"/>
          </p:nvPr>
        </p:nvSpPr>
        <p:spPr/>
        <p:txBody>
          <a:bodyPr>
            <a:normAutofit lnSpcReduction="10000"/>
          </a:bodyPr>
          <a:lstStyle/>
          <a:p>
            <a:r>
              <a:rPr lang="tr-TR" dirty="0" smtClean="0"/>
              <a:t> </a:t>
            </a:r>
            <a:r>
              <a:rPr lang="tr-TR" b="1" dirty="0" smtClean="0">
                <a:solidFill>
                  <a:schemeClr val="bg1">
                    <a:lumMod val="95000"/>
                    <a:lumOff val="5000"/>
                  </a:schemeClr>
                </a:solidFill>
                <a:hlinkClick r:id="rId2"/>
              </a:rPr>
              <a:t>haber.</a:t>
            </a:r>
            <a:r>
              <a:rPr lang="tr-TR" b="1" dirty="0" err="1" smtClean="0">
                <a:solidFill>
                  <a:schemeClr val="bg1">
                    <a:lumMod val="95000"/>
                    <a:lumOff val="5000"/>
                  </a:schemeClr>
                </a:solidFill>
                <a:hlinkClick r:id="rId2"/>
              </a:rPr>
              <a:t>stargazete</a:t>
            </a:r>
            <a:r>
              <a:rPr lang="tr-TR" b="1" dirty="0" smtClean="0">
                <a:solidFill>
                  <a:schemeClr val="bg1">
                    <a:lumMod val="95000"/>
                    <a:lumOff val="5000"/>
                  </a:schemeClr>
                </a:solidFill>
                <a:hlinkClick r:id="rId2"/>
              </a:rPr>
              <a:t>.com</a:t>
            </a:r>
            <a:endParaRPr lang="tr-TR" b="1" dirty="0" smtClean="0">
              <a:solidFill>
                <a:schemeClr val="bg1">
                  <a:lumMod val="95000"/>
                  <a:lumOff val="5000"/>
                </a:schemeClr>
              </a:solidFill>
            </a:endParaRPr>
          </a:p>
          <a:p>
            <a:r>
              <a:rPr lang="tr-TR" b="1" dirty="0" smtClean="0">
                <a:solidFill>
                  <a:schemeClr val="bg1">
                    <a:lumMod val="95000"/>
                    <a:lumOff val="5000"/>
                  </a:schemeClr>
                </a:solidFill>
                <a:hlinkClick r:id="rId3"/>
              </a:rPr>
              <a:t>Yukarı git↑</a:t>
            </a:r>
            <a:r>
              <a:rPr lang="tr-TR" b="1" dirty="0" smtClean="0">
                <a:solidFill>
                  <a:schemeClr val="bg1">
                    <a:lumMod val="95000"/>
                    <a:lumOff val="5000"/>
                  </a:schemeClr>
                </a:solidFill>
              </a:rPr>
              <a:t> </a:t>
            </a:r>
            <a:r>
              <a:rPr lang="tr-TR" b="1" dirty="0" smtClean="0">
                <a:solidFill>
                  <a:schemeClr val="bg1">
                    <a:lumMod val="95000"/>
                    <a:lumOff val="5000"/>
                  </a:schemeClr>
                </a:solidFill>
                <a:hlinkClick r:id="rId2"/>
              </a:rPr>
              <a:t>haber.</a:t>
            </a:r>
            <a:r>
              <a:rPr lang="tr-TR" b="1" dirty="0" err="1" smtClean="0">
                <a:solidFill>
                  <a:schemeClr val="bg1">
                    <a:lumMod val="95000"/>
                    <a:lumOff val="5000"/>
                  </a:schemeClr>
                </a:solidFill>
                <a:hlinkClick r:id="rId2"/>
              </a:rPr>
              <a:t>stargazete</a:t>
            </a:r>
            <a:r>
              <a:rPr lang="tr-TR" b="1" dirty="0" smtClean="0">
                <a:solidFill>
                  <a:schemeClr val="bg1">
                    <a:lumMod val="95000"/>
                    <a:lumOff val="5000"/>
                  </a:schemeClr>
                </a:solidFill>
                <a:hlinkClick r:id="rId2"/>
              </a:rPr>
              <a:t>.com</a:t>
            </a:r>
            <a:endParaRPr lang="tr-TR" b="1" dirty="0" smtClean="0">
              <a:solidFill>
                <a:schemeClr val="bg1">
                  <a:lumMod val="95000"/>
                  <a:lumOff val="5000"/>
                </a:schemeClr>
              </a:solidFill>
            </a:endParaRPr>
          </a:p>
          <a:p>
            <a:r>
              <a:rPr lang="tr-TR" b="1" dirty="0" smtClean="0">
                <a:solidFill>
                  <a:schemeClr val="bg1">
                    <a:lumMod val="95000"/>
                    <a:lumOff val="5000"/>
                  </a:schemeClr>
                </a:solidFill>
                <a:hlinkClick r:id="rId4"/>
              </a:rPr>
              <a:t>^</a:t>
            </a:r>
            <a:r>
              <a:rPr lang="tr-TR" b="1" dirty="0" smtClean="0">
                <a:solidFill>
                  <a:schemeClr val="bg1">
                    <a:lumMod val="95000"/>
                    <a:lumOff val="5000"/>
                  </a:schemeClr>
                </a:solidFill>
              </a:rPr>
              <a:t> </a:t>
            </a:r>
            <a:r>
              <a:rPr lang="tr-TR" b="1" dirty="0" smtClean="0">
                <a:solidFill>
                  <a:schemeClr val="bg1">
                    <a:lumMod val="95000"/>
                    <a:lumOff val="5000"/>
                  </a:schemeClr>
                </a:solidFill>
                <a:hlinkClick r:id="rId5"/>
              </a:rPr>
              <a:t>"Nuri PAKDİL"</a:t>
            </a:r>
            <a:r>
              <a:rPr lang="tr-TR" b="1" dirty="0" smtClean="0">
                <a:solidFill>
                  <a:schemeClr val="bg1">
                    <a:lumMod val="95000"/>
                    <a:lumOff val="5000"/>
                  </a:schemeClr>
                </a:solidFill>
              </a:rPr>
              <a:t>. Edebiyat Dergisi Yayınları. Erişim tarihi: 23 Mart 2015.</a:t>
            </a:r>
          </a:p>
          <a:p>
            <a:r>
              <a:rPr lang="tr-TR" b="1" dirty="0" smtClean="0">
                <a:solidFill>
                  <a:schemeClr val="bg1">
                    <a:lumMod val="95000"/>
                    <a:lumOff val="5000"/>
                  </a:schemeClr>
                </a:solidFill>
                <a:hlinkClick r:id="rId4"/>
              </a:rPr>
              <a:t>^</a:t>
            </a:r>
            <a:r>
              <a:rPr lang="tr-TR" b="1" dirty="0" smtClean="0">
                <a:solidFill>
                  <a:schemeClr val="bg1">
                    <a:lumMod val="95000"/>
                    <a:lumOff val="5000"/>
                  </a:schemeClr>
                </a:solidFill>
              </a:rPr>
              <a:t> </a:t>
            </a:r>
            <a:r>
              <a:rPr lang="tr-TR" b="1" dirty="0" smtClean="0">
                <a:solidFill>
                  <a:schemeClr val="bg1">
                    <a:lumMod val="95000"/>
                    <a:lumOff val="5000"/>
                  </a:schemeClr>
                </a:solidFill>
                <a:hlinkClick r:id="rId6"/>
              </a:rPr>
              <a:t>"Necip Fazıl Ödülleri verildi"</a:t>
            </a:r>
            <a:r>
              <a:rPr lang="tr-TR" b="1" dirty="0" smtClean="0">
                <a:solidFill>
                  <a:schemeClr val="bg1">
                    <a:lumMod val="95000"/>
                    <a:lumOff val="5000"/>
                  </a:schemeClr>
                </a:solidFill>
              </a:rPr>
              <a:t>. STARSANAT. 2 Kasım 2014. Erişim tarihi: 23 Mart 2015.</a:t>
            </a:r>
          </a:p>
          <a:p>
            <a:r>
              <a:rPr lang="tr-TR" b="1" dirty="0" smtClean="0">
                <a:solidFill>
                  <a:schemeClr val="bg1">
                    <a:lumMod val="95000"/>
                    <a:lumOff val="5000"/>
                  </a:schemeClr>
                </a:solidFill>
                <a:hlinkClick r:id="rId4"/>
              </a:rPr>
              <a:t>^</a:t>
            </a:r>
            <a:r>
              <a:rPr lang="tr-TR" b="1" dirty="0" smtClean="0">
                <a:solidFill>
                  <a:schemeClr val="bg1">
                    <a:lumMod val="95000"/>
                    <a:lumOff val="5000"/>
                  </a:schemeClr>
                </a:solidFill>
              </a:rPr>
              <a:t> Anneler ve Kudüsler. s.48</a:t>
            </a:r>
          </a:p>
          <a:p>
            <a:r>
              <a:rPr lang="tr-TR" b="1" dirty="0" smtClean="0">
                <a:solidFill>
                  <a:schemeClr val="bg1">
                    <a:lumMod val="95000"/>
                    <a:lumOff val="5000"/>
                  </a:schemeClr>
                </a:solidFill>
              </a:rPr>
              <a:t>https://tr.wikipedia.org/wiki/Nuri_Pakdil</a:t>
            </a:r>
            <a:endParaRPr lang="tr-TR" b="1" dirty="0">
              <a:solidFill>
                <a:schemeClr val="bg1">
                  <a:lumMod val="95000"/>
                  <a:lumOff val="5000"/>
                </a:schemeClr>
              </a:solidFill>
            </a:endParaRPr>
          </a:p>
        </p:txBody>
      </p:sp>
    </p:spTree>
  </p:cSld>
  <p:clrMapOvr>
    <a:masterClrMapping/>
  </p:clrMapOvr>
  <p:transition spd="med">
    <p:newsflash/>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928662" y="928670"/>
            <a:ext cx="7286676" cy="5072098"/>
          </a:xfrm>
        </p:spPr>
        <p:style>
          <a:lnRef idx="2">
            <a:schemeClr val="accent2"/>
          </a:lnRef>
          <a:fillRef idx="1">
            <a:schemeClr val="lt1"/>
          </a:fillRef>
          <a:effectRef idx="0">
            <a:schemeClr val="accent2"/>
          </a:effectRef>
          <a:fontRef idx="minor">
            <a:schemeClr val="dk1"/>
          </a:fontRef>
        </p:style>
        <p:txBody>
          <a:bodyPr>
            <a:normAutofit/>
          </a:bodyPr>
          <a:lstStyle/>
          <a:p>
            <a:r>
              <a:rPr lang="tr-TR" b="1" i="1" dirty="0" smtClean="0">
                <a:ln w="18000">
                  <a:solidFill>
                    <a:schemeClr val="accent2">
                      <a:satMod val="140000"/>
                    </a:schemeClr>
                  </a:solidFill>
                  <a:prstDash val="solid"/>
                  <a:miter lim="800000"/>
                </a:ln>
                <a:solidFill>
                  <a:schemeClr val="accent5">
                    <a:lumMod val="75000"/>
                  </a:schemeClr>
                </a:solidFill>
                <a:effectLst>
                  <a:outerShdw blurRad="25500" dist="23000" dir="7020000" algn="tl">
                    <a:srgbClr val="000000">
                      <a:alpha val="50000"/>
                    </a:srgbClr>
                  </a:outerShdw>
                </a:effectLst>
              </a:rPr>
              <a:t>İZLEDİĞİNİZ İÇİN TEŞEKKÜR EDERİM… </a:t>
            </a:r>
            <a:r>
              <a:rPr lang="tr-TR" b="1" i="1" dirty="0" smtClean="0">
                <a:ln w="18000">
                  <a:solidFill>
                    <a:schemeClr val="accent2">
                      <a:satMod val="140000"/>
                    </a:schemeClr>
                  </a:solidFill>
                  <a:prstDash val="solid"/>
                  <a:miter lim="800000"/>
                </a:ln>
                <a:solidFill>
                  <a:schemeClr val="accent5">
                    <a:lumMod val="75000"/>
                  </a:schemeClr>
                </a:solidFill>
                <a:effectLst>
                  <a:outerShdw blurRad="25500" dist="23000" dir="7020000" algn="tl">
                    <a:srgbClr val="000000">
                      <a:alpha val="50000"/>
                    </a:srgbClr>
                  </a:outerShdw>
                </a:effectLst>
                <a:sym typeface="Wingdings" pitchFamily="2" charset="2"/>
              </a:rPr>
              <a:t></a:t>
            </a:r>
            <a:r>
              <a:rPr lang="tr-TR"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sym typeface="Wingdings" pitchFamily="2" charset="2"/>
              </a:rPr>
              <a:t/>
            </a:r>
            <a:br>
              <a:rPr lang="tr-TR"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sym typeface="Wingdings" pitchFamily="2" charset="2"/>
              </a:rPr>
            </a:br>
            <a:r>
              <a:rPr lang="tr-TR"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sym typeface="Wingdings" pitchFamily="2" charset="2"/>
              </a:rPr>
              <a:t/>
            </a:r>
            <a:br>
              <a:rPr lang="tr-TR"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sym typeface="Wingdings" pitchFamily="2" charset="2"/>
              </a:rPr>
            </a:br>
            <a:r>
              <a:rPr lang="tr-TR" b="1" i="1" u="sng" dirty="0" smtClean="0">
                <a:ln w="18000">
                  <a:solidFill>
                    <a:schemeClr val="accent2">
                      <a:satMod val="140000"/>
                    </a:schemeClr>
                  </a:solidFill>
                  <a:prstDash val="solid"/>
                  <a:miter lim="800000"/>
                </a:ln>
                <a:solidFill>
                  <a:schemeClr val="accent3">
                    <a:lumMod val="50000"/>
                  </a:schemeClr>
                </a:solidFill>
                <a:effectLst>
                  <a:outerShdw blurRad="25500" dist="23000" dir="7020000" algn="tl">
                    <a:srgbClr val="000000">
                      <a:alpha val="50000"/>
                    </a:srgbClr>
                  </a:outerShdw>
                </a:effectLst>
                <a:sym typeface="Wingdings" pitchFamily="2" charset="2"/>
              </a:rPr>
              <a:t>HAZIRLAYAN:BEYZA ŞAHİN</a:t>
            </a:r>
            <a:endParaRPr lang="tr-TR" b="1" i="1" u="sng" dirty="0">
              <a:ln w="18000">
                <a:solidFill>
                  <a:schemeClr val="accent2">
                    <a:satMod val="140000"/>
                  </a:schemeClr>
                </a:solidFill>
                <a:prstDash val="solid"/>
                <a:miter lim="800000"/>
              </a:ln>
              <a:solidFill>
                <a:schemeClr val="accent3">
                  <a:lumMod val="50000"/>
                </a:schemeClr>
              </a:solidFill>
              <a:effectLst>
                <a:outerShdw blurRad="25500" dist="23000" dir="7020000" algn="tl">
                  <a:srgbClr val="000000">
                    <a:alpha val="50000"/>
                  </a:srgbClr>
                </a:outerShdw>
              </a:effectLst>
            </a:endParaRPr>
          </a:p>
        </p:txBody>
      </p:sp>
    </p:spTree>
  </p:cSld>
  <p:clrMapOvr>
    <a:masterClrMapping/>
  </p:clrMapOvr>
  <p:transition spd="med">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C00000"/>
                </a:solidFill>
              </a:rPr>
              <a:t>HAYATI;</a:t>
            </a:r>
            <a:endParaRPr lang="tr-TR" dirty="0">
              <a:solidFill>
                <a:srgbClr val="C00000"/>
              </a:solidFill>
            </a:endParaRPr>
          </a:p>
        </p:txBody>
      </p:sp>
      <p:sp>
        <p:nvSpPr>
          <p:cNvPr id="3" name="2 İçerik Yer Tutucusu"/>
          <p:cNvSpPr>
            <a:spLocks noGrp="1"/>
          </p:cNvSpPr>
          <p:nvPr>
            <p:ph idx="1"/>
          </p:nvPr>
        </p:nvSpPr>
        <p:spPr/>
        <p:txBody>
          <a:bodyPr>
            <a:normAutofit/>
          </a:bodyPr>
          <a:lstStyle/>
          <a:p>
            <a:r>
              <a:rPr lang="tr-TR" b="1" dirty="0">
                <a:solidFill>
                  <a:schemeClr val="tx1">
                    <a:lumMod val="95000"/>
                    <a:lumOff val="5000"/>
                  </a:schemeClr>
                </a:solidFill>
              </a:rPr>
              <a:t>Nuri </a:t>
            </a:r>
            <a:r>
              <a:rPr lang="tr-TR" b="1" dirty="0" err="1">
                <a:solidFill>
                  <a:schemeClr val="tx1">
                    <a:lumMod val="95000"/>
                    <a:lumOff val="5000"/>
                  </a:schemeClr>
                </a:solidFill>
              </a:rPr>
              <a:t>Pakdil</a:t>
            </a:r>
            <a:r>
              <a:rPr lang="tr-TR" b="1" dirty="0">
                <a:solidFill>
                  <a:schemeClr val="tx1">
                    <a:lumMod val="95000"/>
                    <a:lumOff val="5000"/>
                  </a:schemeClr>
                </a:solidFill>
              </a:rPr>
              <a:t>, (d. 1934, </a:t>
            </a:r>
            <a:r>
              <a:rPr lang="tr-TR" b="1" dirty="0">
                <a:solidFill>
                  <a:schemeClr val="tx1">
                    <a:lumMod val="95000"/>
                    <a:lumOff val="5000"/>
                  </a:schemeClr>
                </a:solidFill>
                <a:hlinkClick r:id="rId2" tooltip="Kahramanmaraş"/>
              </a:rPr>
              <a:t>Kahramanmaraş</a:t>
            </a:r>
            <a:r>
              <a:rPr lang="tr-TR" b="1" dirty="0">
                <a:solidFill>
                  <a:schemeClr val="tx1">
                    <a:lumMod val="95000"/>
                    <a:lumOff val="5000"/>
                  </a:schemeClr>
                </a:solidFill>
              </a:rPr>
              <a:t>), Türk yazar ve fikir adamı.</a:t>
            </a:r>
          </a:p>
          <a:p>
            <a:r>
              <a:rPr lang="tr-TR" b="1" dirty="0">
                <a:solidFill>
                  <a:schemeClr val="tx1">
                    <a:lumMod val="95000"/>
                    <a:lumOff val="5000"/>
                  </a:schemeClr>
                </a:solidFill>
                <a:hlinkClick r:id="rId3" tooltip="İstanbul Üniversitesi Hukuk Fakültesi"/>
              </a:rPr>
              <a:t>İstanbul Üniversitesi Hukuk Fakültesi</a:t>
            </a:r>
            <a:r>
              <a:rPr lang="tr-TR" b="1" dirty="0">
                <a:solidFill>
                  <a:schemeClr val="tx1">
                    <a:lumMod val="95000"/>
                    <a:lumOff val="5000"/>
                  </a:schemeClr>
                </a:solidFill>
              </a:rPr>
              <a:t>'ni bitirdi. İlk çalışmalarını, şiir ve deneme türlerinde Maraş'ta, Demokrasiye Hizmet gazetesinde yayımladı. Lisedeyken Hamle adında bir dergi çıkardı (1954/55). İstanbul'da bir haftalık dergide sanat sayfaları düzenledi (1964).</a:t>
            </a:r>
          </a:p>
          <a:p>
            <a:endParaRPr lang="tr-TR" dirty="0"/>
          </a:p>
        </p:txBody>
      </p:sp>
    </p:spTree>
  </p:cSld>
  <p:clrMapOvr>
    <a:masterClrMapping/>
  </p:clrMapOvr>
  <p:transition spd="med">
    <p:newsfla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r>
              <a:rPr lang="tr-TR" b="1" dirty="0">
                <a:solidFill>
                  <a:schemeClr val="tx1">
                    <a:lumMod val="95000"/>
                    <a:lumOff val="5000"/>
                  </a:schemeClr>
                </a:solidFill>
              </a:rPr>
              <a:t>Edebiyat dergisini (Şubat 1969) ve Edebiyat Dergisi Yayınları'nı (1972) kurdu. Edebiyat Dergisi Yayınları'nın ilk kitabı Batı Notları'dır. Edebiyat Dergisi, kimi aralıklarla uzun yıllar sürdürdüğü yayınına, Aralık 1984'te ara verdi. Edebiyat Dergisi Yayınları, 1972-1984 yılları arasında 18'i Nuri </a:t>
            </a:r>
            <a:r>
              <a:rPr lang="tr-TR" b="1" dirty="0" err="1">
                <a:solidFill>
                  <a:schemeClr val="tx1">
                    <a:lumMod val="95000"/>
                    <a:lumOff val="5000"/>
                  </a:schemeClr>
                </a:solidFill>
              </a:rPr>
              <a:t>Pakdil</a:t>
            </a:r>
            <a:r>
              <a:rPr lang="tr-TR" b="1" dirty="0">
                <a:solidFill>
                  <a:schemeClr val="tx1">
                    <a:lumMod val="95000"/>
                    <a:lumOff val="5000"/>
                  </a:schemeClr>
                </a:solidFill>
              </a:rPr>
              <a:t> imzasını taşıyan, 45 kitap yayımladı.</a:t>
            </a:r>
          </a:p>
        </p:txBody>
      </p:sp>
    </p:spTree>
  </p:cSld>
  <p:clrMapOvr>
    <a:masterClrMapping/>
  </p:clrMapOvr>
  <p:transition spd="med">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a:solidFill>
                  <a:schemeClr val="tx1">
                    <a:lumMod val="95000"/>
                    <a:lumOff val="5000"/>
                  </a:schemeClr>
                </a:solidFill>
              </a:rPr>
              <a:t>28 Şubat 1997 tarihinde Edebiyat Dergisi Yayınları'ndan yeniden kitap yayımlamaya başladı. Daha önce yayımlanan 5 kitabın yeniden çalışılmış basımı ve 12 yeni kitabın ilk basımları yapıldı</a:t>
            </a:r>
            <a:r>
              <a:rPr lang="tr-TR" b="1" dirty="0" smtClean="0">
                <a:solidFill>
                  <a:schemeClr val="tx1">
                    <a:lumMod val="95000"/>
                    <a:lumOff val="5000"/>
                  </a:schemeClr>
                </a:solidFill>
              </a:rPr>
              <a:t>.</a:t>
            </a:r>
            <a:endParaRPr lang="tr-TR" b="1" dirty="0">
              <a:solidFill>
                <a:schemeClr val="tx1">
                  <a:lumMod val="95000"/>
                  <a:lumOff val="5000"/>
                </a:schemeClr>
              </a:solidFill>
            </a:endParaRPr>
          </a:p>
          <a:p>
            <a:r>
              <a:rPr lang="tr-TR" b="1" dirty="0">
                <a:solidFill>
                  <a:schemeClr val="tx1">
                    <a:lumMod val="95000"/>
                    <a:lumOff val="5000"/>
                  </a:schemeClr>
                </a:solidFill>
              </a:rPr>
              <a:t>Kasım 2014'te Necip Fazıl Saygı Ödülü'nün ilkini aldı.</a:t>
            </a:r>
          </a:p>
          <a:p>
            <a:endParaRPr lang="tr-TR" dirty="0"/>
          </a:p>
        </p:txBody>
      </p:sp>
    </p:spTree>
  </p:cSld>
  <p:clrMapOvr>
    <a:masterClrMapping/>
  </p:clrMapOvr>
  <p:transition spd="med">
    <p:newsfla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KÜTÜPHANE0\Downloads\N.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ransition spd="med">
    <p:newsfla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rPr>
              <a:t>ESERLERİ;</a:t>
            </a:r>
            <a:endParaRPr lang="tr-TR" b="1" dirty="0">
              <a:solidFill>
                <a:schemeClr val="accent2">
                  <a:lumMod val="75000"/>
                </a:schemeClr>
              </a:solidFill>
            </a:endParaRPr>
          </a:p>
        </p:txBody>
      </p:sp>
      <p:sp>
        <p:nvSpPr>
          <p:cNvPr id="3" name="2 İçerik Yer Tutucusu"/>
          <p:cNvSpPr>
            <a:spLocks noGrp="1"/>
          </p:cNvSpPr>
          <p:nvPr>
            <p:ph idx="1"/>
          </p:nvPr>
        </p:nvSpPr>
        <p:spPr/>
        <p:txBody>
          <a:bodyPr>
            <a:normAutofit fontScale="92500"/>
          </a:bodyPr>
          <a:lstStyle/>
          <a:p>
            <a:r>
              <a:rPr lang="tr-TR" b="1" dirty="0">
                <a:solidFill>
                  <a:schemeClr val="tx1">
                    <a:lumMod val="95000"/>
                    <a:lumOff val="5000"/>
                  </a:schemeClr>
                </a:solidFill>
              </a:rPr>
              <a:t>Harikalar Tablosu / </a:t>
            </a:r>
            <a:r>
              <a:rPr lang="tr-TR" b="1" dirty="0" err="1">
                <a:solidFill>
                  <a:schemeClr val="tx1">
                    <a:lumMod val="95000"/>
                    <a:lumOff val="5000"/>
                  </a:schemeClr>
                </a:solidFill>
              </a:rPr>
              <a:t>Prevert</a:t>
            </a:r>
            <a:r>
              <a:rPr lang="tr-TR" b="1" dirty="0">
                <a:solidFill>
                  <a:schemeClr val="tx1">
                    <a:lumMod val="95000"/>
                    <a:lumOff val="5000"/>
                  </a:schemeClr>
                </a:solidFill>
              </a:rPr>
              <a:t>, Oyun/Çeviri, Temmuz 1974.</a:t>
            </a:r>
          </a:p>
          <a:p>
            <a:r>
              <a:rPr lang="tr-TR" b="1" dirty="0">
                <a:solidFill>
                  <a:schemeClr val="tx1">
                    <a:lumMod val="95000"/>
                    <a:lumOff val="5000"/>
                  </a:schemeClr>
                </a:solidFill>
              </a:rPr>
              <a:t>Ay Operası / </a:t>
            </a:r>
            <a:r>
              <a:rPr lang="tr-TR" b="1" dirty="0" err="1">
                <a:solidFill>
                  <a:schemeClr val="tx1">
                    <a:lumMod val="95000"/>
                    <a:lumOff val="5000"/>
                  </a:schemeClr>
                </a:solidFill>
              </a:rPr>
              <a:t>Prevert</a:t>
            </a:r>
            <a:r>
              <a:rPr lang="tr-TR" b="1" dirty="0">
                <a:solidFill>
                  <a:schemeClr val="tx1">
                    <a:lumMod val="95000"/>
                    <a:lumOff val="5000"/>
                  </a:schemeClr>
                </a:solidFill>
              </a:rPr>
              <a:t>, Şiir/Çeviri, Nisan 1975.</a:t>
            </a:r>
          </a:p>
          <a:p>
            <a:r>
              <a:rPr lang="tr-TR" b="1" dirty="0">
                <a:solidFill>
                  <a:schemeClr val="tx1">
                    <a:lumMod val="95000"/>
                    <a:lumOff val="5000"/>
                  </a:schemeClr>
                </a:solidFill>
              </a:rPr>
              <a:t>Biat II, Deneme, Ocak 1977.</a:t>
            </a:r>
          </a:p>
          <a:p>
            <a:r>
              <a:rPr lang="tr-TR" b="1" dirty="0">
                <a:solidFill>
                  <a:schemeClr val="tx1">
                    <a:lumMod val="95000"/>
                    <a:lumOff val="5000"/>
                  </a:schemeClr>
                </a:solidFill>
              </a:rPr>
              <a:t>Bağlanma, Deneme, Şubat 1979.</a:t>
            </a:r>
          </a:p>
          <a:p>
            <a:r>
              <a:rPr lang="tr-TR" b="1" dirty="0">
                <a:solidFill>
                  <a:schemeClr val="tx1">
                    <a:lumMod val="95000"/>
                    <a:lumOff val="5000"/>
                  </a:schemeClr>
                </a:solidFill>
              </a:rPr>
              <a:t>Bir Yazarın Notları II, Deneme, Aralık 1980</a:t>
            </a:r>
            <a:r>
              <a:rPr lang="tr-TR" b="1" dirty="0" smtClean="0">
                <a:solidFill>
                  <a:schemeClr val="tx1">
                    <a:lumMod val="95000"/>
                    <a:lumOff val="5000"/>
                  </a:schemeClr>
                </a:solidFill>
              </a:rPr>
              <a:t>.</a:t>
            </a:r>
            <a:endParaRPr lang="tr-TR" b="1" dirty="0">
              <a:solidFill>
                <a:schemeClr val="tx1">
                  <a:lumMod val="95000"/>
                  <a:lumOff val="5000"/>
                </a:schemeClr>
              </a:solidFill>
            </a:endParaRPr>
          </a:p>
          <a:p>
            <a:r>
              <a:rPr lang="tr-TR" b="1" dirty="0">
                <a:solidFill>
                  <a:schemeClr val="tx1">
                    <a:lumMod val="95000"/>
                    <a:lumOff val="5000"/>
                  </a:schemeClr>
                </a:solidFill>
              </a:rPr>
              <a:t>Put Yapımevleri, Oyun, Nisan 1980</a:t>
            </a:r>
            <a:r>
              <a:rPr lang="tr-TR" b="1" dirty="0" smtClean="0">
                <a:solidFill>
                  <a:schemeClr val="tx1">
                    <a:lumMod val="95000"/>
                    <a:lumOff val="5000"/>
                  </a:schemeClr>
                </a:solidFill>
              </a:rPr>
              <a:t>.</a:t>
            </a:r>
            <a:endParaRPr lang="tr-TR" b="1" dirty="0">
              <a:solidFill>
                <a:schemeClr val="tx1">
                  <a:lumMod val="95000"/>
                  <a:lumOff val="5000"/>
                </a:schemeClr>
              </a:solidFill>
            </a:endParaRPr>
          </a:p>
          <a:p>
            <a:r>
              <a:rPr lang="tr-TR" b="1" dirty="0">
                <a:solidFill>
                  <a:schemeClr val="tx1">
                    <a:lumMod val="95000"/>
                    <a:lumOff val="5000"/>
                  </a:schemeClr>
                </a:solidFill>
              </a:rPr>
              <a:t>Biat III, Deneme, Nisan 1981.</a:t>
            </a:r>
            <a:br>
              <a:rPr lang="tr-TR" b="1" dirty="0">
                <a:solidFill>
                  <a:schemeClr val="tx1">
                    <a:lumMod val="95000"/>
                    <a:lumOff val="5000"/>
                  </a:schemeClr>
                </a:solidFill>
              </a:rPr>
            </a:br>
            <a:r>
              <a:rPr lang="tr-TR" b="1" dirty="0">
                <a:solidFill>
                  <a:schemeClr val="tx1">
                    <a:lumMod val="95000"/>
                    <a:lumOff val="5000"/>
                  </a:schemeClr>
                </a:solidFill>
              </a:rPr>
              <a:t>Anneler ve Kudüsler (Şiir)</a:t>
            </a:r>
          </a:p>
          <a:p>
            <a:endParaRPr lang="tr-TR" dirty="0"/>
          </a:p>
        </p:txBody>
      </p:sp>
    </p:spTree>
  </p:cSld>
  <p:clrMapOvr>
    <a:masterClrMapping/>
  </p:clrMapOvr>
  <p:transition spd="med">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b="1" dirty="0">
                <a:solidFill>
                  <a:schemeClr val="tx1">
                    <a:lumMod val="95000"/>
                    <a:lumOff val="5000"/>
                  </a:schemeClr>
                </a:solidFill>
              </a:rPr>
              <a:t>Bir Yazarın Notları III, Deneme, Mayıs 1981.</a:t>
            </a:r>
          </a:p>
          <a:p>
            <a:r>
              <a:rPr lang="tr-TR" b="1" dirty="0">
                <a:solidFill>
                  <a:schemeClr val="tx1">
                    <a:lumMod val="95000"/>
                    <a:lumOff val="5000"/>
                  </a:schemeClr>
                </a:solidFill>
              </a:rPr>
              <a:t>Kasırganın Çatırtıları / </a:t>
            </a:r>
            <a:r>
              <a:rPr lang="tr-TR" b="1" dirty="0" err="1">
                <a:solidFill>
                  <a:schemeClr val="tx1">
                    <a:lumMod val="95000"/>
                    <a:lumOff val="5000"/>
                  </a:schemeClr>
                </a:solidFill>
              </a:rPr>
              <a:t>Guillevic</a:t>
            </a:r>
            <a:r>
              <a:rPr lang="tr-TR" b="1" dirty="0">
                <a:solidFill>
                  <a:schemeClr val="tx1">
                    <a:lumMod val="95000"/>
                    <a:lumOff val="5000"/>
                  </a:schemeClr>
                </a:solidFill>
              </a:rPr>
              <a:t>, Şiir/Çeviri, Mayıs 1981.</a:t>
            </a:r>
          </a:p>
          <a:p>
            <a:r>
              <a:rPr lang="tr-TR" b="1" dirty="0">
                <a:solidFill>
                  <a:schemeClr val="tx1">
                    <a:lumMod val="95000"/>
                    <a:lumOff val="5000"/>
                  </a:schemeClr>
                </a:solidFill>
              </a:rPr>
              <a:t>Bir Yazarın Notları IV, Deneme, Eylül 1982.</a:t>
            </a:r>
          </a:p>
          <a:p>
            <a:r>
              <a:rPr lang="tr-TR" b="1" dirty="0">
                <a:solidFill>
                  <a:schemeClr val="tx1">
                    <a:lumMod val="95000"/>
                    <a:lumOff val="5000"/>
                  </a:schemeClr>
                </a:solidFill>
              </a:rPr>
              <a:t>Kalbimin Üstünde Bir Avuç Güneş, Oyun, Haziran 1982.</a:t>
            </a:r>
          </a:p>
          <a:p>
            <a:r>
              <a:rPr lang="tr-TR" b="1" dirty="0">
                <a:solidFill>
                  <a:schemeClr val="tx1">
                    <a:lumMod val="95000"/>
                    <a:lumOff val="5000"/>
                  </a:schemeClr>
                </a:solidFill>
              </a:rPr>
              <a:t>Edebiyat Kulesi, Deneme, Şubat 1984.</a:t>
            </a:r>
          </a:p>
          <a:p>
            <a:r>
              <a:rPr lang="tr-TR" b="1" dirty="0">
                <a:solidFill>
                  <a:schemeClr val="tx1">
                    <a:lumMod val="95000"/>
                    <a:lumOff val="5000"/>
                  </a:schemeClr>
                </a:solidFill>
              </a:rPr>
              <a:t>Sükût </a:t>
            </a:r>
            <a:r>
              <a:rPr lang="tr-TR" b="1" dirty="0" err="1">
                <a:solidFill>
                  <a:schemeClr val="tx1">
                    <a:lumMod val="95000"/>
                    <a:lumOff val="5000"/>
                  </a:schemeClr>
                </a:solidFill>
              </a:rPr>
              <a:t>Sûretinde</a:t>
            </a:r>
            <a:r>
              <a:rPr lang="tr-TR" b="1" dirty="0">
                <a:solidFill>
                  <a:schemeClr val="tx1">
                    <a:lumMod val="95000"/>
                    <a:lumOff val="5000"/>
                  </a:schemeClr>
                </a:solidFill>
              </a:rPr>
              <a:t>, Şiir, Şubat 1997.</a:t>
            </a:r>
          </a:p>
          <a:p>
            <a:r>
              <a:rPr lang="tr-TR" b="1" dirty="0">
                <a:solidFill>
                  <a:schemeClr val="tx1">
                    <a:lumMod val="95000"/>
                    <a:lumOff val="5000"/>
                  </a:schemeClr>
                </a:solidFill>
              </a:rPr>
              <a:t>Derviş Hüneri, Deneme, Mart 1997.</a:t>
            </a:r>
          </a:p>
          <a:p>
            <a:r>
              <a:rPr lang="tr-TR" b="1" dirty="0">
                <a:solidFill>
                  <a:schemeClr val="tx1">
                    <a:lumMod val="95000"/>
                    <a:lumOff val="5000"/>
                  </a:schemeClr>
                </a:solidFill>
              </a:rPr>
              <a:t>Batı Notları, Gezi-İzlenim, Mart 1997.</a:t>
            </a:r>
          </a:p>
          <a:p>
            <a:endParaRPr lang="tr-TR" dirty="0"/>
          </a:p>
        </p:txBody>
      </p:sp>
    </p:spTree>
  </p:cSld>
  <p:clrMapOvr>
    <a:masterClrMapping/>
  </p:clrMapOvr>
  <p:transition spd="med">
    <p:newsfla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58204" cy="1143000"/>
          </a:xfrm>
        </p:spPr>
        <p:txBody>
          <a:bodyPr/>
          <a:lstStyle/>
          <a:p>
            <a:endParaRPr lang="tr-TR"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2 İçerik Yer Tutucusu"/>
          <p:cNvSpPr>
            <a:spLocks noGrp="1"/>
          </p:cNvSpPr>
          <p:nvPr>
            <p:ph idx="1"/>
          </p:nvPr>
        </p:nvSpPr>
        <p:spPr/>
        <p:txBody>
          <a:bodyPr>
            <a:normAutofit fontScale="92500" lnSpcReduction="20000"/>
          </a:bodyPr>
          <a:lstStyle/>
          <a:p>
            <a:r>
              <a:rPr lang="tr-TR" b="1" dirty="0">
                <a:solidFill>
                  <a:schemeClr val="tx1">
                    <a:lumMod val="95000"/>
                    <a:lumOff val="5000"/>
                  </a:schemeClr>
                </a:solidFill>
              </a:rPr>
              <a:t>Arap Saati, Deneme, Mayıs 1997.</a:t>
            </a:r>
          </a:p>
          <a:p>
            <a:r>
              <a:rPr lang="tr-TR" b="1" dirty="0">
                <a:solidFill>
                  <a:schemeClr val="tx1">
                    <a:lumMod val="95000"/>
                    <a:lumOff val="5000"/>
                  </a:schemeClr>
                </a:solidFill>
              </a:rPr>
              <a:t>Umut, Oyun, Haziran 1997.</a:t>
            </a:r>
          </a:p>
          <a:p>
            <a:r>
              <a:rPr lang="tr-TR" b="1" dirty="0" err="1">
                <a:solidFill>
                  <a:schemeClr val="tx1">
                    <a:lumMod val="95000"/>
                    <a:lumOff val="5000"/>
                  </a:schemeClr>
                </a:solidFill>
              </a:rPr>
              <a:t>Ahid</a:t>
            </a:r>
            <a:r>
              <a:rPr lang="tr-TR" b="1" dirty="0">
                <a:solidFill>
                  <a:schemeClr val="tx1">
                    <a:lumMod val="95000"/>
                    <a:lumOff val="5000"/>
                  </a:schemeClr>
                </a:solidFill>
              </a:rPr>
              <a:t> Kulesi, Şiir, Haziran 1997.</a:t>
            </a:r>
          </a:p>
          <a:p>
            <a:r>
              <a:rPr lang="tr-TR" b="1" dirty="0">
                <a:solidFill>
                  <a:schemeClr val="tx1">
                    <a:lumMod val="95000"/>
                    <a:lumOff val="5000"/>
                  </a:schemeClr>
                </a:solidFill>
              </a:rPr>
              <a:t>Korku, Oyun, Ağustos 1997.</a:t>
            </a:r>
          </a:p>
          <a:p>
            <a:r>
              <a:rPr lang="tr-TR" b="1" dirty="0">
                <a:solidFill>
                  <a:schemeClr val="tx1">
                    <a:lumMod val="95000"/>
                    <a:lumOff val="5000"/>
                  </a:schemeClr>
                </a:solidFill>
              </a:rPr>
              <a:t>Klas Duruş, Deneme, Ekim 1997.</a:t>
            </a:r>
          </a:p>
          <a:p>
            <a:r>
              <a:rPr lang="tr-TR" b="1" dirty="0">
                <a:solidFill>
                  <a:schemeClr val="tx1">
                    <a:lumMod val="95000"/>
                    <a:lumOff val="5000"/>
                  </a:schemeClr>
                </a:solidFill>
              </a:rPr>
              <a:t>Arap Şiiri (Güldeste) I, Şiir/Çeviri, Haziran 1998.</a:t>
            </a:r>
          </a:p>
          <a:p>
            <a:r>
              <a:rPr lang="tr-TR" b="1" dirty="0">
                <a:solidFill>
                  <a:schemeClr val="tx1">
                    <a:lumMod val="95000"/>
                    <a:lumOff val="5000"/>
                  </a:schemeClr>
                </a:solidFill>
              </a:rPr>
              <a:t>Arap Şiiri (Güldeste) II, Şiir/Çeviri, Haziran 1998.</a:t>
            </a:r>
          </a:p>
          <a:p>
            <a:r>
              <a:rPr lang="tr-TR" b="1" dirty="0">
                <a:solidFill>
                  <a:schemeClr val="tx1">
                    <a:lumMod val="95000"/>
                    <a:lumOff val="5000"/>
                  </a:schemeClr>
                </a:solidFill>
              </a:rPr>
              <a:t>Kalem Kalesi, Deneme, Ekim 1998.</a:t>
            </a:r>
          </a:p>
          <a:p>
            <a:r>
              <a:rPr lang="tr-TR" b="1" dirty="0">
                <a:solidFill>
                  <a:schemeClr val="tx1">
                    <a:lumMod val="95000"/>
                    <a:lumOff val="5000"/>
                  </a:schemeClr>
                </a:solidFill>
              </a:rPr>
              <a:t>Bir Yazarın Notları I, Deneme, Mart 1999.</a:t>
            </a:r>
          </a:p>
          <a:p>
            <a:endParaRPr lang="tr-TR" dirty="0"/>
          </a:p>
        </p:txBody>
      </p:sp>
    </p:spTree>
  </p:cSld>
  <p:clrMapOvr>
    <a:masterClrMapping/>
  </p:clrMapOvr>
  <p:transition spd="med">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b="1" dirty="0">
                <a:solidFill>
                  <a:schemeClr val="tx1">
                    <a:lumMod val="95000"/>
                    <a:lumOff val="5000"/>
                  </a:schemeClr>
                </a:solidFill>
              </a:rPr>
              <a:t>Osmanlı Simitçiler </a:t>
            </a:r>
            <a:r>
              <a:rPr lang="tr-TR" b="1" dirty="0" err="1">
                <a:solidFill>
                  <a:schemeClr val="tx1">
                    <a:lumMod val="95000"/>
                    <a:lumOff val="5000"/>
                  </a:schemeClr>
                </a:solidFill>
              </a:rPr>
              <a:t>Kasîdesi</a:t>
            </a:r>
            <a:r>
              <a:rPr lang="tr-TR" b="1" dirty="0">
                <a:solidFill>
                  <a:schemeClr val="tx1">
                    <a:lumMod val="95000"/>
                    <a:lumOff val="5000"/>
                  </a:schemeClr>
                </a:solidFill>
              </a:rPr>
              <a:t>, Şiir, Temmuz 1999.</a:t>
            </a:r>
          </a:p>
          <a:p>
            <a:r>
              <a:rPr lang="tr-TR" b="1" dirty="0">
                <a:solidFill>
                  <a:schemeClr val="tx1">
                    <a:lumMod val="95000"/>
                    <a:lumOff val="5000"/>
                  </a:schemeClr>
                </a:solidFill>
              </a:rPr>
              <a:t>Otel Gören Defterler 1: Çarpışan Sesler, Deneme, Aralık 1999.</a:t>
            </a:r>
          </a:p>
          <a:p>
            <a:r>
              <a:rPr lang="tr-TR" b="1" dirty="0">
                <a:solidFill>
                  <a:schemeClr val="tx1">
                    <a:lumMod val="95000"/>
                    <a:lumOff val="5000"/>
                  </a:schemeClr>
                </a:solidFill>
              </a:rPr>
              <a:t>Otel Gören Defterler 2: Yazının Epik Resmi Çekildiği Sırada, Deneme, Mayıs 2000.</a:t>
            </a:r>
          </a:p>
          <a:p>
            <a:r>
              <a:rPr lang="tr-TR" b="1" dirty="0">
                <a:solidFill>
                  <a:schemeClr val="tx1">
                    <a:lumMod val="95000"/>
                    <a:lumOff val="5000"/>
                  </a:schemeClr>
                </a:solidFill>
              </a:rPr>
              <a:t>Otel Gören Defterler 3: Büyük Sorgu, Deneme, Kasım 2001.</a:t>
            </a:r>
          </a:p>
          <a:p>
            <a:r>
              <a:rPr lang="tr-TR" b="1" dirty="0">
                <a:solidFill>
                  <a:schemeClr val="tx1">
                    <a:lumMod val="95000"/>
                    <a:lumOff val="5000"/>
                  </a:schemeClr>
                </a:solidFill>
              </a:rPr>
              <a:t>Otel Gören Defterler 4: Simsiyah, Deneme, Nisan 2002.</a:t>
            </a:r>
          </a:p>
          <a:p>
            <a:r>
              <a:rPr lang="tr-TR" b="1" dirty="0">
                <a:solidFill>
                  <a:schemeClr val="tx1">
                    <a:lumMod val="95000"/>
                    <a:lumOff val="5000"/>
                  </a:schemeClr>
                </a:solidFill>
              </a:rPr>
              <a:t>Otel Gören Defterler 5: Ateş Hattında Harf Müfrezeleri, Deneme, Ocak 2003.</a:t>
            </a:r>
          </a:p>
          <a:p>
            <a:r>
              <a:rPr lang="tr-TR" b="1" dirty="0">
                <a:solidFill>
                  <a:schemeClr val="tx1">
                    <a:lumMod val="95000"/>
                    <a:lumOff val="5000"/>
                  </a:schemeClr>
                </a:solidFill>
              </a:rPr>
              <a:t>Otel Gören Defterler 6: Yazmak Bir </a:t>
            </a:r>
            <a:r>
              <a:rPr lang="tr-TR" b="1" dirty="0" err="1">
                <a:solidFill>
                  <a:schemeClr val="tx1">
                    <a:lumMod val="95000"/>
                    <a:lumOff val="5000"/>
                  </a:schemeClr>
                </a:solidFill>
              </a:rPr>
              <a:t>Mûcize</a:t>
            </a:r>
            <a:r>
              <a:rPr lang="tr-TR" b="1" dirty="0">
                <a:solidFill>
                  <a:schemeClr val="tx1">
                    <a:lumMod val="95000"/>
                    <a:lumOff val="5000"/>
                  </a:schemeClr>
                </a:solidFill>
              </a:rPr>
              <a:t>, Deneme, Haziran 2005.</a:t>
            </a:r>
          </a:p>
          <a:p>
            <a:endParaRPr lang="tr-TR" dirty="0"/>
          </a:p>
        </p:txBody>
      </p:sp>
    </p:spTree>
  </p:cSld>
  <p:clrMapOvr>
    <a:masterClrMapping/>
  </p:clrMapOvr>
  <p:transition spd="med">
    <p:newsflash/>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44</TotalTime>
  <Words>524</Words>
  <Application>Microsoft Office PowerPoint</Application>
  <PresentationFormat>Ekran Gösterisi (4:3)</PresentationFormat>
  <Paragraphs>56</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Canlı</vt:lpstr>
      <vt:lpstr>NURİ PAKDİL</vt:lpstr>
      <vt:lpstr>HAYATI;</vt:lpstr>
      <vt:lpstr>Slayt 3</vt:lpstr>
      <vt:lpstr>Slayt 4</vt:lpstr>
      <vt:lpstr>Slayt 5</vt:lpstr>
      <vt:lpstr>ESERLERİ;</vt:lpstr>
      <vt:lpstr>Slayt 7</vt:lpstr>
      <vt:lpstr>Slayt 8</vt:lpstr>
      <vt:lpstr>Slayt 9</vt:lpstr>
      <vt:lpstr>Slayt 10</vt:lpstr>
      <vt:lpstr>Slayt 11</vt:lpstr>
      <vt:lpstr>NURİ PAKDİL’İN SÖZLERİ;</vt:lpstr>
      <vt:lpstr>Slayt 13</vt:lpstr>
      <vt:lpstr>Slayt 14</vt:lpstr>
      <vt:lpstr>KAYNAKÇA;</vt:lpstr>
      <vt:lpstr>İZLEDİĞİNİZ İÇİN TEŞEKKÜR EDERİM…   HAZIRLAYAN:BEYZA ŞAHİN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NURİ PAKDİL</dc:title>
  <dc:creator>KÜTÜPHANE03</dc:creator>
  <cp:lastModifiedBy>KÜTÜPHANE03</cp:lastModifiedBy>
  <cp:revision>6</cp:revision>
  <dcterms:created xsi:type="dcterms:W3CDTF">2015-12-08T05:42:06Z</dcterms:created>
  <dcterms:modified xsi:type="dcterms:W3CDTF">2015-12-09T10:42:49Z</dcterms:modified>
</cp:coreProperties>
</file>