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9" r:id="rId3"/>
    <p:sldId id="257" r:id="rId4"/>
    <p:sldId id="259" r:id="rId5"/>
    <p:sldId id="258" r:id="rId6"/>
    <p:sldId id="261" r:id="rId7"/>
    <p:sldId id="262" r:id="rId8"/>
    <p:sldId id="263" r:id="rId9"/>
    <p:sldId id="264" r:id="rId10"/>
    <p:sldId id="266" r:id="rId11"/>
    <p:sldId id="265"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8" autoAdjust="0"/>
    <p:restoredTop sz="94607" autoAdjust="0"/>
  </p:normalViewPr>
  <p:slideViewPr>
    <p:cSldViewPr>
      <p:cViewPr varScale="1">
        <p:scale>
          <a:sx n="67" d="100"/>
          <a:sy n="67" d="100"/>
        </p:scale>
        <p:origin x="-10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7302C6B-5A48-4324-AD18-6EAE59F9F3B6}" type="datetimeFigureOut">
              <a:rPr lang="tr-TR" smtClean="0"/>
              <a:t>06.12.2015</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A7AF205-76F6-46FE-8DAA-FBC3A3CD8B3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77302C6B-5A48-4324-AD18-6EAE59F9F3B6}" type="datetimeFigureOut">
              <a:rPr lang="tr-TR" smtClean="0"/>
              <a:t>06.12.2015</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A7AF205-76F6-46FE-8DAA-FBC3A3CD8B3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7302C6B-5A48-4324-AD18-6EAE59F9F3B6}" type="datetimeFigureOut">
              <a:rPr lang="tr-TR" smtClean="0"/>
              <a:t>06.12.2015</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77302C6B-5A48-4324-AD18-6EAE59F9F3B6}" type="datetimeFigureOut">
              <a:rPr lang="tr-TR" smtClean="0"/>
              <a:t>06.12.2015</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77302C6B-5A48-4324-AD18-6EAE59F9F3B6}" type="datetimeFigureOut">
              <a:rPr lang="tr-TR" smtClean="0"/>
              <a:t>06.12.2015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A7AF205-76F6-46FE-8DAA-FBC3A3CD8B30}" type="slidenum">
              <a:rPr lang="tr-TR" smtClean="0"/>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7302C6B-5A48-4324-AD18-6EAE59F9F3B6}" type="datetimeFigureOut">
              <a:rPr lang="tr-TR" smtClean="0"/>
              <a:t>06.12.2015</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A7AF205-76F6-46FE-8DAA-FBC3A3CD8B30}"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tr.wikipedia.org/wiki/T%C3%BCrkler" TargetMode="External"/><Relationship Id="rId13" Type="http://schemas.openxmlformats.org/officeDocument/2006/relationships/hyperlink" Target="https://tr.wikipedia.org/wiki/Cumhuriyet_d%C3%B6nemi_T%C3%BCrk_edebiyat%C4%B1" TargetMode="External"/><Relationship Id="rId3" Type="http://schemas.openxmlformats.org/officeDocument/2006/relationships/hyperlink" Target="https://tr.wikipedia.org/wiki/Osmanl%C4%B1_%C4%B0mparatorlu%C4%9Fu" TargetMode="External"/><Relationship Id="rId7" Type="http://schemas.openxmlformats.org/officeDocument/2006/relationships/hyperlink" Target="https://tr.wikipedia.org/wiki/T%C3%BCrk" TargetMode="External"/><Relationship Id="rId12" Type="http://schemas.openxmlformats.org/officeDocument/2006/relationships/hyperlink" Target="https://tr.wikipedia.org/wiki/Polonyal%C4%B1lar" TargetMode="External"/><Relationship Id="rId2" Type="http://schemas.openxmlformats.org/officeDocument/2006/relationships/hyperlink" Target="https://tr.wikipedia.org/wiki/Selanik" TargetMode="External"/><Relationship Id="rId16"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s://tr.wikipedia.org/wiki/Sovyet_Sosyalist_Cumhuriyetler_Birli%C4%9Fi" TargetMode="External"/><Relationship Id="rId11" Type="http://schemas.openxmlformats.org/officeDocument/2006/relationships/hyperlink" Target="https://tr.wikipedia.org/wiki/G%C3%BCrc%C3%BC" TargetMode="External"/><Relationship Id="rId5" Type="http://schemas.openxmlformats.org/officeDocument/2006/relationships/hyperlink" Target="https://tr.wikipedia.org/wiki/Rusya_Sovyet_Federatif_Sosyalist_Cumhuriyeti" TargetMode="External"/><Relationship Id="rId15" Type="http://schemas.openxmlformats.org/officeDocument/2006/relationships/hyperlink" Target="https://tr.wikipedia.org/wiki/Dosya:Nazim_Hikmet_Signature.jpg" TargetMode="External"/><Relationship Id="rId10" Type="http://schemas.openxmlformats.org/officeDocument/2006/relationships/hyperlink" Target="https://tr.wikipedia.org/wiki/Frans%C4%B1z" TargetMode="External"/><Relationship Id="rId4" Type="http://schemas.openxmlformats.org/officeDocument/2006/relationships/hyperlink" Target="https://tr.wikipedia.org/wiki/Moskova" TargetMode="External"/><Relationship Id="rId9" Type="http://schemas.openxmlformats.org/officeDocument/2006/relationships/hyperlink" Target="https://tr.wikipedia.org/wiki/Alman" TargetMode="External"/><Relationship Id="rId14" Type="http://schemas.openxmlformats.org/officeDocument/2006/relationships/hyperlink" Target="https://tr.wikipedia.org/wiki/Toplumcu_ger%C3%A7ek%C3%A7ilik"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tr.wikipedia.org/wiki/Serbest_naz%C4%B1m" TargetMode="External"/><Relationship Id="rId2" Type="http://schemas.openxmlformats.org/officeDocument/2006/relationships/hyperlink" Target="https://tr.wikipedia.org/w/index.php?title=%C4%B0t_%C3%9Cr%C3%BCr_Kervan_Y%C3%BCr%C3%BCr&amp;action=edit&amp;redlink=1" TargetMode="External"/><Relationship Id="rId1" Type="http://schemas.openxmlformats.org/officeDocument/2006/relationships/slideLayout" Target="../slideLayouts/slideLayout2.xml"/><Relationship Id="rId6" Type="http://schemas.openxmlformats.org/officeDocument/2006/relationships/hyperlink" Target="https://tr.wikipedia.org/wiki/T%C3%BCrk_vatanda%C5%9F%C4%B1" TargetMode="External"/><Relationship Id="rId5" Type="http://schemas.openxmlformats.org/officeDocument/2006/relationships/hyperlink" Target="https://tr.wikipedia.org/wiki/20._y%C3%BCzy%C4%B1l" TargetMode="External"/><Relationship Id="rId4" Type="http://schemas.openxmlformats.org/officeDocument/2006/relationships/hyperlink" Target="https://tr.wikipedia.org/wiki/T%C3%BCrk_%C5%9Fiiri"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tr.wikipedia.org/wiki/Galatasaray_Lisesi" TargetMode="External"/><Relationship Id="rId2" Type="http://schemas.openxmlformats.org/officeDocument/2006/relationships/hyperlink" Target="https://tr.wikipedia.org/wiki/Selanik" TargetMode="External"/><Relationship Id="rId1" Type="http://schemas.openxmlformats.org/officeDocument/2006/relationships/slideLayout" Target="../slideLayouts/slideLayout2.xml"/><Relationship Id="rId4" Type="http://schemas.openxmlformats.org/officeDocument/2006/relationships/hyperlink" Target="https://tr.wikipedia.org/wiki/Cemal_Pa%C5%9Fa"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tr.wikipedia.org/wiki/%C4%B0ktisat" TargetMode="External"/><Relationship Id="rId13" Type="http://schemas.openxmlformats.org/officeDocument/2006/relationships/hyperlink" Target="https://tr.wikipedia.org/wiki/Stalin" TargetMode="External"/><Relationship Id="rId3" Type="http://schemas.openxmlformats.org/officeDocument/2006/relationships/hyperlink" Target="https://tr.wikipedia.org/wiki/T%C3%BCrk_Kurtulu%C5%9F_Sava%C5%9F%C4%B1" TargetMode="External"/><Relationship Id="rId7" Type="http://schemas.openxmlformats.org/officeDocument/2006/relationships/hyperlink" Target="https://tr.wikipedia.org/wiki/Siyasal_bilimler" TargetMode="External"/><Relationship Id="rId12" Type="http://schemas.openxmlformats.org/officeDocument/2006/relationships/hyperlink" Target="https://tr.wikipedia.org/w/index.php?title=Resimli_Ay&amp;action=edit&amp;redlink=1" TargetMode="External"/><Relationship Id="rId17" Type="http://schemas.openxmlformats.org/officeDocument/2006/relationships/hyperlink" Target="https://tr.wikipedia.org/wiki/N%C3%A2z%C4%B1m_Hikmet" TargetMode="External"/><Relationship Id="rId2" Type="http://schemas.openxmlformats.org/officeDocument/2006/relationships/hyperlink" Target="https://tr.wikipedia.org/wiki/V%C3%A2l%C3%A2_Nureddin" TargetMode="External"/><Relationship Id="rId16" Type="http://schemas.openxmlformats.org/officeDocument/2006/relationships/hyperlink" Target="https://tr.wikipedia.org/wiki/Kalp_krizi" TargetMode="External"/><Relationship Id="rId1" Type="http://schemas.openxmlformats.org/officeDocument/2006/relationships/slideLayout" Target="../slideLayouts/slideLayout2.xml"/><Relationship Id="rId6" Type="http://schemas.openxmlformats.org/officeDocument/2006/relationships/hyperlink" Target="https://tr.wikipedia.org/wiki/Do%C4%9Fu_Emek%C3%A7ileri_Kom%C3%BCnist_%C3%9Cniversitesi" TargetMode="External"/><Relationship Id="rId11" Type="http://schemas.openxmlformats.org/officeDocument/2006/relationships/hyperlink" Target="https://tr.wikipedia.org/w/index.php?title=Af_Kanunu&amp;action=edit&amp;redlink=1" TargetMode="External"/><Relationship Id="rId5" Type="http://schemas.openxmlformats.org/officeDocument/2006/relationships/hyperlink" Target="https://tr.wikipedia.org/wiki/Moskova" TargetMode="External"/><Relationship Id="rId15" Type="http://schemas.openxmlformats.org/officeDocument/2006/relationships/hyperlink" Target="https://tr.wikipedia.org/wiki/Polonya" TargetMode="External"/><Relationship Id="rId10" Type="http://schemas.openxmlformats.org/officeDocument/2006/relationships/hyperlink" Target="https://tr.wikipedia.org/wiki/Ayd%C4%B1nl%C4%B1k_Dergisi" TargetMode="External"/><Relationship Id="rId4" Type="http://schemas.openxmlformats.org/officeDocument/2006/relationships/hyperlink" Target="https://tr.wikipedia.org/wiki/Batum" TargetMode="External"/><Relationship Id="rId9" Type="http://schemas.openxmlformats.org/officeDocument/2006/relationships/hyperlink" Target="https://tr.wikipedia.org/wiki/Kom%C3%BCnizm" TargetMode="External"/><Relationship Id="rId14" Type="http://schemas.openxmlformats.org/officeDocument/2006/relationships/hyperlink" Target="https://tr.wikipedia.org/w/index.php?title=Mustafa_Celaleddin_Pa%C5%9Fa&amp;action=edit&amp;redlink=1"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tr.wikipedia.org/wiki/Cem_Karaca" TargetMode="External"/><Relationship Id="rId13" Type="http://schemas.openxmlformats.org/officeDocument/2006/relationships/hyperlink" Target="https://tr.wikipedia.org/wiki/%C3%9Cnol_B%C3%BCy%C3%BCkg%C3%B6nen%C3%A7" TargetMode="External"/><Relationship Id="rId3" Type="http://schemas.openxmlformats.org/officeDocument/2006/relationships/hyperlink" Target="https://tr.wikipedia.org/wiki/Sovyet_Sosyalist_Cumhuriyetler_Birli%C4%9Fi" TargetMode="External"/><Relationship Id="rId7" Type="http://schemas.openxmlformats.org/officeDocument/2006/relationships/hyperlink" Target="https://tr.wikipedia.org/wiki/Fikret_K%C4%B1z%C4%B1lok" TargetMode="External"/><Relationship Id="rId12" Type="http://schemas.openxmlformats.org/officeDocument/2006/relationships/hyperlink" Target="https://tr.wikipedia.org/wiki/Z%C3%BClf%C3%BC_Livaneli" TargetMode="External"/><Relationship Id="rId2" Type="http://schemas.openxmlformats.org/officeDocument/2006/relationships/hyperlink" Target="https://tr.wikipedia.org/wiki/Hece_%C3%B6l%C3%A7%C3%BCs%C3%BC" TargetMode="External"/><Relationship Id="rId16" Type="http://schemas.openxmlformats.org/officeDocument/2006/relationships/hyperlink" Target="https://tr.wikipedia.org/wiki/UNESCO" TargetMode="External"/><Relationship Id="rId1" Type="http://schemas.openxmlformats.org/officeDocument/2006/relationships/slideLayout" Target="../slideLayouts/slideLayout2.xml"/><Relationship Id="rId6" Type="http://schemas.openxmlformats.org/officeDocument/2006/relationships/hyperlink" Target="https://tr.wikipedia.org/wiki/F%C3%BCt%C3%BCrizm" TargetMode="External"/><Relationship Id="rId11" Type="http://schemas.openxmlformats.org/officeDocument/2006/relationships/hyperlink" Target="https://tr.wikipedia.org/wiki/Ezginin_G%C3%BCnl%C3%BC%C4%9F%C3%BC" TargetMode="External"/><Relationship Id="rId5" Type="http://schemas.openxmlformats.org/officeDocument/2006/relationships/hyperlink" Target="https://tr.wikipedia.org/wiki/Vladimir_Mayakovsky" TargetMode="External"/><Relationship Id="rId15" Type="http://schemas.openxmlformats.org/officeDocument/2006/relationships/hyperlink" Target="https://tr.wikipedia.org/wiki/Yeni_T%C3%BCrk%C3%BC" TargetMode="External"/><Relationship Id="rId10" Type="http://schemas.openxmlformats.org/officeDocument/2006/relationships/hyperlink" Target="https://tr.wikipedia.org/wiki/Grup_Yorum" TargetMode="External"/><Relationship Id="rId4" Type="http://schemas.openxmlformats.org/officeDocument/2006/relationships/hyperlink" Target="https://tr.wikipedia.org/wiki/Serbest_%C3%B6l%C3%A7%C3%BC" TargetMode="External"/><Relationship Id="rId9" Type="http://schemas.openxmlformats.org/officeDocument/2006/relationships/hyperlink" Target="https://tr.wikipedia.org/wiki/Fuat_Saka" TargetMode="External"/><Relationship Id="rId14" Type="http://schemas.openxmlformats.org/officeDocument/2006/relationships/hyperlink" Target="https://tr.wikipedia.org/wiki/Manos_Lo%C3%AFzos"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tr.wikipedia.org/wiki/Mavi_G%C3%B6zl%C3%BC_Dev_(film)" TargetMode="External"/><Relationship Id="rId13" Type="http://schemas.openxmlformats.org/officeDocument/2006/relationships/hyperlink" Target="https://tr.wikipedia.org/wiki/Macaristan" TargetMode="External"/><Relationship Id="rId18" Type="http://schemas.openxmlformats.org/officeDocument/2006/relationships/hyperlink" Target="https://tr.wikipedia.org/wiki/Radyo" TargetMode="External"/><Relationship Id="rId3" Type="http://schemas.openxmlformats.org/officeDocument/2006/relationships/hyperlink" Target="https://tr.wikipedia.org/wiki/1938" TargetMode="External"/><Relationship Id="rId7" Type="http://schemas.openxmlformats.org/officeDocument/2006/relationships/hyperlink" Target="https://tr.wikipedia.org/wiki/Bursa" TargetMode="External"/><Relationship Id="rId12" Type="http://schemas.openxmlformats.org/officeDocument/2006/relationships/hyperlink" Target="https://tr.wikipedia.org/wiki/Bulgaristan" TargetMode="External"/><Relationship Id="rId17" Type="http://schemas.openxmlformats.org/officeDocument/2006/relationships/hyperlink" Target="https://tr.wikipedia.org/wiki/Emperyalizm" TargetMode="External"/><Relationship Id="rId2" Type="http://schemas.openxmlformats.org/officeDocument/2006/relationships/hyperlink" Target="https://tr.wikipedia.org/wiki/1925" TargetMode="External"/><Relationship Id="rId16" Type="http://schemas.openxmlformats.org/officeDocument/2006/relationships/hyperlink" Target="https://tr.wikipedia.org/wiki/M%C4%B1s%C4%B1r_(%C3%BClke)" TargetMode="External"/><Relationship Id="rId1" Type="http://schemas.openxmlformats.org/officeDocument/2006/relationships/slideLayout" Target="../slideLayouts/slideLayout2.xml"/><Relationship Id="rId6" Type="http://schemas.openxmlformats.org/officeDocument/2006/relationships/hyperlink" Target="https://tr.wikipedia.org/wiki/%C3%87ank%C4%B1r%C4%B1" TargetMode="External"/><Relationship Id="rId11" Type="http://schemas.openxmlformats.org/officeDocument/2006/relationships/hyperlink" Target="https://tr.wikipedia.org/wiki/Bakanlar_Kurulu" TargetMode="External"/><Relationship Id="rId5" Type="http://schemas.openxmlformats.org/officeDocument/2006/relationships/hyperlink" Target="https://tr.wikipedia.org/wiki/Ankara" TargetMode="External"/><Relationship Id="rId15" Type="http://schemas.openxmlformats.org/officeDocument/2006/relationships/hyperlink" Target="https://tr.wikipedia.org/wiki/K%C3%BCba" TargetMode="External"/><Relationship Id="rId10" Type="http://schemas.openxmlformats.org/officeDocument/2006/relationships/hyperlink" Target="https://tr.wikipedia.org/wiki/Askerlik" TargetMode="External"/><Relationship Id="rId4" Type="http://schemas.openxmlformats.org/officeDocument/2006/relationships/hyperlink" Target="https://tr.wikipedia.org/wiki/%C4%B0stanbul" TargetMode="External"/><Relationship Id="rId9" Type="http://schemas.openxmlformats.org/officeDocument/2006/relationships/hyperlink" Target="https://tr.wikipedia.org/wiki/1950" TargetMode="External"/><Relationship Id="rId14" Type="http://schemas.openxmlformats.org/officeDocument/2006/relationships/hyperlink" Target="https://tr.wikipedia.org/wiki/Fransa"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tr.wikipedia.org/wiki/Roman" TargetMode="External"/><Relationship Id="rId3" Type="http://schemas.openxmlformats.org/officeDocument/2006/relationships/hyperlink" Target="https://tr.wikipedia.org/wiki/1963" TargetMode="External"/><Relationship Id="rId7" Type="http://schemas.openxmlformats.org/officeDocument/2006/relationships/hyperlink" Target="https://tr.wikipedia.org/wiki/2008" TargetMode="External"/><Relationship Id="rId2" Type="http://schemas.openxmlformats.org/officeDocument/2006/relationships/hyperlink" Target="https://tr.wikipedia.org/wiki/3_Haziran" TargetMode="External"/><Relationship Id="rId1" Type="http://schemas.openxmlformats.org/officeDocument/2006/relationships/slideLayout" Target="../slideLayouts/slideLayout2.xml"/><Relationship Id="rId6" Type="http://schemas.openxmlformats.org/officeDocument/2006/relationships/hyperlink" Target="https://tr.wikipedia.org/wiki/Novodevi%C3%A7i_Mezarl%C4%B1%C4%9F%C4%B1" TargetMode="External"/><Relationship Id="rId5" Type="http://schemas.openxmlformats.org/officeDocument/2006/relationships/hyperlink" Target="https://tr.wikipedia.org/wiki/Sovyet_Yazarlar_Birli%C4%9Fi" TargetMode="External"/><Relationship Id="rId4" Type="http://schemas.openxmlformats.org/officeDocument/2006/relationships/hyperlink" Target="https://tr.wikipedia.org/wiki/Gazete" TargetMode="External"/><Relationship Id="rId9" Type="http://schemas.openxmlformats.org/officeDocument/2006/relationships/hyperlink" Target="https://tr.wikipedia.org/wiki/N%C3%A2z%C4%B1m_Hikme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tr.wikipedia.org/wiki/Abd%C3%BClkadir_Aksu" TargetMode="External"/><Relationship Id="rId7" Type="http://schemas.openxmlformats.org/officeDocument/2006/relationships/hyperlink" Target="https://tr.wikipedia.org/wiki/T.C._Resm%C3%AE_Gazete" TargetMode="External"/><Relationship Id="rId2" Type="http://schemas.openxmlformats.org/officeDocument/2006/relationships/hyperlink" Target="https://tr.wikipedia.org/wiki/2006" TargetMode="External"/><Relationship Id="rId1" Type="http://schemas.openxmlformats.org/officeDocument/2006/relationships/slideLayout" Target="../slideLayouts/slideLayout2.xml"/><Relationship Id="rId6" Type="http://schemas.openxmlformats.org/officeDocument/2006/relationships/hyperlink" Target="https://tr.wikipedia.org/wiki/Vikipedi:%C3%96zg%C3%BCn_ara%C5%9Ft%C4%B1rmalara_yer_vermemek" TargetMode="External"/><Relationship Id="rId5" Type="http://schemas.openxmlformats.org/officeDocument/2006/relationships/hyperlink" Target="https://tr.wikipedia.org/wiki/Cemil_%C3%87i%C3%A7ek" TargetMode="External"/><Relationship Id="rId4" Type="http://schemas.openxmlformats.org/officeDocument/2006/relationships/hyperlink" Target="https://tr.wikipedia.org/wiki/200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a:r>
              <a:rPr lang="tr-TR" dirty="0"/>
              <a:t/>
            </a:r>
            <a:br>
              <a:rPr lang="tr-TR" dirty="0"/>
            </a:br>
            <a:endParaRPr lang="tr-TR" dirty="0"/>
          </a:p>
        </p:txBody>
      </p:sp>
      <p:sp>
        <p:nvSpPr>
          <p:cNvPr id="3" name="2 Alt Başlık"/>
          <p:cNvSpPr>
            <a:spLocks noGrp="1"/>
          </p:cNvSpPr>
          <p:nvPr>
            <p:ph type="subTitle" idx="1"/>
          </p:nvPr>
        </p:nvSpPr>
        <p:spPr>
          <a:xfrm>
            <a:off x="285720" y="285728"/>
            <a:ext cx="8317736" cy="5929354"/>
          </a:xfrm>
        </p:spPr>
        <p:txBody>
          <a:bodyPr/>
          <a:lstStyle/>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r>
              <a:rPr lang="tr-TR" sz="3600" b="1" dirty="0" smtClean="0"/>
              <a:t>                     HAZIRLAYAN </a:t>
            </a:r>
          </a:p>
          <a:p>
            <a:pPr algn="ctr"/>
            <a:r>
              <a:rPr lang="tr-TR" sz="3600" b="1" dirty="0" smtClean="0"/>
              <a:t>                    </a:t>
            </a:r>
            <a:r>
              <a:rPr lang="tr-TR" sz="3600" b="1" dirty="0" err="1" smtClean="0"/>
              <a:t>Tuğçe</a:t>
            </a:r>
            <a:r>
              <a:rPr lang="tr-TR" sz="3600" b="1" dirty="0" smtClean="0"/>
              <a:t> Rabia ŞİMŞEK</a:t>
            </a:r>
          </a:p>
          <a:p>
            <a:pPr algn="ctr"/>
            <a:endParaRPr lang="tr-TR" sz="3600" b="1" dirty="0" smtClean="0"/>
          </a:p>
          <a:p>
            <a:pPr algn="ctr"/>
            <a:r>
              <a:rPr lang="tr-TR" sz="3600" b="1" dirty="0" smtClean="0"/>
              <a:t>                     SINIFI :10/C</a:t>
            </a:r>
          </a:p>
          <a:p>
            <a:pPr algn="ctr"/>
            <a:endParaRPr lang="tr-TR" b="1" dirty="0" smtClean="0"/>
          </a:p>
          <a:p>
            <a:pPr algn="ctr"/>
            <a:endParaRPr lang="tr-TR" b="1" dirty="0"/>
          </a:p>
        </p:txBody>
      </p:sp>
      <p:pic>
        <p:nvPicPr>
          <p:cNvPr id="89090" name="Picture 2" descr="Nazim hikmet.jpg"/>
          <p:cNvPicPr>
            <a:picLocks noChangeAspect="1" noChangeArrowheads="1"/>
          </p:cNvPicPr>
          <p:nvPr/>
        </p:nvPicPr>
        <p:blipFill>
          <a:blip r:embed="rId2"/>
          <a:srcRect/>
          <a:stretch>
            <a:fillRect/>
          </a:stretch>
        </p:blipFill>
        <p:spPr bwMode="auto">
          <a:xfrm>
            <a:off x="357158" y="214290"/>
            <a:ext cx="2143125" cy="2943225"/>
          </a:xfrm>
          <a:prstGeom prst="rect">
            <a:avLst/>
          </a:prstGeom>
          <a:noFill/>
        </p:spPr>
      </p:pic>
    </p:spTree>
  </p:cSld>
  <p:clrMapOvr>
    <a:masterClrMapping/>
  </p:clrMapOvr>
  <p:transition advTm="7363">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Bence </a:t>
            </a:r>
            <a:r>
              <a:rPr lang="tr-TR" dirty="0" smtClean="0"/>
              <a:t>Şimdi Sen De Herkes Gibisin</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Gözlerim gözünde aşkı seçmiyor </a:t>
            </a:r>
            <a:br>
              <a:rPr lang="tr-TR" dirty="0" smtClean="0"/>
            </a:br>
            <a:r>
              <a:rPr lang="tr-TR" dirty="0" smtClean="0"/>
              <a:t>Onlardan </a:t>
            </a:r>
            <a:r>
              <a:rPr lang="tr-TR" sz="2200" dirty="0" smtClean="0"/>
              <a:t>kalbime</a:t>
            </a:r>
            <a:r>
              <a:rPr lang="tr-TR" dirty="0" smtClean="0"/>
              <a:t> sevda geçmiyor </a:t>
            </a:r>
            <a:br>
              <a:rPr lang="tr-TR" dirty="0" smtClean="0"/>
            </a:br>
            <a:r>
              <a:rPr lang="tr-TR" dirty="0" smtClean="0"/>
              <a:t>Ben yordum ruhumu biraz da sen yor </a:t>
            </a:r>
            <a:br>
              <a:rPr lang="tr-TR" dirty="0" smtClean="0"/>
            </a:br>
            <a:r>
              <a:rPr lang="tr-TR" dirty="0" smtClean="0"/>
              <a:t>Çünkü bence şimdi herkes gibisin </a:t>
            </a:r>
            <a:br>
              <a:rPr lang="tr-TR" dirty="0" smtClean="0"/>
            </a:br>
            <a:r>
              <a:rPr lang="tr-TR" dirty="0" smtClean="0"/>
              <a:t/>
            </a:r>
            <a:br>
              <a:rPr lang="tr-TR" dirty="0" smtClean="0"/>
            </a:br>
            <a:r>
              <a:rPr lang="tr-TR" dirty="0" smtClean="0"/>
              <a:t>Yolunu beklerken daha dün gece </a:t>
            </a:r>
            <a:br>
              <a:rPr lang="tr-TR" dirty="0" smtClean="0"/>
            </a:br>
            <a:r>
              <a:rPr lang="tr-TR" dirty="0" smtClean="0"/>
              <a:t>Kaçıyorum bugün senden gizlice </a:t>
            </a:r>
            <a:br>
              <a:rPr lang="tr-TR" dirty="0" smtClean="0"/>
            </a:br>
            <a:r>
              <a:rPr lang="tr-TR" dirty="0" smtClean="0"/>
              <a:t>Kalbime baktım da işte iyice </a:t>
            </a:r>
            <a:br>
              <a:rPr lang="tr-TR" dirty="0" smtClean="0"/>
            </a:br>
            <a:r>
              <a:rPr lang="tr-TR" dirty="0" smtClean="0"/>
              <a:t>Anladım ki sen de herkes gibisin </a:t>
            </a:r>
            <a:br>
              <a:rPr lang="tr-TR" dirty="0" smtClean="0"/>
            </a:br>
            <a:r>
              <a:rPr lang="tr-TR" dirty="0" smtClean="0"/>
              <a:t/>
            </a:r>
            <a:br>
              <a:rPr lang="tr-TR" dirty="0" smtClean="0"/>
            </a:br>
            <a:r>
              <a:rPr lang="tr-TR" dirty="0" smtClean="0"/>
              <a:t>Büsbütün unuttum seni eminim </a:t>
            </a:r>
            <a:br>
              <a:rPr lang="tr-TR" dirty="0" smtClean="0"/>
            </a:br>
            <a:r>
              <a:rPr lang="tr-TR" dirty="0" smtClean="0"/>
              <a:t>Maziye karıştı şimdi yeminim </a:t>
            </a:r>
            <a:br>
              <a:rPr lang="tr-TR" dirty="0" smtClean="0"/>
            </a:br>
            <a:r>
              <a:rPr lang="tr-TR" dirty="0" smtClean="0"/>
              <a:t>Kalbimde senin için yok bile kinim </a:t>
            </a:r>
            <a:br>
              <a:rPr lang="tr-TR" dirty="0" smtClean="0"/>
            </a:br>
            <a:r>
              <a:rPr lang="tr-TR" dirty="0" smtClean="0"/>
              <a:t>Bence sen de şimdi herkes </a:t>
            </a:r>
            <a:r>
              <a:rPr lang="tr-TR" dirty="0" smtClean="0"/>
              <a:t>gibisin</a:t>
            </a:r>
          </a:p>
          <a:p>
            <a:endParaRPr lang="tr-TR" dirty="0" smtClean="0"/>
          </a:p>
          <a:p>
            <a:endParaRPr lang="tr-TR" dirty="0"/>
          </a:p>
        </p:txBody>
      </p:sp>
    </p:spTree>
  </p:cSld>
  <p:clrMapOvr>
    <a:masterClrMapping/>
  </p:clrMapOvr>
  <p:transition advTm="6973">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
            </a:r>
            <a:br>
              <a:rPr lang="tr-TR" dirty="0" smtClean="0"/>
            </a:br>
            <a:r>
              <a:rPr lang="tr-TR" b="1" dirty="0" smtClean="0"/>
              <a:t/>
            </a:r>
            <a:br>
              <a:rPr lang="tr-TR" b="1" dirty="0" smtClean="0"/>
            </a:br>
            <a:r>
              <a:rPr lang="tr-TR" dirty="0" smtClean="0"/>
              <a:t/>
            </a:r>
            <a:br>
              <a:rPr lang="tr-TR" dirty="0" smtClean="0"/>
            </a:br>
            <a:endParaRPr lang="tr-TR" dirty="0"/>
          </a:p>
        </p:txBody>
      </p:sp>
      <p:pic>
        <p:nvPicPr>
          <p:cNvPr id="4" name="3 İçerik Yer Tutucusu" descr="http://img.webme.com/pic/b/bolbolsiir/nazmhikmet1custom29ja.jpg"/>
          <p:cNvPicPr>
            <a:picLocks noGrp="1"/>
          </p:cNvPicPr>
          <p:nvPr>
            <p:ph idx="1"/>
          </p:nvPr>
        </p:nvPicPr>
        <p:blipFill>
          <a:blip r:embed="rId2"/>
          <a:stretch>
            <a:fillRect/>
          </a:stretch>
        </p:blipFill>
        <p:spPr bwMode="auto">
          <a:xfrm>
            <a:off x="1500166" y="1214422"/>
            <a:ext cx="5151549" cy="4043966"/>
          </a:xfrm>
          <a:prstGeom prst="rect">
            <a:avLst/>
          </a:prstGeom>
          <a:noFill/>
          <a:ln w="9525">
            <a:noFill/>
            <a:miter lim="800000"/>
            <a:headEnd/>
            <a:tailEnd/>
          </a:ln>
        </p:spPr>
      </p:pic>
    </p:spTree>
  </p:cSld>
  <p:clrMapOvr>
    <a:masterClrMapping/>
  </p:clrMapOvr>
  <p:transition advTm="7113">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https://encrypted-tbn1.gstatic.com/images?q=tbn:ANd9GcQ_Aj0itPtSb-oAwkE1jeZ4c2lFRxuwM9I2pB25dT8raNlIJ0B7"/>
          <p:cNvPicPr>
            <a:picLocks noGrp="1"/>
          </p:cNvPicPr>
          <p:nvPr>
            <p:ph idx="1"/>
          </p:nvPr>
        </p:nvPicPr>
        <p:blipFill>
          <a:blip r:embed="rId2"/>
          <a:srcRect/>
          <a:stretch>
            <a:fillRect/>
          </a:stretch>
        </p:blipFill>
        <p:spPr bwMode="auto">
          <a:xfrm>
            <a:off x="1142976" y="1357298"/>
            <a:ext cx="5786478" cy="3571900"/>
          </a:xfrm>
          <a:prstGeom prst="rect">
            <a:avLst/>
          </a:prstGeom>
          <a:noFill/>
          <a:ln w="9525">
            <a:noFill/>
            <a:miter lim="800000"/>
            <a:headEnd/>
            <a:tailEnd/>
          </a:ln>
        </p:spPr>
      </p:pic>
    </p:spTree>
  </p:cSld>
  <p:clrMapOvr>
    <a:masterClrMapping/>
  </p:clrMapOvr>
  <p:transition advTm="7082">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57224" y="267494"/>
            <a:ext cx="7829576" cy="661176"/>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tr-TR" sz="3200" b="1" cap="none"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Nâzım Hikmet RAN</a:t>
            </a:r>
            <a:endParaRPr lang="tr-TR" sz="3200" b="1" cap="none"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2 İçerik Yer Tutucusu"/>
          <p:cNvSpPr>
            <a:spLocks noGrp="1"/>
          </p:cNvSpPr>
          <p:nvPr>
            <p:ph idx="1"/>
          </p:nvPr>
        </p:nvSpPr>
        <p:spPr>
          <a:xfrm>
            <a:off x="285720" y="928670"/>
            <a:ext cx="8643998" cy="5715040"/>
          </a:xfrm>
        </p:spPr>
        <p:txBody>
          <a:bodyPr>
            <a:noAutofit/>
          </a:bodyPr>
          <a:lstStyle/>
          <a:p>
            <a:r>
              <a:rPr lang="tr-TR" sz="1600" dirty="0" smtClean="0">
                <a:solidFill>
                  <a:schemeClr val="tx1">
                    <a:lumMod val="95000"/>
                    <a:lumOff val="5000"/>
                  </a:schemeClr>
                </a:solidFill>
              </a:rPr>
              <a:t>HAYATI VE </a:t>
            </a:r>
            <a:r>
              <a:rPr lang="tr-TR" sz="1600" dirty="0" smtClean="0">
                <a:solidFill>
                  <a:schemeClr val="tx1">
                    <a:lumMod val="95000"/>
                    <a:lumOff val="5000"/>
                  </a:schemeClr>
                </a:solidFill>
              </a:rPr>
              <a:t>ŞİİRLERİ</a:t>
            </a:r>
            <a:endParaRPr lang="tr-TR" sz="1600" dirty="0" smtClean="0">
              <a:solidFill>
                <a:schemeClr val="tx1">
                  <a:lumMod val="95000"/>
                  <a:lumOff val="5000"/>
                </a:schemeClr>
              </a:solidFill>
            </a:endParaRPr>
          </a:p>
          <a:p>
            <a:r>
              <a:rPr lang="tr-TR" sz="1600" b="1" dirty="0" smtClean="0">
                <a:solidFill>
                  <a:schemeClr val="tx1">
                    <a:lumMod val="95000"/>
                    <a:lumOff val="5000"/>
                  </a:schemeClr>
                </a:solidFill>
                <a:cs typeface="Times New Roman" pitchFamily="18" charset="0"/>
              </a:rPr>
              <a:t>Mahlas</a:t>
            </a:r>
          </a:p>
          <a:p>
            <a:r>
              <a:rPr lang="tr-TR" sz="1600" b="1" i="1" dirty="0" smtClean="0">
                <a:solidFill>
                  <a:schemeClr val="tx1">
                    <a:lumMod val="95000"/>
                    <a:lumOff val="5000"/>
                  </a:schemeClr>
                </a:solidFill>
                <a:cs typeface="Times New Roman" pitchFamily="18" charset="0"/>
              </a:rPr>
              <a:t>                          Güzel </a:t>
            </a:r>
            <a:r>
              <a:rPr lang="tr-TR" sz="1600" b="1" i="1" dirty="0" smtClean="0">
                <a:solidFill>
                  <a:schemeClr val="tx1">
                    <a:lumMod val="95000"/>
                    <a:lumOff val="5000"/>
                  </a:schemeClr>
                </a:solidFill>
                <a:cs typeface="Times New Roman" pitchFamily="18" charset="0"/>
              </a:rPr>
              <a:t>Yüzlü Şair</a:t>
            </a:r>
            <a:endParaRPr lang="tr-TR" sz="1600" b="1" dirty="0" smtClean="0">
              <a:solidFill>
                <a:schemeClr val="tx1">
                  <a:lumMod val="95000"/>
                  <a:lumOff val="5000"/>
                </a:schemeClr>
              </a:solidFill>
              <a:cs typeface="Times New Roman" pitchFamily="18" charset="0"/>
            </a:endParaRPr>
          </a:p>
          <a:p>
            <a:r>
              <a:rPr lang="tr-TR" sz="1600" b="1" i="1" dirty="0" smtClean="0">
                <a:solidFill>
                  <a:schemeClr val="tx1">
                    <a:lumMod val="95000"/>
                    <a:lumOff val="5000"/>
                  </a:schemeClr>
                </a:solidFill>
                <a:cs typeface="Times New Roman" pitchFamily="18" charset="0"/>
              </a:rPr>
              <a:t>                          Mavi </a:t>
            </a:r>
            <a:r>
              <a:rPr lang="tr-TR" sz="1600" b="1" i="1" dirty="0" smtClean="0">
                <a:solidFill>
                  <a:schemeClr val="tx1">
                    <a:lumMod val="95000"/>
                    <a:lumOff val="5000"/>
                  </a:schemeClr>
                </a:solidFill>
                <a:cs typeface="Times New Roman" pitchFamily="18" charset="0"/>
              </a:rPr>
              <a:t>Gözlü Dev</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Doğum              Nâzım </a:t>
            </a:r>
            <a:r>
              <a:rPr lang="tr-TR" sz="1600" b="1" dirty="0" smtClean="0">
                <a:solidFill>
                  <a:schemeClr val="tx1">
                    <a:lumMod val="95000"/>
                    <a:lumOff val="5000"/>
                  </a:schemeClr>
                </a:solidFill>
                <a:cs typeface="Times New Roman" pitchFamily="18" charset="0"/>
              </a:rPr>
              <a:t>Hikmet</a:t>
            </a:r>
            <a:br>
              <a:rPr lang="tr-TR" sz="1600" b="1" dirty="0" smtClean="0">
                <a:solidFill>
                  <a:schemeClr val="tx1">
                    <a:lumMod val="95000"/>
                    <a:lumOff val="5000"/>
                  </a:schemeClr>
                </a:solidFill>
                <a:cs typeface="Times New Roman" pitchFamily="18" charset="0"/>
              </a:rPr>
            </a:br>
            <a:r>
              <a:rPr lang="tr-TR" sz="1600" b="1" dirty="0" smtClean="0">
                <a:solidFill>
                  <a:schemeClr val="tx1">
                    <a:lumMod val="95000"/>
                    <a:lumOff val="5000"/>
                  </a:schemeClr>
                </a:solidFill>
                <a:cs typeface="Times New Roman" pitchFamily="18" charset="0"/>
              </a:rPr>
              <a:t>                          5 </a:t>
            </a:r>
            <a:r>
              <a:rPr lang="tr-TR" sz="1600" b="1" dirty="0" smtClean="0">
                <a:solidFill>
                  <a:schemeClr val="tx1">
                    <a:lumMod val="95000"/>
                    <a:lumOff val="5000"/>
                  </a:schemeClr>
                </a:solidFill>
                <a:cs typeface="Times New Roman" pitchFamily="18" charset="0"/>
              </a:rPr>
              <a:t>Ocak </a:t>
            </a:r>
            <a:r>
              <a:rPr lang="tr-TR" sz="1600" b="1" dirty="0" smtClean="0">
                <a:solidFill>
                  <a:schemeClr val="tx1">
                    <a:lumMod val="95000"/>
                    <a:lumOff val="5000"/>
                  </a:schemeClr>
                </a:solidFill>
                <a:cs typeface="Times New Roman" pitchFamily="18" charset="0"/>
              </a:rPr>
              <a:t>1902        </a:t>
            </a:r>
            <a:r>
              <a:rPr lang="tr-TR" sz="1600" b="1" dirty="0" smtClean="0">
                <a:solidFill>
                  <a:schemeClr val="tx1">
                    <a:lumMod val="95000"/>
                    <a:lumOff val="5000"/>
                  </a:schemeClr>
                </a:solidFill>
                <a:cs typeface="Times New Roman" pitchFamily="18" charset="0"/>
                <a:hlinkClick r:id="rId2" tooltip="Selanik"/>
              </a:rPr>
              <a:t>Selanik</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3" tooltip="Osmanlı İmparatorluğu"/>
              </a:rPr>
              <a:t>Osmanlı </a:t>
            </a:r>
            <a:r>
              <a:rPr lang="tr-TR" sz="1600" b="1" dirty="0" smtClean="0">
                <a:solidFill>
                  <a:schemeClr val="tx1">
                    <a:lumMod val="95000"/>
                    <a:lumOff val="5000"/>
                  </a:schemeClr>
                </a:solidFill>
                <a:cs typeface="Times New Roman" pitchFamily="18" charset="0"/>
                <a:hlinkClick r:id="rId3" tooltip="Osmanlı İmparatorluğu"/>
              </a:rPr>
              <a:t>İmparatorluğu</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Ölüm                 3 </a:t>
            </a:r>
            <a:r>
              <a:rPr lang="tr-TR" sz="1600" b="1" dirty="0" smtClean="0">
                <a:solidFill>
                  <a:schemeClr val="tx1">
                    <a:lumMod val="95000"/>
                    <a:lumOff val="5000"/>
                  </a:schemeClr>
                </a:solidFill>
                <a:cs typeface="Times New Roman" pitchFamily="18" charset="0"/>
              </a:rPr>
              <a:t>Haziran 1963 (61 yaşında)</a:t>
            </a:r>
            <a:br>
              <a:rPr lang="tr-TR" sz="1600" b="1" dirty="0" smtClean="0">
                <a:solidFill>
                  <a:schemeClr val="tx1">
                    <a:lumMod val="95000"/>
                    <a:lumOff val="5000"/>
                  </a:schemeClr>
                </a:solidFill>
                <a:cs typeface="Times New Roman" pitchFamily="18" charset="0"/>
              </a:rPr>
            </a:b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4" tooltip="Moskova"/>
              </a:rPr>
              <a:t>Moskova</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5" tooltip="Rusya Sovyet Federatif Sosyalist Cumhuriyeti"/>
              </a:rPr>
              <a:t>Rusya SFSC</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6" tooltip="Sovyet Sosyalist Cumhuriyetler Birliği"/>
              </a:rPr>
              <a:t>SSCB</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Vatandaşlık      Türkiye </a:t>
            </a:r>
            <a:r>
              <a:rPr lang="tr-TR" sz="1600" b="1" dirty="0" smtClean="0">
                <a:solidFill>
                  <a:schemeClr val="tx1">
                    <a:lumMod val="95000"/>
                    <a:lumOff val="5000"/>
                  </a:schemeClr>
                </a:solidFill>
                <a:cs typeface="Times New Roman" pitchFamily="18" charset="0"/>
              </a:rPr>
              <a:t>ve SSCB</a:t>
            </a:r>
          </a:p>
          <a:p>
            <a:r>
              <a:rPr lang="tr-TR" sz="1600" b="1" dirty="0" smtClean="0">
                <a:solidFill>
                  <a:schemeClr val="tx1">
                    <a:lumMod val="95000"/>
                    <a:lumOff val="5000"/>
                  </a:schemeClr>
                </a:solidFill>
                <a:cs typeface="Times New Roman" pitchFamily="18" charset="0"/>
              </a:rPr>
              <a:t>Milliyet               </a:t>
            </a:r>
            <a:r>
              <a:rPr lang="tr-TR" sz="1600" b="1" u="sng" dirty="0" smtClean="0">
                <a:solidFill>
                  <a:schemeClr val="tx1">
                    <a:lumMod val="95000"/>
                    <a:lumOff val="5000"/>
                  </a:schemeClr>
                </a:solidFill>
                <a:cs typeface="Times New Roman" pitchFamily="18" charset="0"/>
                <a:hlinkClick r:id="rId7" tooltip="Türk"/>
              </a:rPr>
              <a:t>Türk</a:t>
            </a:r>
            <a:endParaRPr lang="tr-TR" sz="1600" b="1" u="sng"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Etnik köken       Baba </a:t>
            </a:r>
            <a:r>
              <a:rPr lang="tr-TR" sz="1600" b="1" dirty="0" smtClean="0">
                <a:solidFill>
                  <a:schemeClr val="tx1">
                    <a:lumMod val="95000"/>
                    <a:lumOff val="5000"/>
                  </a:schemeClr>
                </a:solidFill>
                <a:cs typeface="Times New Roman" pitchFamily="18" charset="0"/>
              </a:rPr>
              <a:t>tarafından </a:t>
            </a:r>
            <a:r>
              <a:rPr lang="tr-TR" sz="1600" b="1" dirty="0" smtClean="0">
                <a:solidFill>
                  <a:schemeClr val="tx1">
                    <a:lumMod val="95000"/>
                    <a:lumOff val="5000"/>
                  </a:schemeClr>
                </a:solidFill>
                <a:cs typeface="Times New Roman" pitchFamily="18" charset="0"/>
                <a:hlinkClick r:id="rId8" tooltip="Türkler"/>
              </a:rPr>
              <a:t>Türk</a:t>
            </a:r>
            <a:r>
              <a:rPr lang="tr-TR" sz="1600" b="1" dirty="0" smtClean="0">
                <a:solidFill>
                  <a:schemeClr val="tx1">
                    <a:lumMod val="95000"/>
                    <a:lumOff val="5000"/>
                  </a:schemeClr>
                </a:solidFill>
                <a:cs typeface="Times New Roman" pitchFamily="18" charset="0"/>
              </a:rPr>
              <a:t>, </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anne tarafından</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9" tooltip="Alman"/>
              </a:rPr>
              <a:t>Alman</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10" tooltip="Fransız"/>
              </a:rPr>
              <a:t>Fransız</a:t>
            </a:r>
            <a:r>
              <a:rPr lang="tr-TR" sz="1600" b="1" dirty="0" smtClean="0">
                <a:solidFill>
                  <a:schemeClr val="tx1">
                    <a:lumMod val="95000"/>
                    <a:lumOff val="5000"/>
                  </a:schemeClr>
                </a:solidFill>
                <a:cs typeface="Times New Roman" pitchFamily="18" charset="0"/>
              </a:rPr>
              <a:t>, </a:t>
            </a:r>
            <a:r>
              <a:rPr lang="tr-TR" sz="1600" b="1" dirty="0" smtClean="0">
                <a:solidFill>
                  <a:schemeClr val="tx1">
                    <a:lumMod val="95000"/>
                    <a:lumOff val="5000"/>
                  </a:schemeClr>
                </a:solidFill>
                <a:cs typeface="Times New Roman" pitchFamily="18" charset="0"/>
                <a:hlinkClick r:id="rId11" tooltip="Gürcü"/>
              </a:rPr>
              <a:t>Gürcü</a:t>
            </a:r>
            <a:r>
              <a:rPr lang="tr-TR" sz="1600" b="1" dirty="0" smtClean="0">
                <a:solidFill>
                  <a:schemeClr val="tx1">
                    <a:lumMod val="95000"/>
                    <a:lumOff val="5000"/>
                  </a:schemeClr>
                </a:solidFill>
                <a:cs typeface="Times New Roman" pitchFamily="18" charset="0"/>
              </a:rPr>
              <a:t>,</a:t>
            </a:r>
            <a:r>
              <a:rPr lang="tr-TR" sz="1600" b="1" dirty="0" smtClean="0">
                <a:solidFill>
                  <a:schemeClr val="tx1">
                    <a:lumMod val="95000"/>
                    <a:lumOff val="5000"/>
                  </a:schemeClr>
                </a:solidFill>
                <a:cs typeface="Times New Roman" pitchFamily="18" charset="0"/>
                <a:hlinkClick r:id="rId12" tooltip="Polonyalılar"/>
              </a:rPr>
              <a:t>Polonyalı</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Meslek               Şair</a:t>
            </a:r>
            <a:r>
              <a:rPr lang="tr-TR" sz="1600" b="1" dirty="0" smtClean="0">
                <a:solidFill>
                  <a:schemeClr val="tx1">
                    <a:lumMod val="95000"/>
                    <a:lumOff val="5000"/>
                  </a:schemeClr>
                </a:solidFill>
                <a:cs typeface="Times New Roman" pitchFamily="18" charset="0"/>
              </a:rPr>
              <a:t>, romancı, oyun </a:t>
            </a:r>
            <a:r>
              <a:rPr lang="tr-TR" sz="1600" b="1" dirty="0" smtClean="0">
                <a:solidFill>
                  <a:schemeClr val="tx1">
                    <a:lumMod val="95000"/>
                    <a:lumOff val="5000"/>
                  </a:schemeClr>
                </a:solidFill>
                <a:cs typeface="Times New Roman" pitchFamily="18" charset="0"/>
              </a:rPr>
              <a:t>yazarı</a:t>
            </a:r>
          </a:p>
          <a:p>
            <a:r>
              <a:rPr lang="tr-TR" sz="1600" b="1" dirty="0" smtClean="0">
                <a:solidFill>
                  <a:schemeClr val="tx1">
                    <a:lumMod val="95000"/>
                    <a:lumOff val="5000"/>
                  </a:schemeClr>
                </a:solidFill>
                <a:cs typeface="Times New Roman" pitchFamily="18" charset="0"/>
              </a:rPr>
              <a:t>Dönem               </a:t>
            </a:r>
            <a:r>
              <a:rPr lang="tr-TR" sz="1600" b="1" dirty="0" smtClean="0">
                <a:solidFill>
                  <a:schemeClr val="tx1">
                    <a:lumMod val="95000"/>
                    <a:lumOff val="5000"/>
                  </a:schemeClr>
                </a:solidFill>
                <a:cs typeface="Times New Roman" pitchFamily="18" charset="0"/>
                <a:hlinkClick r:id="rId13" tooltip="Cumhuriyet dönemi Türk edebiyatı"/>
              </a:rPr>
              <a:t>Cumhuriyet </a:t>
            </a:r>
            <a:r>
              <a:rPr lang="tr-TR" sz="1600" b="1" dirty="0" smtClean="0">
                <a:solidFill>
                  <a:schemeClr val="tx1">
                    <a:lumMod val="95000"/>
                    <a:lumOff val="5000"/>
                  </a:schemeClr>
                </a:solidFill>
                <a:cs typeface="Times New Roman" pitchFamily="18" charset="0"/>
                <a:hlinkClick r:id="rId13" tooltip="Cumhuriyet dönemi Türk edebiyatı"/>
              </a:rPr>
              <a:t>Dönemi</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Akım                   </a:t>
            </a:r>
            <a:r>
              <a:rPr lang="tr-TR" sz="1600" b="1" dirty="0" smtClean="0">
                <a:solidFill>
                  <a:schemeClr val="tx1">
                    <a:lumMod val="95000"/>
                    <a:lumOff val="5000"/>
                  </a:schemeClr>
                </a:solidFill>
                <a:cs typeface="Times New Roman" pitchFamily="18" charset="0"/>
                <a:hlinkClick r:id="rId14" tooltip="Toplumcu gerçekçilik"/>
              </a:rPr>
              <a:t>Toplumcu gerçekçilik</a:t>
            </a:r>
            <a:endParaRPr lang="tr-TR" sz="1600" b="1" dirty="0" smtClean="0">
              <a:solidFill>
                <a:schemeClr val="tx1">
                  <a:lumMod val="95000"/>
                  <a:lumOff val="5000"/>
                </a:schemeClr>
              </a:solidFill>
              <a:cs typeface="Times New Roman" pitchFamily="18" charset="0"/>
            </a:endParaRPr>
          </a:p>
          <a:p>
            <a:r>
              <a:rPr lang="tr-TR" sz="1600" b="1" dirty="0" smtClean="0">
                <a:solidFill>
                  <a:schemeClr val="tx1">
                    <a:lumMod val="95000"/>
                    <a:lumOff val="5000"/>
                  </a:schemeClr>
                </a:solidFill>
                <a:cs typeface="Times New Roman" pitchFamily="18" charset="0"/>
              </a:rPr>
              <a:t>İlk </a:t>
            </a:r>
            <a:r>
              <a:rPr lang="tr-TR" sz="1600" b="1" dirty="0" smtClean="0">
                <a:solidFill>
                  <a:schemeClr val="tx1">
                    <a:lumMod val="95000"/>
                    <a:lumOff val="5000"/>
                  </a:schemeClr>
                </a:solidFill>
                <a:cs typeface="Times New Roman" pitchFamily="18" charset="0"/>
              </a:rPr>
              <a:t>eseri              </a:t>
            </a:r>
            <a:r>
              <a:rPr lang="tr-TR" sz="1600" b="1" i="1" dirty="0" err="1" smtClean="0">
                <a:solidFill>
                  <a:schemeClr val="tx1">
                    <a:lumMod val="95000"/>
                    <a:lumOff val="5000"/>
                  </a:schemeClr>
                </a:solidFill>
                <a:cs typeface="Times New Roman" pitchFamily="18" charset="0"/>
              </a:rPr>
              <a:t>Feryâd</a:t>
            </a:r>
            <a:r>
              <a:rPr lang="tr-TR" sz="1600" b="1" i="1" dirty="0" smtClean="0">
                <a:solidFill>
                  <a:schemeClr val="tx1">
                    <a:lumMod val="95000"/>
                    <a:lumOff val="5000"/>
                  </a:schemeClr>
                </a:solidFill>
                <a:cs typeface="Times New Roman" pitchFamily="18" charset="0"/>
              </a:rPr>
              <a:t>-ı </a:t>
            </a:r>
            <a:r>
              <a:rPr lang="tr-TR" sz="1600" b="1" i="1" dirty="0" smtClean="0">
                <a:solidFill>
                  <a:schemeClr val="tx1">
                    <a:lumMod val="95000"/>
                    <a:lumOff val="5000"/>
                  </a:schemeClr>
                </a:solidFill>
                <a:cs typeface="Times New Roman" pitchFamily="18" charset="0"/>
              </a:rPr>
              <a:t>Vatan</a:t>
            </a:r>
            <a:endParaRPr lang="tr-TR" sz="1600" b="1" dirty="0" smtClean="0">
              <a:solidFill>
                <a:schemeClr val="tx1">
                  <a:lumMod val="95000"/>
                  <a:lumOff val="5000"/>
                </a:schemeClr>
              </a:solidFill>
              <a:cs typeface="Times New Roman" pitchFamily="18" charset="0"/>
            </a:endParaRPr>
          </a:p>
          <a:p>
            <a:endParaRPr lang="tr-TR" sz="1600" b="1" dirty="0" smtClean="0">
              <a:solidFill>
                <a:schemeClr val="tx1">
                  <a:lumMod val="95000"/>
                  <a:lumOff val="5000"/>
                </a:schemeClr>
              </a:solidFill>
              <a:latin typeface="Times New Roman" pitchFamily="18" charset="0"/>
              <a:cs typeface="Times New Roman" pitchFamily="18" charset="0"/>
            </a:endParaRPr>
          </a:p>
          <a:p>
            <a:r>
              <a:rPr lang="tr-TR" sz="1600" b="1" dirty="0" smtClean="0">
                <a:solidFill>
                  <a:schemeClr val="tx1">
                    <a:lumMod val="95000"/>
                    <a:lumOff val="5000"/>
                  </a:schemeClr>
                </a:solidFill>
                <a:latin typeface="Times New Roman" pitchFamily="18" charset="0"/>
                <a:cs typeface="Times New Roman" pitchFamily="18" charset="0"/>
              </a:rPr>
              <a:t>İmza</a:t>
            </a:r>
            <a:r>
              <a:rPr lang="tr-TR" sz="1600" dirty="0" smtClean="0"/>
              <a:t/>
            </a:r>
            <a:br>
              <a:rPr lang="tr-TR" sz="1600" dirty="0" smtClean="0"/>
            </a:br>
            <a:endParaRPr lang="tr-TR" sz="1600" dirty="0"/>
          </a:p>
        </p:txBody>
      </p:sp>
      <p:pic>
        <p:nvPicPr>
          <p:cNvPr id="4" name="3 Resim" descr="Nâzım Hikmet imzası">
            <a:hlinkClick r:id="rId15" tooltip="&quot;Nâzım Hikmet imzası&quot;"/>
          </p:cNvPr>
          <p:cNvPicPr/>
          <p:nvPr/>
        </p:nvPicPr>
        <p:blipFill>
          <a:blip r:embed="rId16"/>
          <a:srcRect/>
          <a:stretch>
            <a:fillRect/>
          </a:stretch>
        </p:blipFill>
        <p:spPr bwMode="auto">
          <a:xfrm>
            <a:off x="2143108" y="5857892"/>
            <a:ext cx="2714644" cy="838203"/>
          </a:xfrm>
          <a:prstGeom prst="rect">
            <a:avLst/>
          </a:prstGeom>
          <a:noFill/>
          <a:ln w="9525">
            <a:noFill/>
            <a:miter lim="800000"/>
            <a:headEnd/>
            <a:tailEnd/>
          </a:ln>
        </p:spPr>
      </p:pic>
    </p:spTree>
  </p:cSld>
  <p:clrMapOvr>
    <a:masterClrMapping/>
  </p:clrMapOvr>
  <p:transition advTm="6771">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idx="1"/>
          </p:nvPr>
        </p:nvSpPr>
        <p:spPr>
          <a:xfrm>
            <a:off x="457200" y="857232"/>
            <a:ext cx="7686700" cy="5500726"/>
          </a:xfrm>
        </p:spPr>
        <p:txBody>
          <a:bodyPr>
            <a:normAutofit fontScale="77500" lnSpcReduction="20000"/>
          </a:bodyPr>
          <a:lstStyle/>
          <a:p>
            <a:r>
              <a:rPr lang="tr-TR" b="1" dirty="0" smtClean="0"/>
              <a:t>Nâzım Hikmet </a:t>
            </a:r>
            <a:r>
              <a:rPr lang="tr-TR" b="1" dirty="0" err="1" smtClean="0"/>
              <a:t>Ran</a:t>
            </a:r>
            <a:r>
              <a:rPr lang="tr-TR" dirty="0" smtClean="0"/>
              <a:t> ya da </a:t>
            </a:r>
            <a:r>
              <a:rPr lang="tr-TR" dirty="0" err="1" smtClean="0"/>
              <a:t>kısaca</a:t>
            </a:r>
            <a:r>
              <a:rPr lang="tr-TR" b="1" dirty="0" err="1" smtClean="0"/>
              <a:t>Nâzım</a:t>
            </a:r>
            <a:r>
              <a:rPr lang="tr-TR" b="1" dirty="0" smtClean="0"/>
              <a:t> Hikmet</a:t>
            </a:r>
            <a:r>
              <a:rPr lang="tr-TR" dirty="0" smtClean="0"/>
              <a:t>, Türk şair, oyun yazarı, romancı ve anı yazarı. "Romantik komünist" ve "romantik devrimci" olarak tanımlanır. Siyasî düşünceleri yüzünden defalarca tutuklanmış ve yetişkin yaşamının büyük bölümünü hapiste ya da sürgünde geçirmiştir. Şiirleri elliden fazla dile çevrilmiş ve eserleri birçok ödül almıştır.</a:t>
            </a:r>
          </a:p>
          <a:p>
            <a:r>
              <a:rPr lang="tr-TR" dirty="0" smtClean="0"/>
              <a:t>Yasaklı olduğu yıllarda Orhan Selim, Ahmet Oğuz, Mümtaz Osman ve Ercüment Er adlarını da kullanmıştır. </a:t>
            </a:r>
            <a:r>
              <a:rPr lang="tr-TR" dirty="0" smtClean="0">
                <a:hlinkClick r:id="rId2" tooltip="İt Ürür Kervan Yürür (sayfa mevcut değil)"/>
              </a:rPr>
              <a:t>İt Ürür Kervan Yürür</a:t>
            </a:r>
            <a:r>
              <a:rPr lang="tr-TR" dirty="0" smtClean="0"/>
              <a:t> kitabı Orhan Selim imzasıyla çıkmıştır Türkiye'de </a:t>
            </a:r>
            <a:r>
              <a:rPr lang="tr-TR" dirty="0" smtClean="0">
                <a:hlinkClick r:id="rId3" tooltip="Serbest nazım"/>
              </a:rPr>
              <a:t>serbest nazımın</a:t>
            </a:r>
            <a:r>
              <a:rPr lang="tr-TR" dirty="0" smtClean="0"/>
              <a:t> ilk uygulayıcısı ve </a:t>
            </a:r>
            <a:r>
              <a:rPr lang="tr-TR" dirty="0" err="1" smtClean="0"/>
              <a:t>çağdaş</a:t>
            </a:r>
            <a:r>
              <a:rPr lang="tr-TR" dirty="0" err="1" smtClean="0">
                <a:hlinkClick r:id="rId4" tooltip="Türk şiiri"/>
              </a:rPr>
              <a:t>Türk</a:t>
            </a:r>
            <a:r>
              <a:rPr lang="tr-TR" dirty="0" smtClean="0">
                <a:hlinkClick r:id="rId4" tooltip="Türk şiiri"/>
              </a:rPr>
              <a:t> şiirinin</a:t>
            </a:r>
            <a:r>
              <a:rPr lang="tr-TR" dirty="0" smtClean="0"/>
              <a:t> en önemli isimlerindendir. Uluslararası bir üne ulaşmıştır ve dünyada </a:t>
            </a:r>
            <a:r>
              <a:rPr lang="tr-TR" dirty="0" smtClean="0">
                <a:hlinkClick r:id="rId5" tooltip="20. yüzyıl"/>
              </a:rPr>
              <a:t>20. yüzyılın</a:t>
            </a:r>
            <a:r>
              <a:rPr lang="tr-TR" dirty="0" smtClean="0"/>
              <a:t> en gözde şairleri arasında gösterilmektedir. </a:t>
            </a:r>
          </a:p>
          <a:p>
            <a:r>
              <a:rPr lang="tr-TR" dirty="0" smtClean="0"/>
              <a:t>Şiirleri yasaklanan ve yaşamı boyunca yazdıkları yüzünden 11 ayrı davadan yargılanan Nâzım Hikmet, İstanbul, Ankara, Çankırı ve Bursa cezaevlerinde 12 yılı aşkın süre yattı. 1951 yılında </a:t>
            </a:r>
            <a:r>
              <a:rPr lang="tr-TR" dirty="0" smtClean="0">
                <a:hlinkClick r:id="rId6" tooltip="Türk vatandaşı"/>
              </a:rPr>
              <a:t>Türk vatandaşlığından</a:t>
            </a:r>
            <a:r>
              <a:rPr lang="tr-TR" dirty="0" smtClean="0"/>
              <a:t> çıkarıldı; ölümünden 46 yıl sonra, 5 Ocak 2009 tarihli Bakanlar Kurulu kararı ile bu işlem iptal edildi. Mezarı Moskova'da bulunmaktadır.</a:t>
            </a:r>
          </a:p>
          <a:p>
            <a:endParaRPr lang="tr-TR" dirty="0"/>
          </a:p>
        </p:txBody>
      </p:sp>
    </p:spTree>
  </p:cSld>
  <p:clrMapOvr>
    <a:masterClrMapping/>
  </p:clrMapOvr>
  <p:transition advTm="7254">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14356"/>
            <a:ext cx="7643866" cy="5572164"/>
          </a:xfrm>
        </p:spPr>
        <p:txBody>
          <a:bodyPr>
            <a:normAutofit fontScale="92500" lnSpcReduction="10000"/>
          </a:bodyPr>
          <a:lstStyle/>
          <a:p>
            <a:r>
              <a:rPr lang="tr-TR" dirty="0" smtClean="0"/>
              <a:t>Nâzım Hikmet 15 Ocak 1902'de </a:t>
            </a:r>
            <a:r>
              <a:rPr lang="tr-TR" dirty="0" smtClean="0">
                <a:hlinkClick r:id="rId2" tooltip="Selanik"/>
              </a:rPr>
              <a:t>Selanik</a:t>
            </a:r>
            <a:r>
              <a:rPr lang="tr-TR" dirty="0" smtClean="0"/>
              <a:t>'te doğdu</a:t>
            </a:r>
            <a:r>
              <a:rPr lang="tr-TR" dirty="0" smtClean="0"/>
              <a:t>. İlk </a:t>
            </a:r>
            <a:r>
              <a:rPr lang="tr-TR" dirty="0" smtClean="0"/>
              <a:t>şiiri </a:t>
            </a:r>
            <a:r>
              <a:rPr lang="tr-TR" i="1" dirty="0" err="1" smtClean="0"/>
              <a:t>Feryad</a:t>
            </a:r>
            <a:r>
              <a:rPr lang="tr-TR" i="1" dirty="0" smtClean="0"/>
              <a:t>-ı Vatan</a:t>
            </a:r>
            <a:r>
              <a:rPr lang="tr-TR" dirty="0" smtClean="0"/>
              <a:t>ı 3 Temmuz 1913'te yazdı</a:t>
            </a:r>
            <a:r>
              <a:rPr lang="tr-TR" dirty="0" smtClean="0"/>
              <a:t>.</a:t>
            </a:r>
            <a:r>
              <a:rPr lang="tr-TR" dirty="0" smtClean="0"/>
              <a:t> Aynı yıl </a:t>
            </a:r>
            <a:r>
              <a:rPr lang="tr-TR" dirty="0" err="1" smtClean="0">
                <a:hlinkClick r:id="rId3" tooltip="Galatasaray Lisesi"/>
              </a:rPr>
              <a:t>Mekteb</a:t>
            </a:r>
            <a:r>
              <a:rPr lang="tr-TR" dirty="0" smtClean="0">
                <a:hlinkClick r:id="rId3" tooltip="Galatasaray Lisesi"/>
              </a:rPr>
              <a:t>-i Sultani</a:t>
            </a:r>
            <a:r>
              <a:rPr lang="tr-TR" dirty="0" smtClean="0"/>
              <a:t>'nde ortaokula başladı. Bir aile toplantısında denizciler için yazdığı bir kahramanlık şiirini Bahriye </a:t>
            </a:r>
            <a:r>
              <a:rPr lang="tr-TR" dirty="0" err="1" smtClean="0"/>
              <a:t>Nazırı</a:t>
            </a:r>
            <a:r>
              <a:rPr lang="tr-TR" dirty="0" err="1" smtClean="0">
                <a:hlinkClick r:id="rId4" tooltip="Cemal Paşa"/>
              </a:rPr>
              <a:t>Cemal</a:t>
            </a:r>
            <a:r>
              <a:rPr lang="tr-TR" dirty="0" smtClean="0">
                <a:hlinkClick r:id="rId4" tooltip="Cemal Paşa"/>
              </a:rPr>
              <a:t> Paşa</a:t>
            </a:r>
            <a:r>
              <a:rPr lang="tr-TR" dirty="0" smtClean="0"/>
              <a:t>'ya okuyunca çocuğun Bahriye Mektebine gitmesine karar verildi</a:t>
            </a:r>
            <a:r>
              <a:rPr lang="tr-TR" dirty="0" smtClean="0"/>
              <a:t>.</a:t>
            </a:r>
            <a:r>
              <a:rPr lang="tr-TR" dirty="0" smtClean="0"/>
              <a:t> 25 Eylül 1915'te Heybeliada Bahriye Mektebi'ne girdi, </a:t>
            </a:r>
            <a:r>
              <a:rPr lang="tr-TR" sz="2200" dirty="0" smtClean="0"/>
              <a:t>1918'de</a:t>
            </a:r>
            <a:r>
              <a:rPr lang="tr-TR" dirty="0" smtClean="0"/>
              <a:t> 26 kişi içinden 8. olarak mezun oldu</a:t>
            </a:r>
            <a:r>
              <a:rPr lang="tr-TR" dirty="0" smtClean="0"/>
              <a:t>.</a:t>
            </a:r>
            <a:r>
              <a:rPr lang="tr-TR" dirty="0" smtClean="0"/>
              <a:t> Karne değerlendirmelerinde zeki, orta derecede çalışkan, elbisesine özen göstermeyen, sinirli ve ahlakî tavırları iyi bir öğrenci </a:t>
            </a:r>
            <a:r>
              <a:rPr lang="tr-TR" dirty="0" smtClean="0"/>
              <a:t>görülmektedir.Mezun </a:t>
            </a:r>
            <a:r>
              <a:rPr lang="tr-TR" dirty="0" smtClean="0"/>
              <a:t>olduğunda dönemin okul gemisi </a:t>
            </a:r>
            <a:r>
              <a:rPr lang="tr-TR" dirty="0" err="1" smtClean="0"/>
              <a:t>Hamidiye</a:t>
            </a:r>
            <a:r>
              <a:rPr lang="tr-TR" dirty="0" smtClean="0"/>
              <a:t> gemisine güverte stajyer subayı olarak atandı. 17 Mayıs 1921'de aşırıya kaçan halleri bulunduğundan ordu ile ilişiği kesildi</a:t>
            </a:r>
            <a:r>
              <a:rPr lang="tr-TR" dirty="0" smtClean="0"/>
              <a:t>.</a:t>
            </a:r>
            <a:endParaRPr lang="tr-TR" dirty="0" smtClean="0"/>
          </a:p>
          <a:p>
            <a:endParaRPr lang="tr-TR" dirty="0"/>
          </a:p>
        </p:txBody>
      </p:sp>
    </p:spTree>
  </p:cSld>
  <p:clrMapOvr>
    <a:masterClrMapping/>
  </p:clrMapOvr>
  <p:transition advTm="7114">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928670"/>
            <a:ext cx="7429552" cy="5286412"/>
          </a:xfrm>
        </p:spPr>
        <p:txBody>
          <a:bodyPr>
            <a:normAutofit fontScale="70000" lnSpcReduction="20000"/>
          </a:bodyPr>
          <a:lstStyle/>
          <a:p>
            <a:r>
              <a:rPr lang="tr-TR" dirty="0" smtClean="0"/>
              <a:t>Nâzım Hikmet, 1920'de arkadaşı </a:t>
            </a:r>
            <a:r>
              <a:rPr lang="tr-TR" dirty="0" err="1" smtClean="0">
                <a:hlinkClick r:id="rId2" tooltip="Vâlâ Nureddin"/>
              </a:rPr>
              <a:t>Vâlâ</a:t>
            </a:r>
            <a:r>
              <a:rPr lang="tr-TR" dirty="0" smtClean="0">
                <a:hlinkClick r:id="rId2" tooltip="Vâlâ Nureddin"/>
              </a:rPr>
              <a:t> </a:t>
            </a:r>
            <a:r>
              <a:rPr lang="tr-TR" dirty="0" err="1" smtClean="0">
                <a:hlinkClick r:id="rId2" tooltip="Vâlâ Nureddin"/>
              </a:rPr>
              <a:t>Nureddin</a:t>
            </a:r>
            <a:r>
              <a:rPr lang="tr-TR" dirty="0" smtClean="0"/>
              <a:t> ile </a:t>
            </a:r>
            <a:r>
              <a:rPr lang="tr-TR" dirty="0" smtClean="0">
                <a:hlinkClick r:id="rId3" tooltip="Türk Kurtuluş Savaşı"/>
              </a:rPr>
              <a:t>Milli Mücadele</a:t>
            </a:r>
            <a:r>
              <a:rPr lang="tr-TR" dirty="0" smtClean="0"/>
              <a:t>'ye katılmak üzere ailesinden habersiz Anadolu'ya geçti, Bolu'da öğretmenlik yaptı. Daha sonra </a:t>
            </a:r>
            <a:r>
              <a:rPr lang="tr-TR" dirty="0" err="1" smtClean="0">
                <a:hlinkClick r:id="rId4" tooltip="Batum"/>
              </a:rPr>
              <a:t>Batum</a:t>
            </a:r>
            <a:r>
              <a:rPr lang="tr-TR" dirty="0" err="1" smtClean="0"/>
              <a:t>üzerinden</a:t>
            </a:r>
            <a:r>
              <a:rPr lang="tr-TR" dirty="0" smtClean="0"/>
              <a:t> </a:t>
            </a:r>
            <a:r>
              <a:rPr lang="tr-TR" dirty="0" smtClean="0">
                <a:hlinkClick r:id="rId5" tooltip="Moskova"/>
              </a:rPr>
              <a:t>Moskova</a:t>
            </a:r>
            <a:r>
              <a:rPr lang="tr-TR" dirty="0" smtClean="0"/>
              <a:t>'ya giderek </a:t>
            </a:r>
            <a:r>
              <a:rPr lang="tr-TR" dirty="0" smtClean="0">
                <a:hlinkClick r:id="rId6" tooltip="Doğu Emekçileri Komünist Üniversitesi"/>
              </a:rPr>
              <a:t>Doğu Emekçileri Komünist Üniversitesi</a:t>
            </a:r>
            <a:r>
              <a:rPr lang="tr-TR" dirty="0" smtClean="0"/>
              <a:t>’nde </a:t>
            </a:r>
            <a:r>
              <a:rPr lang="tr-TR" dirty="0" smtClean="0">
                <a:hlinkClick r:id="rId7" tooltip="Siyasal bilimler"/>
              </a:rPr>
              <a:t>siyasal bilimler</a:t>
            </a:r>
            <a:r>
              <a:rPr lang="tr-TR" dirty="0" smtClean="0"/>
              <a:t> </a:t>
            </a:r>
            <a:r>
              <a:rPr lang="tr-TR" dirty="0" err="1" smtClean="0"/>
              <a:t>ve</a:t>
            </a:r>
            <a:r>
              <a:rPr lang="tr-TR" dirty="0" err="1" smtClean="0">
                <a:hlinkClick r:id="rId8" tooltip="İktisat"/>
              </a:rPr>
              <a:t>iktisat</a:t>
            </a:r>
            <a:r>
              <a:rPr lang="tr-TR" dirty="0" smtClean="0"/>
              <a:t> okudu. 1921'de gittiği Moskova’da devrimin ilk yıllarına tanık oldu ve </a:t>
            </a:r>
            <a:r>
              <a:rPr lang="tr-TR" sz="2900" dirty="0" smtClean="0">
                <a:hlinkClick r:id="rId9" tooltip="Komünizm"/>
              </a:rPr>
              <a:t>komünizm</a:t>
            </a:r>
            <a:r>
              <a:rPr lang="tr-TR" dirty="0" smtClean="0"/>
              <a:t> ile tanıştı. 1924'te Moskova'da yayınlanan ilk şiir kitabı </a:t>
            </a:r>
            <a:r>
              <a:rPr lang="tr-TR" i="1" dirty="0" smtClean="0"/>
              <a:t>28 </a:t>
            </a:r>
            <a:r>
              <a:rPr lang="tr-TR" i="1" dirty="0" err="1" smtClean="0"/>
              <a:t>Kanunisani</a:t>
            </a:r>
            <a:r>
              <a:rPr lang="tr-TR" dirty="0" smtClean="0"/>
              <a:t> sahnelendi. O yıl Türkiye'ye dönerek </a:t>
            </a:r>
            <a:r>
              <a:rPr lang="tr-TR" i="1" dirty="0" smtClean="0">
                <a:hlinkClick r:id="rId10" tooltip="Aydınlık Dergisi"/>
              </a:rPr>
              <a:t>Aydınlık Dergisi</a:t>
            </a:r>
            <a:r>
              <a:rPr lang="tr-TR" dirty="0" smtClean="0"/>
              <a:t>nde çalışmaya başladı, ancak dergide yayınlanan şiir ve yazılarından dolayı on beş yıl hapsi istenince tekrar Sovyetler Birliği'ne gitti. 1928’de </a:t>
            </a:r>
            <a:r>
              <a:rPr lang="tr-TR" dirty="0" smtClean="0">
                <a:hlinkClick r:id="rId11" tooltip="Af Kanunu (sayfa mevcut değil)"/>
              </a:rPr>
              <a:t>Af Kanunundan</a:t>
            </a:r>
            <a:r>
              <a:rPr lang="tr-TR" dirty="0" smtClean="0"/>
              <a:t> yararlandı ve Türkiye'ye döndü. Bu defa </a:t>
            </a:r>
            <a:r>
              <a:rPr lang="tr-TR" i="1" u="sng" dirty="0" smtClean="0">
                <a:hlinkClick r:id="rId12" tooltip="Resimli Ay (sayfa mevcut değil)"/>
              </a:rPr>
              <a:t>Resimli Ay</a:t>
            </a:r>
            <a:r>
              <a:rPr lang="tr-TR" dirty="0" smtClean="0"/>
              <a:t> dergisinde çalışmaya başladı. 1938'de yirmi sekiz yıl hapis cezasına çarptırıldı. 12 sene süren tutukluluktan sonra askere alınacağı ve öldürüleceği endişesiyle 1950 yılında </a:t>
            </a:r>
            <a:r>
              <a:rPr lang="tr-TR" dirty="0" smtClean="0">
                <a:hlinkClick r:id="rId13" tooltip="Stalin"/>
              </a:rPr>
              <a:t>Stalin</a:t>
            </a:r>
            <a:r>
              <a:rPr lang="tr-TR" dirty="0" smtClean="0"/>
              <a:t> yönetimindeki Sovyetler Birliği'ne giden Nâzım, 25 Temmuz 1951 tarihinde Bakanlar Kurulunca Türk vatandaşlığından çıkarılmasının ardından, büyük dedesi </a:t>
            </a:r>
            <a:r>
              <a:rPr lang="tr-TR" dirty="0" smtClean="0">
                <a:hlinkClick r:id="rId14" tooltip="Mustafa Celaleddin Paşa (sayfa mevcut değil)"/>
              </a:rPr>
              <a:t>Mustafa </a:t>
            </a:r>
            <a:r>
              <a:rPr lang="tr-TR" dirty="0" err="1" smtClean="0">
                <a:hlinkClick r:id="rId14" tooltip="Mustafa Celaleddin Paşa (sayfa mevcut değil)"/>
              </a:rPr>
              <a:t>Celaleddin</a:t>
            </a:r>
            <a:r>
              <a:rPr lang="tr-TR" dirty="0" smtClean="0">
                <a:hlinkClick r:id="rId14" tooltip="Mustafa Celaleddin Paşa (sayfa mevcut değil)"/>
              </a:rPr>
              <a:t> Paşa</a:t>
            </a:r>
            <a:r>
              <a:rPr lang="tr-TR" dirty="0" smtClean="0"/>
              <a:t> (</a:t>
            </a:r>
            <a:r>
              <a:rPr lang="tr-TR" dirty="0" err="1" smtClean="0"/>
              <a:t>Konstantin</a:t>
            </a:r>
            <a:r>
              <a:rPr lang="tr-TR" dirty="0" smtClean="0"/>
              <a:t> </a:t>
            </a:r>
            <a:r>
              <a:rPr lang="tr-TR" dirty="0" err="1" smtClean="0"/>
              <a:t>Borzecki</a:t>
            </a:r>
            <a:r>
              <a:rPr lang="tr-TR" dirty="0" smtClean="0"/>
              <a:t>)'</a:t>
            </a:r>
            <a:r>
              <a:rPr lang="tr-TR" dirty="0" err="1" smtClean="0"/>
              <a:t>nın</a:t>
            </a:r>
            <a:r>
              <a:rPr lang="tr-TR" dirty="0" smtClean="0"/>
              <a:t> memleketi </a:t>
            </a:r>
            <a:r>
              <a:rPr lang="tr-TR" dirty="0" err="1" smtClean="0"/>
              <a:t>olan</a:t>
            </a:r>
            <a:r>
              <a:rPr lang="tr-TR" dirty="0" err="1" smtClean="0">
                <a:hlinkClick r:id="rId15" tooltip="Polonya"/>
              </a:rPr>
              <a:t>Polonya</a:t>
            </a:r>
            <a:r>
              <a:rPr lang="tr-TR" dirty="0" err="1" smtClean="0"/>
              <a:t>'nın</a:t>
            </a:r>
            <a:r>
              <a:rPr lang="tr-TR" dirty="0" smtClean="0"/>
              <a:t> vatandaşlığına geçerek </a:t>
            </a:r>
            <a:r>
              <a:rPr lang="tr-TR" dirty="0" err="1" smtClean="0"/>
              <a:t>Borzecki</a:t>
            </a:r>
            <a:r>
              <a:rPr lang="tr-TR" dirty="0" smtClean="0"/>
              <a:t> soyadını aldı</a:t>
            </a:r>
            <a:r>
              <a:rPr lang="tr-TR" dirty="0" smtClean="0"/>
              <a:t>.</a:t>
            </a:r>
            <a:r>
              <a:rPr lang="tr-TR" dirty="0" smtClean="0"/>
              <a:t> 3 Haziran 1963 tarihinde ise, Nâzım Hikmet geçirdiği bir </a:t>
            </a:r>
            <a:r>
              <a:rPr lang="tr-TR" dirty="0" smtClean="0">
                <a:hlinkClick r:id="rId16" tooltip="Kalp krizi"/>
              </a:rPr>
              <a:t>kalp krizi</a:t>
            </a:r>
            <a:r>
              <a:rPr lang="tr-TR" dirty="0" smtClean="0"/>
              <a:t> neticesinde 61 yaşında hayata gözlerini yumdu. soyadını aldı.</a:t>
            </a:r>
            <a:r>
              <a:rPr lang="tr-TR" baseline="30000" dirty="0" smtClean="0">
                <a:hlinkClick r:id="rId17"/>
              </a:rPr>
              <a:t>[12]</a:t>
            </a:r>
            <a:r>
              <a:rPr lang="tr-TR" dirty="0" smtClean="0"/>
              <a:t> 3 Haziran 1963 tarihinde ise, Nâzım Hikmet geçirdiği bir </a:t>
            </a:r>
            <a:r>
              <a:rPr lang="tr-TR" dirty="0" smtClean="0">
                <a:hlinkClick r:id="rId16" tooltip="Kalp krizi"/>
              </a:rPr>
              <a:t>kalp krizi</a:t>
            </a:r>
            <a:r>
              <a:rPr lang="tr-TR" dirty="0" smtClean="0"/>
              <a:t> neticesinde 61 yaşında hayata gözlerini yumdu.</a:t>
            </a:r>
          </a:p>
          <a:p>
            <a:endParaRPr lang="tr-TR" dirty="0"/>
          </a:p>
        </p:txBody>
      </p:sp>
    </p:spTree>
  </p:cSld>
  <p:clrMapOvr>
    <a:masterClrMapping/>
  </p:clrMapOvr>
  <p:transition advTm="7083">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642918"/>
            <a:ext cx="7715304" cy="5572164"/>
          </a:xfrm>
        </p:spPr>
        <p:txBody>
          <a:bodyPr>
            <a:normAutofit fontScale="70000" lnSpcReduction="20000"/>
          </a:bodyPr>
          <a:lstStyle/>
          <a:p>
            <a:r>
              <a:rPr lang="tr-TR" dirty="0" smtClean="0"/>
              <a:t>İlk şiirlerini </a:t>
            </a:r>
            <a:r>
              <a:rPr lang="tr-TR" dirty="0" smtClean="0">
                <a:hlinkClick r:id="rId2" tooltip="Hece ölçüsü"/>
              </a:rPr>
              <a:t>hece ölçüsü</a:t>
            </a:r>
            <a:r>
              <a:rPr lang="tr-TR" dirty="0" smtClean="0"/>
              <a:t> ile yazmaya başladı ancak içerik bakımından diğer hececilerden farklıydı. Şiirsel gelişimi arttıkça hece ölçüsü ile yetinmemeye ve şiiri için yeni formlar aramaya başladı. </a:t>
            </a:r>
            <a:r>
              <a:rPr lang="tr-TR" dirty="0" smtClean="0">
                <a:hlinkClick r:id="rId3" tooltip="Sovyet Sosyalist Cumhuriyetler Birliği"/>
              </a:rPr>
              <a:t>Sovyetler Birliği</a:t>
            </a:r>
            <a:r>
              <a:rPr lang="tr-TR" dirty="0" smtClean="0"/>
              <a:t>'nde yaşadığı ilk yıllar olan 1922 ile 1925 arasında bu arayış doruğa çıktı. Hem içerik hem de biçim bakımından dönemindeki şairlerden farklıydı. Hece ölçüsünden ayrılarak Türkçenin vokal özellikleri ile ahenk oluşturan </a:t>
            </a:r>
            <a:r>
              <a:rPr lang="tr-TR" dirty="0" smtClean="0">
                <a:hlinkClick r:id="rId4" tooltip="Serbest ölçü"/>
              </a:rPr>
              <a:t>serbest ölçüyü</a:t>
            </a:r>
            <a:r>
              <a:rPr lang="tr-TR" dirty="0" smtClean="0"/>
              <a:t> benimsedi. </a:t>
            </a:r>
            <a:r>
              <a:rPr lang="tr-TR" dirty="0" err="1" smtClean="0">
                <a:hlinkClick r:id="rId5" tooltip="Vladimir Mayakovsky"/>
              </a:rPr>
              <a:t>Mayakovski</a:t>
            </a:r>
            <a:r>
              <a:rPr lang="tr-TR" dirty="0" smtClean="0"/>
              <a:t> ve </a:t>
            </a:r>
            <a:r>
              <a:rPr lang="tr-TR" dirty="0" err="1" smtClean="0">
                <a:hlinkClick r:id="rId6" tooltip="Fütürizm"/>
              </a:rPr>
              <a:t>fütürizm</a:t>
            </a:r>
            <a:r>
              <a:rPr lang="tr-TR" dirty="0" err="1" smtClean="0"/>
              <a:t>taraftarı</a:t>
            </a:r>
            <a:r>
              <a:rPr lang="tr-TR" dirty="0" smtClean="0"/>
              <a:t> genç Sovyet şairlerinden esinlendi.</a:t>
            </a:r>
          </a:p>
          <a:p>
            <a:r>
              <a:rPr lang="tr-TR" dirty="0" smtClean="0"/>
              <a:t>Şiirlerinden birçoğu </a:t>
            </a:r>
            <a:r>
              <a:rPr lang="tr-TR" dirty="0" smtClean="0">
                <a:hlinkClick r:id="rId7" tooltip="Fikret Kızılok"/>
              </a:rPr>
              <a:t>Fikret </a:t>
            </a:r>
            <a:r>
              <a:rPr lang="tr-TR" dirty="0" err="1" smtClean="0">
                <a:hlinkClick r:id="rId7" tooltip="Fikret Kızılok"/>
              </a:rPr>
              <a:t>Kızılok</a:t>
            </a:r>
            <a:r>
              <a:rPr lang="tr-TR" dirty="0" smtClean="0"/>
              <a:t>, </a:t>
            </a:r>
            <a:r>
              <a:rPr lang="tr-TR" dirty="0" smtClean="0">
                <a:hlinkClick r:id="rId8" tooltip="Cem Karaca"/>
              </a:rPr>
              <a:t>Cem Karaca</a:t>
            </a:r>
            <a:r>
              <a:rPr lang="tr-TR" dirty="0" smtClean="0"/>
              <a:t>, </a:t>
            </a:r>
            <a:r>
              <a:rPr lang="tr-TR" dirty="0" smtClean="0">
                <a:hlinkClick r:id="rId9" tooltip="Fuat Saka"/>
              </a:rPr>
              <a:t>Fuat Saka</a:t>
            </a:r>
            <a:r>
              <a:rPr lang="tr-TR" dirty="0" smtClean="0"/>
              <a:t>, </a:t>
            </a:r>
            <a:r>
              <a:rPr lang="tr-TR" dirty="0" smtClean="0">
                <a:hlinkClick r:id="rId10" tooltip="Grup Yorum"/>
              </a:rPr>
              <a:t>Grup Yorum</a:t>
            </a:r>
            <a:r>
              <a:rPr lang="tr-TR" dirty="0" smtClean="0"/>
              <a:t>, </a:t>
            </a:r>
            <a:r>
              <a:rPr lang="tr-TR" dirty="0" smtClean="0">
                <a:hlinkClick r:id="rId11" tooltip="Ezginin Günlüğü"/>
              </a:rPr>
              <a:t>Ezginin Günlüğü</a:t>
            </a:r>
            <a:r>
              <a:rPr lang="tr-TR" dirty="0" smtClean="0"/>
              <a:t>, </a:t>
            </a:r>
            <a:r>
              <a:rPr lang="tr-TR" dirty="0" smtClean="0">
                <a:hlinkClick r:id="rId12" tooltip="Zülfü Livaneli"/>
              </a:rPr>
              <a:t>Zülfü Livaneli</a:t>
            </a:r>
            <a:r>
              <a:rPr lang="tr-TR" dirty="0" smtClean="0"/>
              <a:t> gibi sanatçılar tarafından bestelendi. </a:t>
            </a:r>
            <a:r>
              <a:rPr lang="tr-TR" dirty="0" err="1" smtClean="0">
                <a:hlinkClick r:id="rId13" tooltip="Ünol Büyükgönenç"/>
              </a:rPr>
              <a:t>Ünol</a:t>
            </a:r>
            <a:r>
              <a:rPr lang="tr-TR" dirty="0" smtClean="0">
                <a:hlinkClick r:id="rId13" tooltip="Ünol Büyükgönenç"/>
              </a:rPr>
              <a:t> </a:t>
            </a:r>
            <a:r>
              <a:rPr lang="tr-TR" dirty="0" err="1" smtClean="0">
                <a:hlinkClick r:id="rId13" tooltip="Ünol Büyükgönenç"/>
              </a:rPr>
              <a:t>Büyükgönenç</a:t>
            </a:r>
            <a:r>
              <a:rPr lang="tr-TR" dirty="0" smtClean="0"/>
              <a:t> tarafından özgün bir şekilde yorumlanmış olan küçük bir kısmı ise 1979'da "Güzel Günler Göreceğiz" ismiyle kaset olarak çıktı. Birkaç şiiri ise Yunan besteci </a:t>
            </a:r>
            <a:r>
              <a:rPr lang="tr-TR" dirty="0" err="1" smtClean="0">
                <a:hlinkClick r:id="rId14" tooltip="Manos Loïzos"/>
              </a:rPr>
              <a:t>Manos</a:t>
            </a:r>
            <a:r>
              <a:rPr lang="tr-TR" dirty="0" smtClean="0">
                <a:hlinkClick r:id="rId14" tooltip="Manos Loïzos"/>
              </a:rPr>
              <a:t> </a:t>
            </a:r>
            <a:r>
              <a:rPr lang="tr-TR" dirty="0" err="1" smtClean="0">
                <a:hlinkClick r:id="rId14" tooltip="Manos Loïzos"/>
              </a:rPr>
              <a:t>Loizos</a:t>
            </a:r>
            <a:r>
              <a:rPr lang="tr-TR" dirty="0" smtClean="0"/>
              <a:t> tarafından </a:t>
            </a:r>
            <a:r>
              <a:rPr lang="tr-TR" sz="2900" dirty="0" smtClean="0"/>
              <a:t>bestelendi</a:t>
            </a:r>
            <a:r>
              <a:rPr lang="tr-TR" dirty="0" smtClean="0"/>
              <a:t>. Ayrıca bazı şiirleri </a:t>
            </a:r>
            <a:r>
              <a:rPr lang="tr-TR" dirty="0" smtClean="0">
                <a:hlinkClick r:id="rId15" tooltip="Yeni Türkü"/>
              </a:rPr>
              <a:t>Yeni Türkü</a:t>
            </a:r>
            <a:r>
              <a:rPr lang="tr-TR" dirty="0" smtClean="0"/>
              <a:t>'nün eski üyesi Selim Atakan tarafından da bestelenmiştir. Ayrıca </a:t>
            </a:r>
            <a:r>
              <a:rPr lang="tr-TR" dirty="0" smtClean="0">
                <a:hlinkClick r:id="rId9" tooltip="Fuat Saka"/>
              </a:rPr>
              <a:t>Fuat Saka</a:t>
            </a:r>
            <a:r>
              <a:rPr lang="tr-TR" dirty="0" smtClean="0"/>
              <a:t>'nın da biri Demir </a:t>
            </a:r>
            <a:r>
              <a:rPr lang="tr-TR" dirty="0" err="1" smtClean="0"/>
              <a:t>Gökgöl</a:t>
            </a:r>
            <a:r>
              <a:rPr lang="tr-TR" dirty="0" smtClean="0"/>
              <a:t> ile olmak üzere iki adet Nâzım Hikmet şiirlerinin bestelendiği şarkıları içeren albümü vardır.</a:t>
            </a:r>
          </a:p>
          <a:p>
            <a:r>
              <a:rPr lang="tr-TR" dirty="0" smtClean="0">
                <a:hlinkClick r:id="rId16" tooltip="UNESCO"/>
              </a:rPr>
              <a:t>UNESCO</a:t>
            </a:r>
            <a:r>
              <a:rPr lang="tr-TR" dirty="0" smtClean="0"/>
              <a:t>'nun ilan ettiği 2002 Nâzım Hikmet yılı için besteci Suat </a:t>
            </a:r>
            <a:r>
              <a:rPr lang="tr-TR" dirty="0" err="1" smtClean="0"/>
              <a:t>Özönder</a:t>
            </a:r>
            <a:r>
              <a:rPr lang="tr-TR" dirty="0" smtClean="0"/>
              <a:t> "Şarkılarda Nâzım Hikmet" adlı bir albüm hazırladı. Türkiye Cumhuriyeti Kültür Bakanlığının katkılarıyla, Yeni Dünya plak şirketi tarafından hayata geçirildi.</a:t>
            </a:r>
          </a:p>
          <a:p>
            <a:r>
              <a:rPr lang="tr-TR" dirty="0" smtClean="0"/>
              <a:t> </a:t>
            </a:r>
            <a:endParaRPr lang="tr-TR" dirty="0"/>
          </a:p>
        </p:txBody>
      </p:sp>
    </p:spTree>
  </p:cSld>
  <p:clrMapOvr>
    <a:masterClrMapping/>
  </p:clrMapOvr>
  <p:transition advTm="6911">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642918"/>
            <a:ext cx="7572428" cy="5572164"/>
          </a:xfrm>
        </p:spPr>
        <p:txBody>
          <a:bodyPr>
            <a:normAutofit fontScale="77500" lnSpcReduction="20000"/>
          </a:bodyPr>
          <a:lstStyle/>
          <a:p>
            <a:r>
              <a:rPr lang="tr-TR" u="sng" dirty="0" smtClean="0">
                <a:hlinkClick r:id="rId2" tooltip="1925"/>
              </a:rPr>
              <a:t>1925</a:t>
            </a:r>
            <a:r>
              <a:rPr lang="tr-TR" dirty="0" smtClean="0"/>
              <a:t> yılından başlamak üzere şiirleri ve yazıları yüzünden birçok kere yargılandı. </a:t>
            </a:r>
            <a:r>
              <a:rPr lang="tr-TR" u="sng" dirty="0" smtClean="0">
                <a:hlinkClick r:id="rId3" tooltip="1938"/>
              </a:rPr>
              <a:t>1938</a:t>
            </a:r>
            <a:r>
              <a:rPr lang="tr-TR" dirty="0" smtClean="0"/>
              <a:t> yılında orduyu ayaklanmaya kışkırtmaya çalıştığı gerekçesiyle 28 yıl dört ay hapis cezasına çarptırıldı.</a:t>
            </a:r>
            <a:r>
              <a:rPr lang="tr-TR" u="sng" dirty="0" smtClean="0">
                <a:hlinkClick r:id="rId4" tooltip="İstanbul"/>
              </a:rPr>
              <a:t>İstanbul</a:t>
            </a:r>
            <a:r>
              <a:rPr lang="tr-TR" dirty="0" smtClean="0"/>
              <a:t>, </a:t>
            </a:r>
            <a:r>
              <a:rPr lang="tr-TR" u="sng" dirty="0" smtClean="0">
                <a:hlinkClick r:id="rId5" tooltip="Ankara"/>
              </a:rPr>
              <a:t>Ankara</a:t>
            </a:r>
            <a:r>
              <a:rPr lang="tr-TR" dirty="0" smtClean="0"/>
              <a:t>, </a:t>
            </a:r>
            <a:r>
              <a:rPr lang="tr-TR" u="sng" dirty="0" smtClean="0">
                <a:hlinkClick r:id="rId6" tooltip="Çankırı"/>
              </a:rPr>
              <a:t>Çankırı</a:t>
            </a:r>
            <a:r>
              <a:rPr lang="tr-TR" dirty="0" smtClean="0"/>
              <a:t> ve </a:t>
            </a:r>
            <a:r>
              <a:rPr lang="tr-TR" u="sng" dirty="0" smtClean="0">
                <a:hlinkClick r:id="rId7" tooltip="Bursa"/>
              </a:rPr>
              <a:t>Bursa</a:t>
            </a:r>
            <a:r>
              <a:rPr lang="tr-TR" dirty="0" smtClean="0"/>
              <a:t> cezaevlerinde 12 yılı aşkın kaldı. Bursa cezaevinde kaldığı yılları anlatan </a:t>
            </a:r>
            <a:r>
              <a:rPr lang="tr-TR" u="sng" dirty="0" smtClean="0">
                <a:hlinkClick r:id="rId8" tooltip="Mavi Gözlü Dev (film)"/>
              </a:rPr>
              <a:t>Mavi Gözlü Dev</a:t>
            </a:r>
            <a:r>
              <a:rPr lang="tr-TR" dirty="0" smtClean="0"/>
              <a:t> adlı film 2007 yılında vizyona girmiştir. </a:t>
            </a:r>
            <a:r>
              <a:rPr lang="tr-TR" u="sng" dirty="0" smtClean="0">
                <a:hlinkClick r:id="rId9" tooltip="1950"/>
              </a:rPr>
              <a:t>1950</a:t>
            </a:r>
            <a:r>
              <a:rPr lang="tr-TR" dirty="0" smtClean="0"/>
              <a:t> yılında bir af yasasıyla salıverildi. Ancak sürekli izlendiği ve çürüğe ayrıldığı halde 48 yaşında </a:t>
            </a:r>
            <a:r>
              <a:rPr lang="tr-TR" dirty="0" err="1" smtClean="0"/>
              <a:t>yeniden</a:t>
            </a:r>
            <a:r>
              <a:rPr lang="tr-TR" u="sng" dirty="0" err="1" smtClean="0">
                <a:hlinkClick r:id="rId10" tooltip="Askerlik"/>
              </a:rPr>
              <a:t>askerlik</a:t>
            </a:r>
            <a:r>
              <a:rPr lang="tr-TR" dirty="0" smtClean="0"/>
              <a:t> yapmaya çağrılması ve öldürüleceği yolundaki duyumlar üzerine yurtdışına kaçtı. 17 Haziran 1951 tarihinde </a:t>
            </a:r>
            <a:r>
              <a:rPr lang="tr-TR" u="sng" dirty="0" smtClean="0">
                <a:hlinkClick r:id="rId11" tooltip="Bakanlar Kurulu"/>
              </a:rPr>
              <a:t>Bakanlar Kurulu</a:t>
            </a:r>
            <a:r>
              <a:rPr lang="tr-TR" dirty="0" smtClean="0"/>
              <a:t> tarafından Türk vatandaşlığından çıkarılmasına karar verildi. Sovyetler Birliği'nde Moskova yakınlarındaki yazarlar köyünde ve daha sonra da eşi </a:t>
            </a:r>
            <a:r>
              <a:rPr lang="tr-TR" dirty="0" err="1" smtClean="0"/>
              <a:t>Vera</a:t>
            </a:r>
            <a:r>
              <a:rPr lang="tr-TR" dirty="0" smtClean="0"/>
              <a:t> </a:t>
            </a:r>
            <a:r>
              <a:rPr lang="tr-TR" dirty="0" err="1" smtClean="0"/>
              <a:t>Tulyakova</a:t>
            </a:r>
            <a:r>
              <a:rPr lang="tr-TR" dirty="0" smtClean="0"/>
              <a:t> (Hikmet) ile Moskova'da yaşadı. Memleket dışında geçirdiği </a:t>
            </a:r>
            <a:r>
              <a:rPr lang="tr-TR" dirty="0" err="1" smtClean="0"/>
              <a:t>yıllarda</a:t>
            </a:r>
            <a:r>
              <a:rPr lang="tr-TR" u="sng" dirty="0" err="1" smtClean="0">
                <a:hlinkClick r:id="rId12" tooltip="Bulgaristan"/>
              </a:rPr>
              <a:t>Bulgaristan</a:t>
            </a:r>
            <a:r>
              <a:rPr lang="tr-TR" dirty="0" smtClean="0"/>
              <a:t>, </a:t>
            </a:r>
            <a:r>
              <a:rPr lang="tr-TR" u="sng" dirty="0" smtClean="0">
                <a:hlinkClick r:id="rId13" tooltip="Macaristan"/>
              </a:rPr>
              <a:t>Macaristan</a:t>
            </a:r>
            <a:r>
              <a:rPr lang="tr-TR" dirty="0" smtClean="0"/>
              <a:t>, </a:t>
            </a:r>
            <a:r>
              <a:rPr lang="tr-TR" u="sng" dirty="0" smtClean="0">
                <a:hlinkClick r:id="rId14" tooltip="Fransa"/>
              </a:rPr>
              <a:t>Fransa</a:t>
            </a:r>
            <a:r>
              <a:rPr lang="tr-TR" dirty="0" smtClean="0"/>
              <a:t>, </a:t>
            </a:r>
            <a:r>
              <a:rPr lang="tr-TR" u="sng" dirty="0" smtClean="0">
                <a:hlinkClick r:id="rId15" tooltip="Küba"/>
              </a:rPr>
              <a:t>Küba</a:t>
            </a:r>
            <a:r>
              <a:rPr lang="tr-TR" dirty="0" smtClean="0"/>
              <a:t>, </a:t>
            </a:r>
            <a:r>
              <a:rPr lang="tr-TR" u="sng" dirty="0" smtClean="0">
                <a:hlinkClick r:id="rId16" tooltip="Mısır (ülke)"/>
              </a:rPr>
              <a:t>Mısır</a:t>
            </a:r>
            <a:r>
              <a:rPr lang="tr-TR" dirty="0" smtClean="0"/>
              <a:t> gibi Dünya memleketlerini dolaştı, buralarda konferanslar düzenledi, savaş ve </a:t>
            </a:r>
            <a:r>
              <a:rPr lang="tr-TR" u="sng" dirty="0" smtClean="0">
                <a:hlinkClick r:id="rId17" tooltip="Emperyalizm"/>
              </a:rPr>
              <a:t>emperyalizm</a:t>
            </a:r>
            <a:r>
              <a:rPr lang="tr-TR" dirty="0" smtClean="0"/>
              <a:t> karşıtı eylemlere katıldı, </a:t>
            </a:r>
            <a:r>
              <a:rPr lang="tr-TR" u="sng" dirty="0" smtClean="0">
                <a:hlinkClick r:id="rId18" tooltip="Radyo"/>
              </a:rPr>
              <a:t>radyo</a:t>
            </a:r>
            <a:r>
              <a:rPr lang="tr-TR" dirty="0" smtClean="0"/>
              <a:t> programları yaptı. Budapeşte Radyosu ve Bizim Radyo bunlardan bazılarıdır. Bu konuşmaların bir kısmı bugüne </a:t>
            </a:r>
            <a:r>
              <a:rPr lang="tr-TR" i="1" dirty="0" smtClean="0"/>
              <a:t>ulaşmıştır.</a:t>
            </a:r>
            <a:endParaRPr lang="tr-TR" dirty="0" smtClean="0"/>
          </a:p>
          <a:p>
            <a:endParaRPr lang="tr-TR" dirty="0"/>
          </a:p>
        </p:txBody>
      </p:sp>
    </p:spTree>
  </p:cSld>
  <p:clrMapOvr>
    <a:masterClrMapping/>
  </p:clrMapOvr>
  <p:transition advTm="7317">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scene3d>
              <a:camera prst="orthographicFront"/>
              <a:lightRig rig="glow" dir="tl">
                <a:rot lat="0" lon="0" rev="5400000"/>
              </a:lightRig>
            </a:scene3d>
            <a:sp3d contourW="12700">
              <a:bevelT w="25400" h="25400"/>
              <a:contourClr>
                <a:schemeClr val="accent6">
                  <a:shade val="73000"/>
                </a:schemeClr>
              </a:contourClr>
            </a:sp3d>
          </a:bodyPr>
          <a:lstStyle/>
          <a:p>
            <a:r>
              <a:rPr lang="tr-TR" b="1" cap="none"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Ölümü ve sonrası</a:t>
            </a:r>
            <a:br>
              <a:rPr lang="tr-TR" b="1" cap="none"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endParaRPr lang="tr-TR" b="1" cap="none"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2 İçerik Yer Tutucusu"/>
          <p:cNvSpPr>
            <a:spLocks noGrp="1"/>
          </p:cNvSpPr>
          <p:nvPr>
            <p:ph idx="1"/>
          </p:nvPr>
        </p:nvSpPr>
        <p:spPr/>
        <p:txBody>
          <a:bodyPr>
            <a:normAutofit fontScale="85000" lnSpcReduction="10000"/>
          </a:bodyPr>
          <a:lstStyle/>
          <a:p>
            <a:r>
              <a:rPr lang="tr-TR" u="sng" dirty="0" smtClean="0">
                <a:hlinkClick r:id="rId2" tooltip="3 Haziran"/>
              </a:rPr>
              <a:t>3 Haziran</a:t>
            </a:r>
            <a:r>
              <a:rPr lang="tr-TR" dirty="0" smtClean="0"/>
              <a:t> </a:t>
            </a:r>
            <a:r>
              <a:rPr lang="tr-TR" u="sng" dirty="0" smtClean="0">
                <a:hlinkClick r:id="rId3" tooltip="1963"/>
              </a:rPr>
              <a:t>1963</a:t>
            </a:r>
            <a:r>
              <a:rPr lang="tr-TR" dirty="0" smtClean="0"/>
              <a:t> sabahı saat 06:30'da </a:t>
            </a:r>
            <a:r>
              <a:rPr lang="tr-TR" u="sng" dirty="0" smtClean="0">
                <a:hlinkClick r:id="rId4" tooltip="Gazete"/>
              </a:rPr>
              <a:t>gazetesini</a:t>
            </a:r>
            <a:r>
              <a:rPr lang="tr-TR" dirty="0" smtClean="0"/>
              <a:t> almak üzere ikinci kattaki dairesinden apartman kapısına yürümüş ve tam gazetesine uzanırken geçirdiği kalp krizi sonucunda ölmüştür. Ölümü üzerine </a:t>
            </a:r>
            <a:r>
              <a:rPr lang="tr-TR" u="sng" dirty="0" smtClean="0">
                <a:hlinkClick r:id="rId5" tooltip="Sovyet Yazarlar Birliği"/>
              </a:rPr>
              <a:t>Sovyet Yazarlar Birliği</a:t>
            </a:r>
            <a:r>
              <a:rPr lang="tr-TR" dirty="0" smtClean="0"/>
              <a:t> salonunda yapılan törene yerli yabancı yüzlerce sanatçı iştirak etmiş ve tören siyah beyaz olarak kaydedilmiştir. Ünlü </a:t>
            </a:r>
            <a:r>
              <a:rPr lang="tr-TR" u="sng" dirty="0" err="1" smtClean="0">
                <a:hlinkClick r:id="rId6" tooltip="Novodeviçi Mezarlığı"/>
              </a:rPr>
              <a:t>Novodeviçi</a:t>
            </a:r>
            <a:r>
              <a:rPr lang="tr-TR" u="sng" dirty="0" smtClean="0">
                <a:hlinkClick r:id="rId6" tooltip="Novodeviçi Mezarlığı"/>
              </a:rPr>
              <a:t> Mezarlığı</a:t>
            </a:r>
            <a:r>
              <a:rPr lang="tr-TR" dirty="0" smtClean="0"/>
              <a:t>'nda (</a:t>
            </a:r>
            <a:r>
              <a:rPr lang="ru-RU" dirty="0" smtClean="0"/>
              <a:t>Новодевичье кладбище</a:t>
            </a:r>
            <a:r>
              <a:rPr lang="tr-TR" dirty="0" smtClean="0"/>
              <a:t>) gömülüdür. Mezar taşı siyah bir granitten olup meşhur şiirlerinden biri olan rüzgâra karşı yürüyen adam figürü taş üzerinde ebedileştirilmiştir.</a:t>
            </a:r>
          </a:p>
          <a:p>
            <a:r>
              <a:rPr lang="tr-TR" dirty="0" smtClean="0"/>
              <a:t>Şair Nâzım Hikmet'in </a:t>
            </a:r>
            <a:r>
              <a:rPr lang="tr-TR" u="sng" dirty="0" smtClean="0">
                <a:hlinkClick r:id="rId7" tooltip="2008"/>
              </a:rPr>
              <a:t>2008</a:t>
            </a:r>
            <a:r>
              <a:rPr lang="tr-TR" dirty="0" smtClean="0"/>
              <a:t> yılının ilk günlerinde, eşi </a:t>
            </a:r>
            <a:r>
              <a:rPr lang="tr-TR" dirty="0" err="1" smtClean="0"/>
              <a:t>Piraye'nin</a:t>
            </a:r>
            <a:r>
              <a:rPr lang="tr-TR" dirty="0" smtClean="0"/>
              <a:t> torunu Kerem </a:t>
            </a:r>
            <a:r>
              <a:rPr lang="tr-TR" dirty="0" err="1" smtClean="0"/>
              <a:t>Bengü</a:t>
            </a:r>
            <a:r>
              <a:rPr lang="tr-TR" dirty="0" smtClean="0"/>
              <a:t> tarafından </a:t>
            </a:r>
            <a:r>
              <a:rPr lang="tr-TR" dirty="0" err="1" smtClean="0"/>
              <a:t>Piraye'nin</a:t>
            </a:r>
            <a:r>
              <a:rPr lang="tr-TR" dirty="0" smtClean="0"/>
              <a:t> evrakları arasında “Dört Güvercin” adında bir şiiri ve üç adet tamamlanmamış </a:t>
            </a:r>
            <a:r>
              <a:rPr lang="tr-TR" u="sng" dirty="0" smtClean="0">
                <a:hlinkClick r:id="rId8" tooltip="Roman"/>
              </a:rPr>
              <a:t>roman</a:t>
            </a:r>
            <a:r>
              <a:rPr lang="tr-TR" dirty="0" smtClean="0"/>
              <a:t> taslağı bulundu.</a:t>
            </a:r>
            <a:r>
              <a:rPr lang="tr-TR" u="sng" baseline="30000" dirty="0" smtClean="0">
                <a:hlinkClick r:id="rId9"/>
              </a:rPr>
              <a:t>[13</a:t>
            </a:r>
            <a:endParaRPr lang="tr-TR" dirty="0" smtClean="0"/>
          </a:p>
          <a:p>
            <a:endParaRPr lang="tr-TR" dirty="0"/>
          </a:p>
        </p:txBody>
      </p:sp>
    </p:spTree>
  </p:cSld>
  <p:clrMapOvr>
    <a:masterClrMapping/>
  </p:clrMapOvr>
  <p:transition advTm="7004">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Yeniden Türk vatandaşlığına alınması</a:t>
            </a:r>
            <a:br>
              <a:rPr lang="tr-TR" dirty="0" smtClean="0"/>
            </a:br>
            <a:endParaRPr lang="tr-TR" dirty="0"/>
          </a:p>
        </p:txBody>
      </p:sp>
      <p:sp>
        <p:nvSpPr>
          <p:cNvPr id="3" name="2 İçerik Yer Tutucusu"/>
          <p:cNvSpPr>
            <a:spLocks noGrp="1"/>
          </p:cNvSpPr>
          <p:nvPr>
            <p:ph idx="1"/>
          </p:nvPr>
        </p:nvSpPr>
        <p:spPr>
          <a:xfrm>
            <a:off x="571472" y="1285860"/>
            <a:ext cx="7572428" cy="5214974"/>
          </a:xfrm>
        </p:spPr>
        <p:txBody>
          <a:bodyPr>
            <a:normAutofit fontScale="70000" lnSpcReduction="20000"/>
          </a:bodyPr>
          <a:lstStyle/>
          <a:p>
            <a:r>
              <a:rPr lang="tr-TR" u="sng" dirty="0" smtClean="0">
                <a:hlinkClick r:id="rId2" tooltip="2006"/>
              </a:rPr>
              <a:t>2006</a:t>
            </a:r>
            <a:r>
              <a:rPr lang="tr-TR" dirty="0" smtClean="0"/>
              <a:t> yılında Bakanlar Kurulunun Türk vatandaşlığından çıkarılmalar ile ilgili yeni bir düzenleme yapması gündeme geldi. Yıllardır tartışılmakta olan Nâzım Hikmet'in Türk vatandaşlığına yeniden kabul edilmesi yolu açılmış gibi gözükmesine rağmen Bakanlar Kurulu bu düzenlemenin sadece yaşamakta olanlar kişiler için düzenlendiğini ve Nâzım Hikmet'i kapsamadığını belirterek bu yöndeki talepleri </a:t>
            </a:r>
            <a:r>
              <a:rPr lang="tr-TR" dirty="0" smtClean="0"/>
              <a:t>reddetti.Dönemin </a:t>
            </a:r>
            <a:r>
              <a:rPr lang="tr-TR" dirty="0" smtClean="0"/>
              <a:t>İçişleri Bakanı </a:t>
            </a:r>
            <a:r>
              <a:rPr lang="tr-TR" u="sng" dirty="0" err="1" smtClean="0">
                <a:hlinkClick r:id="rId3" tooltip="Abdülkadir Aksu"/>
              </a:rPr>
              <a:t>Abdülkadir</a:t>
            </a:r>
            <a:r>
              <a:rPr lang="tr-TR" u="sng" dirty="0" smtClean="0">
                <a:hlinkClick r:id="rId3" tooltip="Abdülkadir Aksu"/>
              </a:rPr>
              <a:t> Aksu</a:t>
            </a:r>
            <a:r>
              <a:rPr lang="tr-TR" dirty="0" smtClean="0"/>
              <a:t>, İçişleri </a:t>
            </a:r>
            <a:r>
              <a:rPr lang="tr-TR" dirty="0" err="1" smtClean="0"/>
              <a:t>Komisyonu'nda</a:t>
            </a:r>
            <a:r>
              <a:rPr lang="tr-TR" i="1" dirty="0" err="1" smtClean="0"/>
              <a:t>"Tasarıda</a:t>
            </a:r>
            <a:r>
              <a:rPr lang="tr-TR" i="1" dirty="0" smtClean="0"/>
              <a:t>, şahsa bağlı hak olduğu için bizzat müracaat etmesi gerekir. Arkadaşlarım da olumlu şeyler belirttiler, komisyonda görüşülür, bir karar verilir"</a:t>
            </a:r>
            <a:r>
              <a:rPr lang="tr-TR" dirty="0" smtClean="0"/>
              <a:t> dedi</a:t>
            </a:r>
            <a:r>
              <a:rPr lang="tr-TR" dirty="0" smtClean="0"/>
              <a:t>.</a:t>
            </a:r>
            <a:endParaRPr lang="tr-TR" dirty="0" smtClean="0"/>
          </a:p>
          <a:p>
            <a:r>
              <a:rPr lang="tr-TR" u="sng" dirty="0" smtClean="0">
                <a:hlinkClick r:id="rId4" tooltip="2009"/>
              </a:rPr>
              <a:t>2009</a:t>
            </a:r>
            <a:r>
              <a:rPr lang="tr-TR" dirty="0" smtClean="0"/>
              <a:t> yılının 5 Ocak Günü "Nâzım Hikmet </a:t>
            </a:r>
            <a:r>
              <a:rPr lang="tr-TR" dirty="0" err="1" smtClean="0"/>
              <a:t>Ran'ın</a:t>
            </a:r>
            <a:r>
              <a:rPr lang="tr-TR" dirty="0" smtClean="0"/>
              <a:t> Türkiye Cumhuriyeti vatandaşlığından çıkartılmasına ilişkin Bakanlar Kurulu kararının yürürlükten kaldırılmasına ilişkin önerge" Bakanlar Kurulu'nda imzaya açıldı. Nâzım Hikmet </a:t>
            </a:r>
            <a:r>
              <a:rPr lang="tr-TR" dirty="0" err="1" smtClean="0"/>
              <a:t>Ran'a</a:t>
            </a:r>
            <a:r>
              <a:rPr lang="tr-TR" dirty="0" smtClean="0"/>
              <a:t> yeniden Türkiye Cumhuriyeti vatandaşlığının iade edilmesine ilişkin bir kararname hazırladıklarını ve bu teklifin imzaya açıldığını ifade eden Hükümet Sözcüsü </a:t>
            </a:r>
            <a:r>
              <a:rPr lang="tr-TR" u="sng" dirty="0" smtClean="0">
                <a:hlinkClick r:id="rId5" tooltip="Cemil Çiçek"/>
              </a:rPr>
              <a:t>Cemil Çiçek</a:t>
            </a:r>
            <a:r>
              <a:rPr lang="tr-TR" dirty="0" smtClean="0"/>
              <a:t>, 1951 yılında vatandaşlıktan çıkartılan </a:t>
            </a:r>
            <a:r>
              <a:rPr lang="tr-TR" dirty="0" err="1" smtClean="0"/>
              <a:t>Ran'ın</a:t>
            </a:r>
            <a:r>
              <a:rPr lang="tr-TR" dirty="0" smtClean="0"/>
              <a:t> yeniden Türk vatandaşı olmasına</a:t>
            </a:r>
            <a:r>
              <a:rPr lang="tr-TR" baseline="30000" dirty="0" smtClean="0"/>
              <a:t>[</a:t>
            </a:r>
            <a:r>
              <a:rPr lang="tr-TR" i="1" u="sng" baseline="30000" dirty="0" smtClean="0">
                <a:hlinkClick r:id="rId6" tooltip="Vikipedi:Özgün araştırmalara yer vermemek"/>
              </a:rPr>
              <a:t>özgün araştırma?</a:t>
            </a:r>
            <a:r>
              <a:rPr lang="tr-TR" baseline="30000" dirty="0" smtClean="0"/>
              <a:t>]</a:t>
            </a:r>
            <a:r>
              <a:rPr lang="tr-TR" dirty="0" smtClean="0"/>
              <a:t> ilişkin önerinin Bakanlar Kurulu'nca oylanarak kabul edildiğini söyledi.</a:t>
            </a:r>
          </a:p>
          <a:p>
            <a:r>
              <a:rPr lang="tr-TR" dirty="0" smtClean="0"/>
              <a:t>Bakanlar Kurulu'nun 05.01.2009 tarihinde aldığı bu karar, 10.01.2009 tarihinde </a:t>
            </a:r>
            <a:r>
              <a:rPr lang="tr-TR" u="sng" dirty="0" smtClean="0">
                <a:hlinkClick r:id="rId7" tooltip="T.C. Resmî Gazete"/>
              </a:rPr>
              <a:t>Resmî Gazete</a:t>
            </a:r>
            <a:r>
              <a:rPr lang="tr-TR" dirty="0" smtClean="0"/>
              <a:t>'de yayınlandı ve Nâzım Hikmet </a:t>
            </a:r>
            <a:r>
              <a:rPr lang="tr-TR" dirty="0" err="1" smtClean="0"/>
              <a:t>Ran</a:t>
            </a:r>
            <a:r>
              <a:rPr lang="tr-TR" dirty="0" smtClean="0"/>
              <a:t>, 58 yıl sonra yeniden Türk vatandaşı oldu</a:t>
            </a:r>
            <a:r>
              <a:rPr lang="tr-TR" dirty="0" smtClean="0"/>
              <a:t>.</a:t>
            </a:r>
            <a:endParaRPr lang="tr-TR" dirty="0" smtClean="0"/>
          </a:p>
          <a:p>
            <a:endParaRPr lang="tr-TR" dirty="0"/>
          </a:p>
        </p:txBody>
      </p:sp>
    </p:spTree>
  </p:cSld>
  <p:clrMapOvr>
    <a:masterClrMapping/>
  </p:clrMapOvr>
  <p:transition advTm="7129">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157</TotalTime>
  <Words>58</Words>
  <Application>Microsoft Office PowerPoint</Application>
  <PresentationFormat>Ekran Gösterisi (4:3)</PresentationFormat>
  <Paragraphs>49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Zengin</vt:lpstr>
      <vt:lpstr> </vt:lpstr>
      <vt:lpstr>Nâzım Hikmet RAN</vt:lpstr>
      <vt:lpstr>    </vt:lpstr>
      <vt:lpstr>Slayt 4</vt:lpstr>
      <vt:lpstr>Slayt 5</vt:lpstr>
      <vt:lpstr>Slayt 6</vt:lpstr>
      <vt:lpstr>Slayt 7</vt:lpstr>
      <vt:lpstr>Ölümü ve sonrası </vt:lpstr>
      <vt:lpstr>Yeniden Türk vatandaşlığına alınması </vt:lpstr>
      <vt:lpstr> Bence Şimdi Sen De Herkes Gibisin </vt:lpstr>
      <vt:lpstr>    </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25</cp:revision>
  <dcterms:created xsi:type="dcterms:W3CDTF">2015-12-06T19:33:16Z</dcterms:created>
  <dcterms:modified xsi:type="dcterms:W3CDTF">2015-12-06T22:11:02Z</dcterms:modified>
</cp:coreProperties>
</file>