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C53BE-8B86-4B62-ADCC-3D2239A9A978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5D9B0-2D7A-4E96-8C76-A372A060F5C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495C39B-DCE0-4100-AC9C-D101DA2DB949}" type="datetimeFigureOut">
              <a:rPr lang="tr-TR" smtClean="0"/>
              <a:pPr/>
              <a:t>13.12.2015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4B643F2-F124-4240-BDE2-AD7F1B872DB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>
    <p:wedg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620688"/>
            <a:ext cx="3869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AD/SOYAD</a:t>
            </a:r>
            <a:endParaRPr lang="tr-TR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0" y="1916832"/>
            <a:ext cx="3191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SINIF/NO</a:t>
            </a:r>
            <a:endParaRPr lang="tr-TR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0" y="3140968"/>
            <a:ext cx="17924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DERS</a:t>
            </a:r>
            <a:endParaRPr lang="tr-TR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0" y="4293096"/>
            <a:ext cx="2153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KONU</a:t>
            </a:r>
            <a:endParaRPr lang="tr-TR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0" y="5445224"/>
            <a:ext cx="3898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ÖĞRETMEN</a:t>
            </a:r>
            <a:endParaRPr lang="tr-TR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4139952" y="620688"/>
            <a:ext cx="45384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Meryem Kılıç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851920" y="98072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3275856" y="22048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7" name="16 Dikdörtgen"/>
          <p:cNvSpPr/>
          <p:nvPr/>
        </p:nvSpPr>
        <p:spPr>
          <a:xfrm>
            <a:off x="3923928" y="1916832"/>
            <a:ext cx="19992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10-E  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8" name="17 Dikdörtgen"/>
          <p:cNvSpPr/>
          <p:nvPr/>
        </p:nvSpPr>
        <p:spPr>
          <a:xfrm>
            <a:off x="6588224" y="1988840"/>
            <a:ext cx="13484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439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9" name="18 Dikdörtgen"/>
          <p:cNvSpPr/>
          <p:nvPr/>
        </p:nvSpPr>
        <p:spPr>
          <a:xfrm>
            <a:off x="2195736" y="3140968"/>
            <a:ext cx="3219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EDEBİYAT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20" name="19 Metin kutusu"/>
          <p:cNvSpPr txBox="1"/>
          <p:nvPr/>
        </p:nvSpPr>
        <p:spPr>
          <a:xfrm>
            <a:off x="1835696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21" name="20 Dikdörtgen"/>
          <p:cNvSpPr/>
          <p:nvPr/>
        </p:nvSpPr>
        <p:spPr>
          <a:xfrm>
            <a:off x="2495224" y="4221088"/>
            <a:ext cx="67249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GÖKTÜRK YAZITLARI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22" name="21 Metin kutusu"/>
          <p:cNvSpPr txBox="1"/>
          <p:nvPr/>
        </p:nvSpPr>
        <p:spPr>
          <a:xfrm>
            <a:off x="2195736" y="45091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23" name="22 Metin kutusu"/>
          <p:cNvSpPr txBox="1"/>
          <p:nvPr/>
        </p:nvSpPr>
        <p:spPr>
          <a:xfrm>
            <a:off x="3851920" y="58052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24" name="23 Dikdörtgen"/>
          <p:cNvSpPr/>
          <p:nvPr/>
        </p:nvSpPr>
        <p:spPr>
          <a:xfrm>
            <a:off x="4211960" y="5445224"/>
            <a:ext cx="4717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ARSLAN KÖSE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Gök </a:t>
            </a:r>
            <a:r>
              <a:rPr lang="tr-TR" b="1" dirty="0" err="1" smtClean="0"/>
              <a:t>Türkçe’nin</a:t>
            </a:r>
            <a:r>
              <a:rPr lang="tr-TR" b="1" dirty="0" smtClean="0"/>
              <a:t> Anadolu Türkçesi'nden farkları şöyledir: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268760"/>
            <a:ext cx="8229600" cy="50405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1-) Bugün (G) ile başlattığımız sözler,</a:t>
            </a:r>
          </a:p>
          <a:p>
            <a:pPr>
              <a:buNone/>
            </a:pPr>
            <a:r>
              <a:rPr lang="tr-TR" dirty="0" err="1" smtClean="0"/>
              <a:t>Göktürkçe’de</a:t>
            </a:r>
            <a:r>
              <a:rPr lang="tr-TR" dirty="0" smtClean="0"/>
              <a:t> (K) ile başlar. Göz, gelmek,</a:t>
            </a:r>
          </a:p>
          <a:p>
            <a:pPr>
              <a:buNone/>
            </a:pPr>
            <a:r>
              <a:rPr lang="tr-TR" dirty="0" smtClean="0"/>
              <a:t>görmek kelimeleri köz, </a:t>
            </a:r>
            <a:r>
              <a:rPr lang="tr-TR" dirty="0" err="1" smtClean="0"/>
              <a:t>kelmek</a:t>
            </a:r>
            <a:r>
              <a:rPr lang="tr-TR" dirty="0" smtClean="0"/>
              <a:t>, </a:t>
            </a:r>
            <a:r>
              <a:rPr lang="tr-TR" dirty="0" err="1" smtClean="0"/>
              <a:t>körmek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şeklindedir.</a:t>
            </a:r>
          </a:p>
          <a:p>
            <a:pPr>
              <a:buNone/>
            </a:pPr>
            <a:r>
              <a:rPr lang="tr-TR" dirty="0" smtClean="0"/>
              <a:t>2-) </a:t>
            </a:r>
            <a:r>
              <a:rPr lang="tr-TR" dirty="0" err="1" smtClean="0"/>
              <a:t>Göktürkçe’deki</a:t>
            </a:r>
            <a:r>
              <a:rPr lang="tr-TR" dirty="0" smtClean="0"/>
              <a:t> bazı (T) </a:t>
            </a:r>
            <a:r>
              <a:rPr lang="tr-TR" dirty="0" err="1" smtClean="0"/>
              <a:t>ler</a:t>
            </a:r>
            <a:r>
              <a:rPr lang="tr-TR" dirty="0" smtClean="0"/>
              <a:t> bugün (D)</a:t>
            </a:r>
          </a:p>
          <a:p>
            <a:pPr>
              <a:buNone/>
            </a:pPr>
            <a:r>
              <a:rPr lang="tr-TR" dirty="0" smtClean="0"/>
              <a:t>olmuştur. </a:t>
            </a:r>
            <a:r>
              <a:rPr lang="tr-TR" dirty="0" err="1" smtClean="0"/>
              <a:t>Timiş</a:t>
            </a:r>
            <a:r>
              <a:rPr lang="tr-TR" dirty="0" smtClean="0"/>
              <a:t>, </a:t>
            </a:r>
            <a:r>
              <a:rPr lang="tr-TR" dirty="0" err="1" smtClean="0"/>
              <a:t>tiyip</a:t>
            </a:r>
            <a:r>
              <a:rPr lang="tr-TR" dirty="0" smtClean="0"/>
              <a:t> yerine demiş, diyip gibi.</a:t>
            </a:r>
          </a:p>
          <a:p>
            <a:pPr>
              <a:buNone/>
            </a:pPr>
            <a:r>
              <a:rPr lang="tr-TR" dirty="0" smtClean="0"/>
              <a:t>3-)Bugün kullandığımız bazı (Y) </a:t>
            </a:r>
            <a:r>
              <a:rPr lang="tr-TR" dirty="0" err="1" smtClean="0"/>
              <a:t>lerin</a:t>
            </a:r>
            <a:r>
              <a:rPr lang="tr-TR" dirty="0" smtClean="0"/>
              <a:t> yerine</a:t>
            </a:r>
          </a:p>
          <a:p>
            <a:pPr>
              <a:buNone/>
            </a:pPr>
            <a:r>
              <a:rPr lang="tr-TR" dirty="0" err="1" smtClean="0"/>
              <a:t>Göktürkçe’de</a:t>
            </a:r>
            <a:r>
              <a:rPr lang="tr-TR" dirty="0" smtClean="0"/>
              <a:t> (D) kullanılmıştır. Ayak, boy,</a:t>
            </a:r>
          </a:p>
          <a:p>
            <a:pPr>
              <a:buNone/>
            </a:pPr>
            <a:r>
              <a:rPr lang="tr-TR" dirty="0" smtClean="0"/>
              <a:t>uyumak yerine adak, </a:t>
            </a:r>
            <a:r>
              <a:rPr lang="tr-TR" dirty="0" err="1" smtClean="0"/>
              <a:t>bod</a:t>
            </a:r>
            <a:r>
              <a:rPr lang="tr-TR" dirty="0" smtClean="0"/>
              <a:t>, </a:t>
            </a:r>
            <a:r>
              <a:rPr lang="tr-TR" dirty="0" err="1" smtClean="0"/>
              <a:t>udımak</a:t>
            </a:r>
            <a:r>
              <a:rPr lang="tr-TR" dirty="0" smtClean="0"/>
              <a:t> gibi.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000" y="1844824"/>
            <a:ext cx="9001000" cy="52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Göktürkler ve diğer Türk </a:t>
            </a:r>
            <a:r>
              <a:rPr lang="tr-TR" dirty="0" err="1" smtClean="0"/>
              <a:t>kavimleride</a:t>
            </a:r>
            <a:r>
              <a:rPr lang="tr-TR" dirty="0" smtClean="0"/>
              <a:t>,</a:t>
            </a:r>
          </a:p>
          <a:p>
            <a:pPr>
              <a:buNone/>
            </a:pPr>
            <a:r>
              <a:rPr lang="tr-TR" dirty="0" smtClean="0"/>
              <a:t>İslamiyet’ten önce, genellikle “put ve</a:t>
            </a:r>
          </a:p>
          <a:p>
            <a:pPr>
              <a:buNone/>
            </a:pPr>
            <a:r>
              <a:rPr lang="tr-TR" dirty="0" err="1" smtClean="0"/>
              <a:t>maput”lar</a:t>
            </a:r>
            <a:r>
              <a:rPr lang="tr-TR" dirty="0" smtClean="0"/>
              <a:t> yoktu. Türkler “mekanı” belli</a:t>
            </a:r>
          </a:p>
          <a:p>
            <a:pPr>
              <a:buNone/>
            </a:pPr>
            <a:r>
              <a:rPr lang="tr-TR" dirty="0" smtClean="0"/>
              <a:t>olmayan ve çoğunca gökte oturduğu</a:t>
            </a:r>
          </a:p>
          <a:p>
            <a:pPr>
              <a:buNone/>
            </a:pPr>
            <a:r>
              <a:rPr lang="tr-TR" dirty="0" smtClean="0"/>
              <a:t>tasarlanan bir yüce kudrete inanıyorlardı.</a:t>
            </a:r>
          </a:p>
          <a:p>
            <a:pPr>
              <a:buNone/>
            </a:pPr>
            <a:r>
              <a:rPr lang="tr-TR" dirty="0" smtClean="0"/>
              <a:t>Türkler, onun için, hiçbir zorluk ve direniş göstermeden, en kısa</a:t>
            </a:r>
          </a:p>
          <a:p>
            <a:pPr>
              <a:buNone/>
            </a:pPr>
            <a:r>
              <a:rPr lang="tr-TR" dirty="0" smtClean="0"/>
              <a:t>bir tarih, döneminde, toptan Müslüman oldular. O kadar ki,</a:t>
            </a:r>
          </a:p>
          <a:p>
            <a:pPr>
              <a:buNone/>
            </a:pPr>
            <a:r>
              <a:rPr lang="tr-TR" dirty="0" smtClean="0"/>
              <a:t>bugün kendini Türk olarak bilen 300 milyon insanın (Japon</a:t>
            </a:r>
          </a:p>
          <a:p>
            <a:pPr>
              <a:buNone/>
            </a:pPr>
            <a:r>
              <a:rPr lang="tr-TR" dirty="0" smtClean="0"/>
              <a:t>Denizinden Adriyatik’e kadar) hepsi Müslüman’dır. Hıristiyan</a:t>
            </a:r>
          </a:p>
          <a:p>
            <a:pPr>
              <a:buNone/>
            </a:pPr>
            <a:r>
              <a:rPr lang="tr-TR" dirty="0" smtClean="0"/>
              <a:t>veya Musevi olduğu ileri sürülen, az sayıda Türk toplulukları, bu</a:t>
            </a:r>
          </a:p>
          <a:p>
            <a:pPr>
              <a:buNone/>
            </a:pPr>
            <a:r>
              <a:rPr lang="tr-TR" dirty="0" smtClean="0"/>
              <a:t>kuralı bozmayacak kadar küçük aykırılar (istisnalar) sayılırlar. 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-468560" y="0"/>
            <a:ext cx="929483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GÖKTÜRKLERDE İSLAMİYET’E YAKINLIK</a:t>
            </a:r>
            <a:endParaRPr lang="tr-T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Göktürk Yazıtları Türk adının geçtiği ilk Türk</a:t>
            </a:r>
          </a:p>
          <a:p>
            <a:pPr>
              <a:buNone/>
            </a:pPr>
            <a:r>
              <a:rPr lang="tr-TR" dirty="0" smtClean="0"/>
              <a:t>metin olup; taşlar üzerine yazılmış ilk Türk</a:t>
            </a:r>
          </a:p>
          <a:p>
            <a:pPr>
              <a:buNone/>
            </a:pPr>
            <a:r>
              <a:rPr lang="tr-TR" dirty="0" smtClean="0"/>
              <a:t>tarihi, Türk devlet adamlarının millete hesap</a:t>
            </a:r>
          </a:p>
          <a:p>
            <a:pPr>
              <a:buNone/>
            </a:pPr>
            <a:r>
              <a:rPr lang="tr-TR" dirty="0" smtClean="0"/>
              <a:t>vermesi, milletle hesaplaşması, devletin ve</a:t>
            </a:r>
          </a:p>
          <a:p>
            <a:pPr>
              <a:buNone/>
            </a:pPr>
            <a:r>
              <a:rPr lang="tr-TR" dirty="0" smtClean="0"/>
              <a:t>milletin karşılıklı vazifeleri, Türk nizamının, Türk</a:t>
            </a:r>
          </a:p>
          <a:p>
            <a:pPr>
              <a:buNone/>
            </a:pPr>
            <a:r>
              <a:rPr lang="tr-TR" dirty="0" smtClean="0"/>
              <a:t>töresinin, Türk medeniyetinin, yüksek Türk</a:t>
            </a:r>
          </a:p>
          <a:p>
            <a:pPr>
              <a:buNone/>
            </a:pPr>
            <a:r>
              <a:rPr lang="tr-TR" dirty="0" smtClean="0"/>
              <a:t>kültürünün büyük vesikası, Türk askerinin</a:t>
            </a:r>
          </a:p>
          <a:p>
            <a:pPr>
              <a:buNone/>
            </a:pPr>
            <a:r>
              <a:rPr lang="tr-TR" dirty="0" smtClean="0"/>
              <a:t>dehasının, Türk askerlik sanatının esasları, Türk</a:t>
            </a:r>
          </a:p>
          <a:p>
            <a:pPr>
              <a:buNone/>
            </a:pPr>
            <a:r>
              <a:rPr lang="tr-TR" dirty="0" smtClean="0"/>
              <a:t>feragat ve faziletinin büyük örneğidir. 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0" y="0"/>
            <a:ext cx="880630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Göktürk </a:t>
            </a:r>
            <a:r>
              <a:rPr lang="tr-TR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yazItlarININ</a:t>
            </a:r>
            <a:r>
              <a:rPr lang="tr-T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ÖNEMİ</a:t>
            </a:r>
            <a:endParaRPr lang="tr-T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SILME\Resimlerim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3851920" cy="3240360"/>
          </a:xfrm>
          <a:prstGeom prst="rect">
            <a:avLst/>
          </a:prstGeom>
          <a:noFill/>
        </p:spPr>
      </p:pic>
      <p:pic>
        <p:nvPicPr>
          <p:cNvPr id="24579" name="Picture 3" descr="D:\SILME\Resimlerim\1280x720-c7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5448" y="1268760"/>
            <a:ext cx="4968552" cy="436510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7787208" cy="4570528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Göktürk yazıtları üç taştan oluşur: </a:t>
            </a:r>
            <a:r>
              <a:rPr lang="tr-TR" dirty="0" err="1" smtClean="0"/>
              <a:t>Tonyukuk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anıtı 716, </a:t>
            </a:r>
            <a:r>
              <a:rPr lang="tr-TR" dirty="0" err="1" smtClean="0"/>
              <a:t>Köl</a:t>
            </a:r>
            <a:r>
              <a:rPr lang="tr-TR" dirty="0" smtClean="0"/>
              <a:t> </a:t>
            </a:r>
            <a:r>
              <a:rPr lang="tr-TR" dirty="0" err="1" smtClean="0"/>
              <a:t>Tigin</a:t>
            </a:r>
            <a:r>
              <a:rPr lang="tr-TR" dirty="0" smtClean="0"/>
              <a:t> (</a:t>
            </a:r>
            <a:r>
              <a:rPr lang="tr-TR" dirty="0" err="1" smtClean="0"/>
              <a:t>Kültigin</a:t>
            </a:r>
            <a:r>
              <a:rPr lang="tr-TR" dirty="0" smtClean="0"/>
              <a:t>) anıtı 732, Bilge</a:t>
            </a:r>
          </a:p>
          <a:p>
            <a:pPr>
              <a:buNone/>
            </a:pPr>
            <a:r>
              <a:rPr lang="tr-TR" dirty="0" smtClean="0"/>
              <a:t>Kağan anıtı 735 yılında dikilmiştir. </a:t>
            </a:r>
            <a:r>
              <a:rPr lang="tr-TR" dirty="0" err="1" smtClean="0"/>
              <a:t>Köl</a:t>
            </a:r>
            <a:r>
              <a:rPr lang="tr-TR" dirty="0" smtClean="0"/>
              <a:t> </a:t>
            </a:r>
            <a:r>
              <a:rPr lang="tr-TR" dirty="0" err="1" smtClean="0"/>
              <a:t>Tigin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yazıtı, Bilge Kağan'ın ağzından yazılmıştır.</a:t>
            </a:r>
          </a:p>
          <a:p>
            <a:pPr>
              <a:buNone/>
            </a:pPr>
            <a:r>
              <a:rPr lang="tr-TR" dirty="0" err="1" smtClean="0"/>
              <a:t>Kültigin</a:t>
            </a:r>
            <a:r>
              <a:rPr lang="tr-TR" dirty="0" smtClean="0"/>
              <a:t>, Bilge Kağan'ın kardeşi, buyrukçu</a:t>
            </a:r>
          </a:p>
          <a:p>
            <a:pPr>
              <a:buNone/>
            </a:pPr>
            <a:r>
              <a:rPr lang="tr-TR" dirty="0" smtClean="0"/>
              <a:t>ihtiyar </a:t>
            </a:r>
            <a:r>
              <a:rPr lang="tr-TR" dirty="0" err="1" smtClean="0"/>
              <a:t>Tonyukuk</a:t>
            </a:r>
            <a:r>
              <a:rPr lang="tr-TR" dirty="0" smtClean="0"/>
              <a:t> ise veziridir. Anıtların olduğu</a:t>
            </a:r>
          </a:p>
          <a:p>
            <a:pPr>
              <a:buNone/>
            </a:pPr>
            <a:r>
              <a:rPr lang="tr-TR" dirty="0" smtClean="0"/>
              <a:t>yerde yalnızca dikilitaşlar değil, yüzlerce</a:t>
            </a:r>
          </a:p>
          <a:p>
            <a:pPr>
              <a:buNone/>
            </a:pPr>
            <a:r>
              <a:rPr lang="tr-TR" dirty="0" smtClean="0"/>
              <a:t>heykel, balbal, şehir harabeleri, taş yollar, su</a:t>
            </a:r>
          </a:p>
          <a:p>
            <a:pPr>
              <a:buNone/>
            </a:pPr>
            <a:r>
              <a:rPr lang="tr-TR" dirty="0" smtClean="0"/>
              <a:t>kanalları, koç ve kaplumbağa heykelleri,</a:t>
            </a:r>
          </a:p>
          <a:p>
            <a:pPr>
              <a:buNone/>
            </a:pPr>
            <a:r>
              <a:rPr lang="tr-TR" dirty="0" smtClean="0"/>
              <a:t>sunak taşları bulunmuştur.</a:t>
            </a:r>
          </a:p>
        </p:txBody>
      </p:sp>
      <p:sp>
        <p:nvSpPr>
          <p:cNvPr id="6" name="5 Dikdörtgen"/>
          <p:cNvSpPr/>
          <p:nvPr/>
        </p:nvSpPr>
        <p:spPr>
          <a:xfrm>
            <a:off x="-180528" y="0"/>
            <a:ext cx="899746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tr-TR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GÖKTÜRK YAZITLARI NEDİR?</a:t>
            </a:r>
            <a:endParaRPr lang="tr-TR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88640"/>
            <a:ext cx="7956376" cy="38164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Göktürk Yazıtları ya da Orhun Kitabeleri,</a:t>
            </a:r>
          </a:p>
          <a:p>
            <a:pPr>
              <a:buNone/>
            </a:pPr>
            <a:r>
              <a:rPr lang="tr-TR" dirty="0" smtClean="0"/>
              <a:t>Türk tarihinin belli bir dönemini hikaye </a:t>
            </a:r>
          </a:p>
          <a:p>
            <a:pPr>
              <a:buNone/>
            </a:pPr>
            <a:r>
              <a:rPr lang="tr-TR" dirty="0" smtClean="0"/>
              <a:t>ettikten başka bilinen en eski Türk yazısının </a:t>
            </a:r>
          </a:p>
          <a:p>
            <a:pPr>
              <a:buNone/>
            </a:pPr>
            <a:r>
              <a:rPr lang="tr-TR" dirty="0" smtClean="0"/>
              <a:t>ve bilhassa Türk yazısının ve bilhassa Türk dil</a:t>
            </a:r>
          </a:p>
          <a:p>
            <a:pPr>
              <a:buNone/>
            </a:pPr>
            <a:r>
              <a:rPr lang="tr-TR" dirty="0" smtClean="0"/>
              <a:t>ve edebiyatının çok  önemli belgesi olan </a:t>
            </a:r>
          </a:p>
          <a:p>
            <a:pPr>
              <a:buNone/>
            </a:pPr>
            <a:r>
              <a:rPr lang="tr-TR" dirty="0" smtClean="0"/>
              <a:t>Gök-Türk (Kök-Türk) yazıtları, Doğuda Çin</a:t>
            </a:r>
          </a:p>
          <a:p>
            <a:pPr>
              <a:buNone/>
            </a:pPr>
            <a:r>
              <a:rPr lang="tr-TR" dirty="0" smtClean="0"/>
              <a:t>sınırlarında yaşamış Türklerin en önemli</a:t>
            </a:r>
          </a:p>
          <a:p>
            <a:pPr>
              <a:buNone/>
            </a:pPr>
            <a:r>
              <a:rPr lang="tr-TR" dirty="0" smtClean="0"/>
              <a:t>eserleridir.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2050" name="Picture 2" descr="D:\SILME\Resimlerim\Göktürk kitabeleri hakkında kısa bilg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744459"/>
            <a:ext cx="4392488" cy="3113541"/>
          </a:xfrm>
          <a:prstGeom prst="rect">
            <a:avLst/>
          </a:prstGeom>
          <a:noFill/>
        </p:spPr>
      </p:pic>
      <p:pic>
        <p:nvPicPr>
          <p:cNvPr id="2051" name="Picture 3" descr="D:\SILME\Resimlerim\Göktürk-yazıtları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005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88640"/>
            <a:ext cx="8229600" cy="56886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Bunlar Orhun Irmağının eski </a:t>
            </a:r>
            <a:r>
              <a:rPr lang="tr-TR" dirty="0" err="1" smtClean="0"/>
              <a:t>Çaydam</a:t>
            </a:r>
            <a:r>
              <a:rPr lang="tr-TR" dirty="0" smtClean="0"/>
              <a:t> adlı</a:t>
            </a:r>
          </a:p>
          <a:p>
            <a:pPr>
              <a:buNone/>
            </a:pPr>
            <a:r>
              <a:rPr lang="tr-TR" dirty="0" smtClean="0"/>
              <a:t>göl civarında dikilmiş anıtlar üzerindeki</a:t>
            </a:r>
          </a:p>
          <a:p>
            <a:pPr>
              <a:buNone/>
            </a:pPr>
            <a:r>
              <a:rPr lang="tr-TR" dirty="0" smtClean="0"/>
              <a:t>yazıtlar(kitabeler)’</a:t>
            </a:r>
            <a:r>
              <a:rPr lang="tr-TR" dirty="0" err="1" smtClean="0"/>
              <a:t>dir</a:t>
            </a:r>
            <a:r>
              <a:rPr lang="tr-TR" dirty="0" smtClean="0"/>
              <a:t>. Bir kilometrelik alan</a:t>
            </a:r>
          </a:p>
          <a:p>
            <a:pPr>
              <a:buNone/>
            </a:pPr>
            <a:r>
              <a:rPr lang="tr-TR" dirty="0" smtClean="0"/>
              <a:t>üzerindeki bu anıtlar, bugün Moğolistan</a:t>
            </a:r>
          </a:p>
          <a:p>
            <a:pPr>
              <a:buNone/>
            </a:pPr>
            <a:r>
              <a:rPr lang="tr-TR" dirty="0" smtClean="0"/>
              <a:t>topraklarındadır. Göktürk alfabesi ile yazılı</a:t>
            </a:r>
          </a:p>
          <a:p>
            <a:pPr>
              <a:buNone/>
            </a:pPr>
            <a:r>
              <a:rPr lang="tr-TR" dirty="0" smtClean="0"/>
              <a:t>bulunan ilk anıtlar, 6.yy </a:t>
            </a:r>
            <a:r>
              <a:rPr lang="tr-TR" dirty="0" err="1" smtClean="0"/>
              <a:t>Yenisey</a:t>
            </a:r>
            <a:r>
              <a:rPr lang="tr-TR" dirty="0" smtClean="0"/>
              <a:t> </a:t>
            </a:r>
            <a:r>
              <a:rPr lang="tr-TR" dirty="0" err="1" smtClean="0"/>
              <a:t>Kırkızları’na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aittir. 8.yy Orhun anıtlarında ise edebi </a:t>
            </a:r>
          </a:p>
          <a:p>
            <a:pPr>
              <a:buNone/>
            </a:pPr>
            <a:r>
              <a:rPr lang="tr-TR" dirty="0" smtClean="0"/>
              <a:t>güzelliğe ulaşmıştır. Sayfaları fazlaca olan </a:t>
            </a:r>
          </a:p>
          <a:p>
            <a:pPr>
              <a:buNone/>
            </a:pPr>
            <a:r>
              <a:rPr lang="tr-TR" dirty="0" smtClean="0"/>
              <a:t>bu taşların en önemlileri Bilge Vezir </a:t>
            </a:r>
            <a:r>
              <a:rPr lang="tr-TR" dirty="0" err="1" smtClean="0"/>
              <a:t>Tonyukuk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adında 720 yılında, kendisi tarafında yazdırılmış</a:t>
            </a:r>
          </a:p>
          <a:p>
            <a:pPr>
              <a:buNone/>
            </a:pPr>
            <a:r>
              <a:rPr lang="tr-TR" dirty="0" err="1" smtClean="0"/>
              <a:t>Tonyukuk</a:t>
            </a:r>
            <a:r>
              <a:rPr lang="tr-TR" dirty="0" smtClean="0"/>
              <a:t> Anıtı ile 731’ de ölen Kül </a:t>
            </a:r>
            <a:r>
              <a:rPr lang="tr-TR" dirty="0" err="1" smtClean="0"/>
              <a:t>Tigin</a:t>
            </a:r>
            <a:r>
              <a:rPr lang="tr-TR" dirty="0" smtClean="0"/>
              <a:t> ve 734’de</a:t>
            </a:r>
          </a:p>
          <a:p>
            <a:pPr>
              <a:buNone/>
            </a:pPr>
            <a:r>
              <a:rPr lang="tr-TR" dirty="0" smtClean="0"/>
              <a:t>ölen Bilge Kağan Anıtı olmak üzere üç tanedir.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684568" cy="397869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Bu abidelerin varlığından ilk defa 13. yy</a:t>
            </a:r>
          </a:p>
          <a:p>
            <a:pPr>
              <a:buNone/>
            </a:pPr>
            <a:r>
              <a:rPr lang="tr-TR" dirty="0" smtClean="0"/>
              <a:t>İlhanlılar devri tarihçisi </a:t>
            </a:r>
            <a:r>
              <a:rPr lang="tr-TR" dirty="0" err="1" smtClean="0"/>
              <a:t>Cüveyni</a:t>
            </a:r>
            <a:r>
              <a:rPr lang="tr-TR" dirty="0" smtClean="0"/>
              <a:t> (1226-1282)</a:t>
            </a:r>
          </a:p>
          <a:p>
            <a:pPr>
              <a:buNone/>
            </a:pPr>
            <a:r>
              <a:rPr lang="tr-TR" dirty="0" smtClean="0"/>
              <a:t>Tarih-i Cihan-</a:t>
            </a:r>
            <a:r>
              <a:rPr lang="tr-TR" dirty="0" err="1" smtClean="0"/>
              <a:t>Kuşa’sında</a:t>
            </a:r>
            <a:r>
              <a:rPr lang="tr-TR" dirty="0" smtClean="0"/>
              <a:t> söz etmiştir.</a:t>
            </a:r>
          </a:p>
          <a:p>
            <a:pPr>
              <a:buNone/>
            </a:pPr>
            <a:r>
              <a:rPr lang="tr-TR" dirty="0" smtClean="0"/>
              <a:t>Batılılarca 18. yy ortalarında bulunmuşsa </a:t>
            </a:r>
          </a:p>
          <a:p>
            <a:pPr>
              <a:buNone/>
            </a:pPr>
            <a:r>
              <a:rPr lang="tr-TR" dirty="0" smtClean="0"/>
              <a:t>da yazılar ancak 19. yy sonralarında </a:t>
            </a:r>
          </a:p>
          <a:p>
            <a:pPr>
              <a:buNone/>
            </a:pPr>
            <a:r>
              <a:rPr lang="tr-TR" dirty="0" smtClean="0"/>
              <a:t>Danimarkalı bilgin </a:t>
            </a:r>
            <a:r>
              <a:rPr lang="tr-TR" dirty="0" err="1" smtClean="0"/>
              <a:t>Thomsen</a:t>
            </a:r>
            <a:r>
              <a:rPr lang="tr-TR" dirty="0" smtClean="0"/>
              <a:t> (1842-1927) </a:t>
            </a:r>
          </a:p>
          <a:p>
            <a:pPr>
              <a:buNone/>
            </a:pPr>
            <a:r>
              <a:rPr lang="tr-TR" dirty="0" smtClean="0"/>
              <a:t>tarafından okunabilmiştir. Türk tarihinin ilk yazılı</a:t>
            </a:r>
          </a:p>
          <a:p>
            <a:pPr>
              <a:buNone/>
            </a:pPr>
            <a:r>
              <a:rPr lang="tr-TR" dirty="0" smtClean="0"/>
              <a:t>vesikaları olan bu taşlar, tarih ve edebiyat </a:t>
            </a:r>
          </a:p>
          <a:p>
            <a:pPr>
              <a:buNone/>
            </a:pPr>
            <a:r>
              <a:rPr lang="tr-TR" dirty="0" smtClean="0"/>
              <a:t>yönünden büyük değer taşımaktadır. 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3074" name="Picture 2" descr="D:\SILME\Resimlerim\orhun_abideler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3480" y="3584997"/>
            <a:ext cx="4680520" cy="3273003"/>
          </a:xfrm>
          <a:prstGeom prst="rect">
            <a:avLst/>
          </a:prstGeom>
          <a:noFill/>
        </p:spPr>
      </p:pic>
      <p:pic>
        <p:nvPicPr>
          <p:cNvPr id="3075" name="Picture 3" descr="D:\SILME\Resimlerim\tonyukuk_dog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17032"/>
            <a:ext cx="2952328" cy="314096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7787208" cy="533006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Orhun Kitabeleri yada Göktürk Yazıtları, </a:t>
            </a:r>
          </a:p>
          <a:p>
            <a:pPr>
              <a:buNone/>
            </a:pPr>
            <a:r>
              <a:rPr lang="tr-TR" dirty="0" smtClean="0"/>
              <a:t>anlattığı olaylar bakımından en dolgunu ve </a:t>
            </a:r>
          </a:p>
          <a:p>
            <a:pPr>
              <a:buNone/>
            </a:pPr>
            <a:r>
              <a:rPr lang="tr-TR" dirty="0" smtClean="0"/>
              <a:t>üslupça en güzeli </a:t>
            </a:r>
            <a:r>
              <a:rPr lang="tr-TR" dirty="0" err="1" smtClean="0"/>
              <a:t>İlteriş</a:t>
            </a:r>
            <a:r>
              <a:rPr lang="tr-TR" dirty="0" smtClean="0"/>
              <a:t> Kutluk Kağan oğlu</a:t>
            </a:r>
          </a:p>
          <a:p>
            <a:pPr>
              <a:buNone/>
            </a:pPr>
            <a:r>
              <a:rPr lang="tr-TR" dirty="0" smtClean="0"/>
              <a:t>hükümdar Bilge Kağan’ın, kardeşi Kül </a:t>
            </a:r>
            <a:r>
              <a:rPr lang="tr-TR" dirty="0" err="1" smtClean="0"/>
              <a:t>Tiğin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adına, saygı ve sevgiyle diktirip yazdırmış</a:t>
            </a:r>
          </a:p>
          <a:p>
            <a:pPr>
              <a:buNone/>
            </a:pPr>
            <a:r>
              <a:rPr lang="tr-TR" dirty="0" smtClean="0"/>
              <a:t>olduğu Kül </a:t>
            </a:r>
            <a:r>
              <a:rPr lang="tr-TR" dirty="0" err="1" smtClean="0"/>
              <a:t>Tiğin</a:t>
            </a:r>
            <a:r>
              <a:rPr lang="tr-TR" dirty="0" smtClean="0"/>
              <a:t> anıtıdır. Hükümdar ailesinden </a:t>
            </a:r>
          </a:p>
          <a:p>
            <a:pPr>
              <a:buNone/>
            </a:pPr>
            <a:r>
              <a:rPr lang="tr-TR" dirty="0" smtClean="0"/>
              <a:t>bir prens (</a:t>
            </a:r>
            <a:r>
              <a:rPr lang="tr-TR" dirty="0" err="1" smtClean="0"/>
              <a:t>tiğin</a:t>
            </a:r>
            <a:r>
              <a:rPr lang="tr-TR" dirty="0" smtClean="0"/>
              <a:t>) olan </a:t>
            </a:r>
            <a:r>
              <a:rPr lang="tr-TR" dirty="0" err="1" smtClean="0"/>
              <a:t>Yoluğ</a:t>
            </a:r>
            <a:r>
              <a:rPr lang="tr-TR" dirty="0" smtClean="0"/>
              <a:t> </a:t>
            </a:r>
            <a:r>
              <a:rPr lang="tr-TR" dirty="0" err="1" smtClean="0"/>
              <a:t>Tiğin’in</a:t>
            </a:r>
            <a:r>
              <a:rPr lang="tr-TR" dirty="0" smtClean="0"/>
              <a:t> kaleme </a:t>
            </a:r>
          </a:p>
          <a:p>
            <a:pPr>
              <a:buNone/>
            </a:pPr>
            <a:r>
              <a:rPr lang="tr-TR" dirty="0" smtClean="0"/>
              <a:t>aldığı Kül </a:t>
            </a:r>
            <a:r>
              <a:rPr lang="tr-TR" dirty="0" err="1" smtClean="0"/>
              <a:t>Tiğin</a:t>
            </a:r>
            <a:r>
              <a:rPr lang="tr-TR" dirty="0" smtClean="0"/>
              <a:t> yazıtı Türklerin o zamanki bir </a:t>
            </a:r>
          </a:p>
          <a:p>
            <a:pPr>
              <a:buNone/>
            </a:pPr>
            <a:r>
              <a:rPr lang="tr-TR" dirty="0" smtClean="0"/>
              <a:t>Kurtuluş Savaşı’nı anlatan bir edebi metindir. </a:t>
            </a:r>
          </a:p>
          <a:p>
            <a:pPr>
              <a:buNone/>
            </a:pPr>
            <a:r>
              <a:rPr lang="tr-TR" dirty="0" smtClean="0"/>
              <a:t>Arıca hükümdar Bilge Kağan </a:t>
            </a:r>
            <a:r>
              <a:rPr lang="tr-TR" dirty="0" err="1" smtClean="0"/>
              <a:t>ağziyle</a:t>
            </a:r>
            <a:r>
              <a:rPr lang="tr-TR" dirty="0" smtClean="0"/>
              <a:t> Türk</a:t>
            </a:r>
          </a:p>
          <a:p>
            <a:pPr>
              <a:buNone/>
            </a:pPr>
            <a:r>
              <a:rPr lang="tr-TR" dirty="0" smtClean="0"/>
              <a:t>halkına seslenen eşsiz bir hitabet örneğidir. </a:t>
            </a:r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492896"/>
            <a:ext cx="8424936" cy="4365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/>
              <a:t>.  </a:t>
            </a:r>
            <a:r>
              <a:rPr lang="tr-TR" sz="2000" b="1" dirty="0" smtClean="0"/>
              <a:t>Türk kara </a:t>
            </a:r>
            <a:r>
              <a:rPr lang="tr-TR" sz="2000" b="1" dirty="0" err="1" smtClean="0"/>
              <a:t>kamag</a:t>
            </a:r>
            <a:r>
              <a:rPr lang="tr-TR" sz="2000" b="1" dirty="0" smtClean="0"/>
              <a:t> budun </a:t>
            </a:r>
            <a:r>
              <a:rPr lang="tr-TR" sz="2000" b="1" dirty="0" err="1" smtClean="0"/>
              <a:t>ança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timiş</a:t>
            </a:r>
            <a:r>
              <a:rPr lang="tr-TR" sz="2000" b="1" dirty="0" smtClean="0"/>
              <a:t>: “</a:t>
            </a:r>
            <a:r>
              <a:rPr lang="tr-TR" sz="2000" b="1" dirty="0" err="1" smtClean="0"/>
              <a:t>İllig</a:t>
            </a:r>
            <a:r>
              <a:rPr lang="tr-TR" sz="2000" b="1" dirty="0" smtClean="0"/>
              <a:t> budun </a:t>
            </a:r>
            <a:r>
              <a:rPr lang="tr-TR" sz="2000" b="1" dirty="0" err="1" smtClean="0"/>
              <a:t>ertim</a:t>
            </a:r>
            <a:r>
              <a:rPr lang="tr-TR" sz="2000" b="1" dirty="0" smtClean="0"/>
              <a:t>, ilim </a:t>
            </a:r>
            <a:r>
              <a:rPr lang="tr-TR" sz="2000" b="1" dirty="0" err="1" smtClean="0"/>
              <a:t>amatı</a:t>
            </a:r>
            <a:endParaRPr lang="tr-TR" sz="2000" b="1" dirty="0" smtClean="0"/>
          </a:p>
          <a:p>
            <a:pPr>
              <a:buNone/>
            </a:pPr>
            <a:r>
              <a:rPr lang="tr-TR" sz="2000" b="1" dirty="0" smtClean="0"/>
              <a:t>kana? </a:t>
            </a:r>
            <a:r>
              <a:rPr lang="tr-TR" sz="2000" b="1" dirty="0" err="1" smtClean="0"/>
              <a:t>Kimke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iliğ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kazganur</a:t>
            </a:r>
            <a:r>
              <a:rPr lang="tr-TR" sz="2000" b="1" dirty="0" smtClean="0"/>
              <a:t> men?” tir ermiş. “</a:t>
            </a:r>
            <a:r>
              <a:rPr lang="tr-TR" sz="2000" b="1" dirty="0" err="1" smtClean="0"/>
              <a:t>Kağanlıg</a:t>
            </a:r>
            <a:r>
              <a:rPr lang="tr-TR" sz="2000" b="1" dirty="0" smtClean="0"/>
              <a:t> budun </a:t>
            </a:r>
            <a:r>
              <a:rPr lang="tr-TR" sz="2000" b="1" dirty="0" err="1" smtClean="0"/>
              <a:t>ertim</a:t>
            </a:r>
            <a:r>
              <a:rPr lang="tr-TR" sz="2000" b="1" dirty="0" smtClean="0"/>
              <a:t>,</a:t>
            </a:r>
          </a:p>
          <a:p>
            <a:pPr>
              <a:buNone/>
            </a:pPr>
            <a:r>
              <a:rPr lang="tr-TR" sz="2000" b="1" dirty="0" smtClean="0"/>
              <a:t>kağanım kanı? Ne </a:t>
            </a:r>
            <a:r>
              <a:rPr lang="tr-TR" sz="2000" b="1" dirty="0" err="1" smtClean="0"/>
              <a:t>kağanka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işiğ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küçüg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birür</a:t>
            </a:r>
            <a:r>
              <a:rPr lang="tr-TR" sz="2000" b="1" dirty="0" smtClean="0"/>
              <a:t> men?” tir ermiş. </a:t>
            </a:r>
            <a:r>
              <a:rPr lang="tr-TR" sz="2000" b="1" dirty="0" err="1" smtClean="0"/>
              <a:t>Ança</a:t>
            </a:r>
            <a:endParaRPr lang="tr-TR" sz="2000" b="1" dirty="0" smtClean="0"/>
          </a:p>
          <a:p>
            <a:pPr>
              <a:buNone/>
            </a:pPr>
            <a:r>
              <a:rPr lang="tr-TR" sz="2000" b="1" dirty="0" smtClean="0"/>
              <a:t>tip </a:t>
            </a:r>
            <a:r>
              <a:rPr lang="tr-TR" sz="2000" b="1" dirty="0" err="1" smtClean="0"/>
              <a:t>Tabgaç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kağanka</a:t>
            </a:r>
            <a:r>
              <a:rPr lang="tr-TR" sz="2000" b="1" dirty="0" smtClean="0"/>
              <a:t> yağı </a:t>
            </a:r>
            <a:r>
              <a:rPr lang="tr-TR" sz="2000" b="1" dirty="0" err="1" smtClean="0"/>
              <a:t>bolmış</a:t>
            </a:r>
            <a:r>
              <a:rPr lang="tr-TR" sz="2000" b="1" dirty="0" smtClean="0"/>
              <a:t>.</a:t>
            </a:r>
            <a:endParaRPr lang="tr-TR" sz="2000" dirty="0" smtClean="0"/>
          </a:p>
          <a:p>
            <a:pPr>
              <a:buNone/>
            </a:pPr>
            <a:endParaRPr lang="tr-TR" sz="2000" dirty="0" smtClean="0"/>
          </a:p>
          <a:p>
            <a:pPr>
              <a:buNone/>
            </a:pPr>
            <a:r>
              <a:rPr lang="tr-TR" sz="2000" i="1" dirty="0" smtClean="0"/>
              <a:t>Türk halkı şöyle demiş: “Vatanlı millet idim, vatanım şimdi hani?</a:t>
            </a:r>
          </a:p>
          <a:p>
            <a:pPr>
              <a:buNone/>
            </a:pPr>
            <a:r>
              <a:rPr lang="tr-TR" sz="2000" i="1" dirty="0" smtClean="0"/>
              <a:t>Kime vatan kazanacağım ben” dermiş. “Hakanlı millet idim,</a:t>
            </a:r>
          </a:p>
          <a:p>
            <a:pPr>
              <a:buNone/>
            </a:pPr>
            <a:r>
              <a:rPr lang="tr-TR" sz="2000" i="1" dirty="0" smtClean="0"/>
              <a:t>hakanım hani? Hangi hakana işimi gücümü vereceğim?” dermiş.</a:t>
            </a:r>
          </a:p>
          <a:p>
            <a:pPr>
              <a:buNone/>
            </a:pPr>
            <a:r>
              <a:rPr lang="tr-TR" sz="2000" i="1" dirty="0" smtClean="0"/>
              <a:t>Böylece söyleyip Çin hakanına düşman olmuş.</a:t>
            </a:r>
            <a:endParaRPr lang="tr-TR" sz="2000" dirty="0" smtClean="0"/>
          </a:p>
          <a:p>
            <a:pPr>
              <a:buNone/>
            </a:pPr>
            <a:endParaRPr lang="tr-TR" sz="2000" dirty="0" smtClean="0"/>
          </a:p>
        </p:txBody>
      </p:sp>
      <p:sp>
        <p:nvSpPr>
          <p:cNvPr id="5" name="4 Dikdörtgen"/>
          <p:cNvSpPr/>
          <p:nvPr/>
        </p:nvSpPr>
        <p:spPr>
          <a:xfrm>
            <a:off x="539552" y="0"/>
            <a:ext cx="777686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KÜL TİGİN </a:t>
            </a:r>
          </a:p>
          <a:p>
            <a:pPr algn="ctr"/>
            <a:r>
              <a:rPr lang="tr-TR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YAZITLARINDAN  ÖRNEKLER</a:t>
            </a:r>
            <a:endParaRPr lang="tr-TR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332656"/>
            <a:ext cx="8229600" cy="3744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dirty="0" smtClean="0"/>
              <a:t>. </a:t>
            </a:r>
            <a:r>
              <a:rPr lang="tr-TR" sz="1800" b="1" dirty="0" smtClean="0"/>
              <a:t>Türk Oğuz </a:t>
            </a:r>
            <a:r>
              <a:rPr lang="tr-TR" sz="1800" b="1" dirty="0" err="1" smtClean="0"/>
              <a:t>beğleri</a:t>
            </a:r>
            <a:r>
              <a:rPr lang="tr-TR" sz="1800" b="1" dirty="0" smtClean="0"/>
              <a:t>, budun, </a:t>
            </a:r>
            <a:r>
              <a:rPr lang="tr-TR" sz="1800" b="1" dirty="0" err="1" smtClean="0"/>
              <a:t>eşiding</a:t>
            </a:r>
            <a:r>
              <a:rPr lang="tr-TR" sz="1800" b="1" dirty="0" smtClean="0"/>
              <a:t>! Öze </a:t>
            </a:r>
            <a:r>
              <a:rPr lang="tr-TR" sz="1800" b="1" dirty="0" err="1" smtClean="0"/>
              <a:t>tengri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basmasar</a:t>
            </a:r>
            <a:r>
              <a:rPr lang="tr-TR" sz="1800" b="1" dirty="0" smtClean="0"/>
              <a:t>, asra </a:t>
            </a:r>
            <a:r>
              <a:rPr lang="tr-TR" sz="1800" b="1" dirty="0" err="1" smtClean="0"/>
              <a:t>yir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telinmeser</a:t>
            </a:r>
            <a:r>
              <a:rPr lang="tr-TR" sz="1800" b="1" dirty="0" smtClean="0"/>
              <a:t>, Türk </a:t>
            </a:r>
            <a:r>
              <a:rPr lang="tr-TR" sz="1800" b="1" dirty="0" err="1" smtClean="0"/>
              <a:t>budın</a:t>
            </a:r>
            <a:r>
              <a:rPr lang="tr-TR" sz="1800" b="1" dirty="0" smtClean="0"/>
              <a:t>, </a:t>
            </a:r>
            <a:r>
              <a:rPr lang="tr-TR" sz="1800" b="1" dirty="0" err="1" smtClean="0"/>
              <a:t>ilingin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törüngün</a:t>
            </a:r>
            <a:r>
              <a:rPr lang="tr-TR" sz="1800" b="1" dirty="0" smtClean="0"/>
              <a:t> kim </a:t>
            </a:r>
            <a:r>
              <a:rPr lang="tr-TR" sz="1800" b="1" dirty="0" err="1" smtClean="0"/>
              <a:t>artadı</a:t>
            </a:r>
            <a:r>
              <a:rPr lang="tr-TR" sz="1800" b="1" dirty="0" smtClean="0"/>
              <a:t>?</a:t>
            </a:r>
            <a:endParaRPr lang="tr-TR" sz="1800" dirty="0" smtClean="0"/>
          </a:p>
          <a:p>
            <a:pPr>
              <a:buNone/>
            </a:pPr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  <a:p>
            <a:endParaRPr lang="tr-TR" sz="1800" dirty="0" smtClean="0"/>
          </a:p>
          <a:p>
            <a:pPr>
              <a:buNone/>
            </a:pPr>
            <a:r>
              <a:rPr lang="tr-TR" sz="1800" i="1" dirty="0" smtClean="0"/>
              <a:t>Türk Oğuz beyleri, millet işitin! Üsten gök basmasa alttan yer delinmese,</a:t>
            </a:r>
          </a:p>
          <a:p>
            <a:pPr>
              <a:buNone/>
            </a:pPr>
            <a:r>
              <a:rPr lang="tr-TR" sz="1800" i="1" dirty="0" smtClean="0"/>
              <a:t>Türk milleti, ilini töreni kim bozabilir?</a:t>
            </a:r>
          </a:p>
          <a:p>
            <a:pPr>
              <a:buNone/>
            </a:pPr>
            <a:endParaRPr lang="tr-TR" sz="1800" i="1" dirty="0" smtClean="0"/>
          </a:p>
          <a:p>
            <a:pPr>
              <a:buNone/>
            </a:pPr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000" b="0" i="1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Helvetica Neue"/>
                <a:cs typeface="Arial" pitchFamily="34" charset="0"/>
              </a:rPr>
              <a:t>Vardığın yerde eline geçen şu oldu: Kanın su gibi aktı. Kemiğin dağ gibi yığıldı. Bey gibi oğlun kul oldu. Temiz kız çocuğun odalık oldu.</a:t>
            </a:r>
            <a:r>
              <a:rPr kumimoji="0" lang="tr-T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tr-T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1000" b="0" i="1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Helvetica Neue"/>
                <a:cs typeface="Arial" pitchFamily="34" charset="0"/>
              </a:rPr>
              <a:t>Vardığın yerde eline geçen şu oldu: Kanın su gibi aktı. Kemiğin dağ gibi yığıldı. Bey gibi oğlun kul oldu. Temiz kız çocuğun odalık oldu.</a:t>
            </a:r>
            <a:r>
              <a:rPr kumimoji="0" lang="tr-T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tr-T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323528" y="3429000"/>
            <a:ext cx="88204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.  </a:t>
            </a:r>
            <a:r>
              <a:rPr lang="tr-TR" b="1" dirty="0" err="1" smtClean="0"/>
              <a:t>Barduk</a:t>
            </a:r>
            <a:r>
              <a:rPr lang="tr-TR" b="1" dirty="0" smtClean="0"/>
              <a:t> </a:t>
            </a:r>
            <a:r>
              <a:rPr lang="tr-TR" b="1" dirty="0" err="1"/>
              <a:t>yirde</a:t>
            </a:r>
            <a:r>
              <a:rPr lang="tr-TR" b="1" dirty="0"/>
              <a:t> </a:t>
            </a:r>
            <a:r>
              <a:rPr lang="tr-TR" b="1" dirty="0" err="1"/>
              <a:t>edgüg</a:t>
            </a:r>
            <a:r>
              <a:rPr lang="tr-TR" b="1" dirty="0"/>
              <a:t> ol erinç: </a:t>
            </a:r>
            <a:r>
              <a:rPr lang="tr-TR" b="1" dirty="0" err="1"/>
              <a:t>kanıng</a:t>
            </a:r>
            <a:r>
              <a:rPr lang="tr-TR" b="1" dirty="0"/>
              <a:t> </a:t>
            </a:r>
            <a:r>
              <a:rPr lang="tr-TR" b="1" dirty="0" err="1"/>
              <a:t>subça</a:t>
            </a:r>
            <a:r>
              <a:rPr lang="tr-TR" b="1" dirty="0"/>
              <a:t> </a:t>
            </a:r>
            <a:r>
              <a:rPr lang="tr-TR" b="1" dirty="0" err="1"/>
              <a:t>yügürti</a:t>
            </a:r>
            <a:r>
              <a:rPr lang="tr-TR" b="1" dirty="0"/>
              <a:t> </a:t>
            </a:r>
            <a:r>
              <a:rPr lang="tr-TR" b="1" dirty="0" err="1"/>
              <a:t>sönüküng</a:t>
            </a:r>
            <a:r>
              <a:rPr lang="tr-TR" b="1" dirty="0"/>
              <a:t> </a:t>
            </a:r>
            <a:r>
              <a:rPr lang="tr-TR" b="1" dirty="0" err="1"/>
              <a:t>tağça</a:t>
            </a:r>
            <a:r>
              <a:rPr lang="tr-TR" b="1" dirty="0"/>
              <a:t> yattı. </a:t>
            </a:r>
            <a:r>
              <a:rPr lang="tr-TR" b="1" dirty="0" err="1"/>
              <a:t>Beglik</a:t>
            </a:r>
            <a:r>
              <a:rPr lang="tr-TR" b="1" dirty="0"/>
              <a:t> </a:t>
            </a:r>
            <a:r>
              <a:rPr lang="tr-TR" b="1" dirty="0" err="1"/>
              <a:t>urı</a:t>
            </a:r>
            <a:r>
              <a:rPr lang="tr-TR" b="1" dirty="0"/>
              <a:t> </a:t>
            </a:r>
            <a:r>
              <a:rPr lang="tr-TR" b="1" dirty="0" err="1"/>
              <a:t>oğlın</a:t>
            </a:r>
            <a:r>
              <a:rPr lang="tr-TR" b="1" dirty="0"/>
              <a:t> kul boldu, </a:t>
            </a:r>
            <a:r>
              <a:rPr lang="tr-TR" b="1" dirty="0" err="1"/>
              <a:t>işilik</a:t>
            </a:r>
            <a:r>
              <a:rPr lang="tr-TR" b="1" dirty="0"/>
              <a:t> kız oğlun </a:t>
            </a:r>
            <a:r>
              <a:rPr lang="tr-TR" b="1" dirty="0" err="1"/>
              <a:t>küng</a:t>
            </a:r>
            <a:r>
              <a:rPr lang="tr-TR" b="1" dirty="0"/>
              <a:t> </a:t>
            </a:r>
            <a:r>
              <a:rPr lang="tr-TR" b="1" dirty="0" err="1"/>
              <a:t>boldı</a:t>
            </a:r>
            <a:r>
              <a:rPr lang="tr-TR" b="1" dirty="0" smtClean="0"/>
              <a:t>.</a:t>
            </a:r>
          </a:p>
          <a:p>
            <a:endParaRPr lang="tr-TR" b="1" dirty="0"/>
          </a:p>
          <a:p>
            <a:endParaRPr lang="tr-TR" b="1" dirty="0" smtClean="0"/>
          </a:p>
          <a:p>
            <a:r>
              <a:rPr lang="tr-TR" i="1" dirty="0" smtClean="0"/>
              <a:t>Vardığın yerde eline geçen şu oldu: Kanın su gibi aktı. Kemiğin dağ gibi yığıldı. Bey gibi oğlun kul oldu. Temiz kız çocuğun odalık oldu.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İslamlıktan önceki Orta Asya Türkçe sinde</a:t>
            </a:r>
          </a:p>
          <a:p>
            <a:pPr>
              <a:buNone/>
            </a:pPr>
            <a:r>
              <a:rPr lang="tr-TR" dirty="0" smtClean="0"/>
              <a:t>başlıca iki edebi lehçe meydana gelmiştir. Bunlar,</a:t>
            </a:r>
          </a:p>
          <a:p>
            <a:pPr>
              <a:buNone/>
            </a:pPr>
            <a:r>
              <a:rPr lang="tr-TR" dirty="0" smtClean="0"/>
              <a:t>en kuvvetli örneği şu yazıtlarda gördüğümüz</a:t>
            </a:r>
          </a:p>
          <a:p>
            <a:pPr>
              <a:buNone/>
            </a:pPr>
            <a:r>
              <a:rPr lang="tr-TR" dirty="0" smtClean="0"/>
              <a:t>Göktürk lehçesi ile aşağıda göreceğimiz Uygur</a:t>
            </a:r>
          </a:p>
          <a:p>
            <a:pPr>
              <a:buNone/>
            </a:pPr>
            <a:r>
              <a:rPr lang="tr-TR" dirty="0" smtClean="0"/>
              <a:t>lehçesidir. Bu yazıtlar çok işlek nesir üslubu ile</a:t>
            </a:r>
          </a:p>
          <a:p>
            <a:pPr>
              <a:buNone/>
            </a:pPr>
            <a:r>
              <a:rPr lang="tr-TR" dirty="0" smtClean="0"/>
              <a:t>yazıldığına göre, aynı lehçe ile meydana gelmiş,</a:t>
            </a:r>
          </a:p>
          <a:p>
            <a:pPr>
              <a:buNone/>
            </a:pPr>
            <a:r>
              <a:rPr lang="tr-TR" dirty="0" smtClean="0"/>
              <a:t>fakat ele geçmemiş daha birçok eserler olsa</a:t>
            </a:r>
          </a:p>
          <a:p>
            <a:pPr>
              <a:buNone/>
            </a:pPr>
            <a:r>
              <a:rPr lang="tr-TR" dirty="0" smtClean="0"/>
              <a:t>gerektir. İlk devre edebiyatının en kuvvetli</a:t>
            </a:r>
          </a:p>
          <a:p>
            <a:pPr>
              <a:buNone/>
            </a:pPr>
            <a:r>
              <a:rPr lang="tr-TR" dirty="0" smtClean="0"/>
              <a:t>örneklerini veren bu lehçe, bazı değişmelere</a:t>
            </a:r>
          </a:p>
          <a:p>
            <a:pPr>
              <a:buNone/>
            </a:pPr>
            <a:r>
              <a:rPr lang="tr-TR" dirty="0" smtClean="0"/>
              <a:t>uğramış olmakla birlikte Batı (Anadolu) Türkçe sinin</a:t>
            </a:r>
          </a:p>
          <a:p>
            <a:pPr>
              <a:buNone/>
            </a:pPr>
            <a:r>
              <a:rPr lang="tr-TR" dirty="0" smtClean="0"/>
              <a:t>kaynağı olmuştur. 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619672" y="476672"/>
            <a:ext cx="49087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DİL VE ALFABE</a:t>
            </a:r>
            <a:endParaRPr lang="tr-TR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69</TotalTime>
  <Words>773</Words>
  <Application>Microsoft Office PowerPoint</Application>
  <PresentationFormat>Ekran Gösterisi (4:3)</PresentationFormat>
  <Paragraphs>136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Canlı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Gök Türkçe’nin Anadolu Türkçesi'nden farkları şöyledir: 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KLC</dc:creator>
  <cp:lastModifiedBy>ecenur</cp:lastModifiedBy>
  <cp:revision>8</cp:revision>
  <dcterms:created xsi:type="dcterms:W3CDTF">2015-12-13T14:53:35Z</dcterms:created>
  <dcterms:modified xsi:type="dcterms:W3CDTF">2015-12-13T17:17:11Z</dcterms:modified>
</cp:coreProperties>
</file>