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13.04.2017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13.04.2017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13.04.2017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advClick="0" advTm="10000">
    <p:cover dir="ru"/>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urkedebiyati.org/voltaire.html" TargetMode="External"/><Relationship Id="rId2" Type="http://schemas.openxmlformats.org/officeDocument/2006/relationships/hyperlink" Target="https://www.turkedebiyati.org/jean-jacques-rousseau.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714480" y="0"/>
            <a:ext cx="7286676" cy="1754326"/>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Baskerville Old Face" pitchFamily="18" charset="0"/>
              </a:rPr>
              <a:t>MEKTUP</a:t>
            </a:r>
          </a:p>
          <a:p>
            <a:pPr algn="ct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endParaRPr>
          </a:p>
        </p:txBody>
      </p:sp>
      <p:pic>
        <p:nvPicPr>
          <p:cNvPr id="22530" name="Picture 2" descr="Image result for mektup"/>
          <p:cNvPicPr>
            <a:picLocks noChangeAspect="1" noChangeArrowheads="1"/>
          </p:cNvPicPr>
          <p:nvPr/>
        </p:nvPicPr>
        <p:blipFill>
          <a:blip r:embed="rId2"/>
          <a:srcRect/>
          <a:stretch>
            <a:fillRect/>
          </a:stretch>
        </p:blipFill>
        <p:spPr bwMode="auto">
          <a:xfrm>
            <a:off x="1" y="3286124"/>
            <a:ext cx="5362380" cy="3571876"/>
          </a:xfrm>
          <a:prstGeom prst="rect">
            <a:avLst/>
          </a:prstGeom>
          <a:ln>
            <a:noFill/>
          </a:ln>
          <a:effectLst>
            <a:softEdge rad="112500"/>
          </a:effectLst>
        </p:spPr>
      </p:pic>
    </p:spTree>
  </p:cSld>
  <p:clrMapOvr>
    <a:masterClrMapping/>
  </p:clrMapOvr>
  <p:transition spd="med" advClick="0" advTm="10000">
    <p:cover dir="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928794" y="1"/>
            <a:ext cx="6909468" cy="1015663"/>
          </a:xfrm>
          <a:prstGeom prst="rect">
            <a:avLst/>
          </a:prstGeom>
          <a:noFill/>
        </p:spPr>
        <p:txBody>
          <a:bodyPr wrap="square" lIns="91440" tIns="45720" rIns="91440" bIns="45720">
            <a:spAutoFit/>
          </a:bodyPr>
          <a:lstStyle/>
          <a:p>
            <a:pPr algn="ctr"/>
            <a:r>
              <a:rPr lang="tr-TR" sz="6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BEYZA NUR MUTLU</a:t>
            </a:r>
            <a:endParaRPr lang="tr-TR" sz="6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
        <p:nvSpPr>
          <p:cNvPr id="6" name="5 Dikdörtgen"/>
          <p:cNvSpPr/>
          <p:nvPr/>
        </p:nvSpPr>
        <p:spPr>
          <a:xfrm>
            <a:off x="4214810" y="1571612"/>
            <a:ext cx="4929190" cy="1754326"/>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11/F</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52</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Tree>
  </p:cSld>
  <p:clrMapOvr>
    <a:masterClrMapping/>
  </p:clrMapOvr>
  <p:transition spd="med" advClick="0" advTm="10000">
    <p:cover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001156" cy="1285860"/>
          </a:xfrm>
        </p:spPr>
        <p:txBody>
          <a:bodyPr/>
          <a:lstStyle/>
          <a:p>
            <a:r>
              <a:rPr lang="tr-TR" dirty="0" smtClean="0">
                <a:solidFill>
                  <a:schemeClr val="accent1">
                    <a:lumMod val="75000"/>
                  </a:schemeClr>
                </a:solidFill>
                <a:latin typeface="Curlz MT" pitchFamily="82" charset="0"/>
              </a:rPr>
              <a:t>                   MEKTUP</a:t>
            </a:r>
            <a:endParaRPr lang="tr-TR"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428736"/>
            <a:ext cx="9144000" cy="5429264"/>
          </a:xfrm>
        </p:spPr>
        <p:txBody>
          <a:bodyPr>
            <a:normAutofit/>
          </a:bodyPr>
          <a:lstStyle/>
          <a:p>
            <a:pPr fontAlgn="base">
              <a:buFont typeface="Wingdings" pitchFamily="2" charset="2"/>
              <a:buChar char="ü"/>
            </a:pPr>
            <a:r>
              <a:rPr lang="tr-TR" sz="2000" dirty="0" smtClean="0">
                <a:latin typeface="Agency FB" pitchFamily="34" charset="0"/>
              </a:rPr>
              <a:t>Mektup , kişi ve kurumların birbiriyle çeşitli amaçlarla haberleşmek için yazdıkları yazılardır.</a:t>
            </a: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r>
              <a:rPr lang="tr-TR" sz="2000" dirty="0" smtClean="0">
                <a:latin typeface="Agency FB" pitchFamily="34" charset="0"/>
              </a:rPr>
              <a:t>Bir haber vermek, haber almak, bir şey sormak, istemek, bir duyguyu ya da düşünceyi paylaşmak, bir konuyu tartışmak gibi amaçlarla yazılır.</a:t>
            </a: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r>
              <a:rPr lang="tr-TR" sz="2000" dirty="0" smtClean="0">
                <a:latin typeface="Agency FB" pitchFamily="34" charset="0"/>
              </a:rPr>
              <a:t>Mektup türünün ortaya çıkmasındaki temel düşünce ‘paylaşma isteği” </a:t>
            </a:r>
            <a:r>
              <a:rPr lang="tr-TR" sz="2000" dirty="0" err="1" smtClean="0">
                <a:latin typeface="Agency FB" pitchFamily="34" charset="0"/>
              </a:rPr>
              <a:t>dir</a:t>
            </a:r>
            <a:r>
              <a:rPr lang="tr-TR" sz="2000" dirty="0" smtClean="0">
                <a:latin typeface="Agency FB" pitchFamily="34" charset="0"/>
              </a:rPr>
              <a:t>.</a:t>
            </a: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r>
              <a:rPr lang="tr-TR" sz="2000" dirty="0" smtClean="0">
                <a:latin typeface="Agency FB" pitchFamily="34" charset="0"/>
              </a:rPr>
              <a:t>Siyasi, edebî ve İlmî konularda yazılmış olanları, belge niteliği gösterir.</a:t>
            </a: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r>
              <a:rPr lang="tr-TR" sz="2000" dirty="0" smtClean="0">
                <a:latin typeface="Agency FB" pitchFamily="34" charset="0"/>
              </a:rPr>
              <a:t>Dünyada mektup türünün ilk örneklerine Mısır’da rastlanmıştır. Eldeki ilk mektuplar, Mısır Firavunlarının resmî mektupları ile Hitit Krallarının Hattuşaş arşivinde bulunan mektuplarıdır.</a:t>
            </a:r>
          </a:p>
          <a:p>
            <a:pPr fontAlgn="base"/>
            <a:endParaRPr lang="tr-TR" sz="3100" dirty="0" smtClean="0">
              <a:latin typeface="Baskerville Old Face" pitchFamily="18" charset="0"/>
            </a:endParaRPr>
          </a:p>
        </p:txBody>
      </p:sp>
    </p:spTree>
  </p:cSld>
  <p:clrMapOvr>
    <a:masterClrMapping/>
  </p:clrMapOvr>
  <p:transition spd="med" advClick="0" advTm="10000">
    <p:cover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r>
              <a:rPr lang="tr-TR" sz="2000" dirty="0" smtClean="0">
                <a:latin typeface="Agency FB" pitchFamily="34" charset="0"/>
              </a:rPr>
              <a:t>Hz. Muhammed, İslamiyet’i yaymak için Bizans ve Mısır hükümdarlarına mektuplar göndermiştir.</a:t>
            </a:r>
          </a:p>
          <a:p>
            <a:pPr fontAlgn="base">
              <a:buFont typeface="Wingdings" pitchFamily="2" charset="2"/>
              <a:buChar char="ü"/>
            </a:pPr>
            <a:endParaRPr lang="tr-TR" sz="2000" dirty="0" smtClean="0">
              <a:latin typeface="Agency FB" pitchFamily="34" charset="0"/>
            </a:endParaRPr>
          </a:p>
          <a:p>
            <a:pPr fontAlgn="base">
              <a:buFont typeface="Wingdings" pitchFamily="2" charset="2"/>
              <a:buChar char="ü"/>
            </a:pPr>
            <a:r>
              <a:rPr lang="tr-TR" sz="2000" dirty="0" err="1" smtClean="0">
                <a:latin typeface="Agency FB" pitchFamily="34" charset="0"/>
              </a:rPr>
              <a:t>Rönesanstan</a:t>
            </a:r>
            <a:r>
              <a:rPr lang="tr-TR" sz="2000" dirty="0" smtClean="0">
                <a:latin typeface="Agency FB" pitchFamily="34" charset="0"/>
              </a:rPr>
              <a:t> sonra Avrupa’da mektup türü büyük gelişme göstermiştir. </a:t>
            </a:r>
            <a:r>
              <a:rPr lang="tr-TR" sz="2000" dirty="0" err="1" smtClean="0">
                <a:latin typeface="Agency FB" pitchFamily="34" charset="0"/>
                <a:hlinkClick r:id="rId2"/>
              </a:rPr>
              <a:t>Rausseua</a:t>
            </a:r>
            <a:r>
              <a:rPr lang="tr-TR" sz="2000" dirty="0" smtClean="0">
                <a:latin typeface="Agency FB" pitchFamily="34" charset="0"/>
                <a:hlinkClick r:id="rId2"/>
              </a:rPr>
              <a:t> </a:t>
            </a:r>
            <a:r>
              <a:rPr lang="tr-TR" sz="2000" dirty="0" smtClean="0">
                <a:latin typeface="Agency FB" pitchFamily="34" charset="0"/>
              </a:rPr>
              <a:t>ve </a:t>
            </a:r>
            <a:r>
              <a:rPr lang="tr-TR" sz="2000" dirty="0" err="1" smtClean="0">
                <a:latin typeface="Agency FB" pitchFamily="34" charset="0"/>
                <a:hlinkClick r:id="rId3"/>
              </a:rPr>
              <a:t>Voltaire</a:t>
            </a:r>
            <a:r>
              <a:rPr lang="tr-TR" sz="2000" dirty="0" smtClean="0">
                <a:latin typeface="Agency FB" pitchFamily="34" charset="0"/>
              </a:rPr>
              <a:t> gibi sanatçılar bu türde eserler vermişlerdir. 17. yüzyıldan itibaren yaygın olarak kullanılmaya başlanmıştır.</a:t>
            </a:r>
          </a:p>
          <a:p>
            <a:pPr fontAlgn="base">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Divan edebiyatın da ‘Münşeat’ özel ve resmi mektup sayılabilir.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Edebiyatımızda en ünlü mektup örneği Fuzuli’nin ‘Şikayetname’ adlı eseridir.</a:t>
            </a:r>
          </a:p>
          <a:p>
            <a:pPr>
              <a:buFont typeface="Wingdings" pitchFamily="2" charset="2"/>
              <a:buChar char="ü"/>
            </a:pPr>
            <a:endParaRPr lang="tr-TR" sz="2000" dirty="0">
              <a:latin typeface="Agency FB" pitchFamily="34" charset="0"/>
            </a:endParaRPr>
          </a:p>
        </p:txBody>
      </p:sp>
    </p:spTree>
  </p:cSld>
  <p:clrMapOvr>
    <a:masterClrMapping/>
  </p:clrMapOvr>
  <p:transition spd="med" advClick="0" advTm="10000">
    <p:cover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000108"/>
          </a:xfrm>
        </p:spPr>
        <p:txBody>
          <a:bodyPr/>
          <a:lstStyle/>
          <a:p>
            <a:r>
              <a:rPr lang="tr-TR" dirty="0" smtClean="0">
                <a:solidFill>
                  <a:schemeClr val="accent1">
                    <a:lumMod val="75000"/>
                  </a:schemeClr>
                </a:solidFill>
                <a:latin typeface="Curlz MT" pitchFamily="82" charset="0"/>
              </a:rPr>
              <a:t>         </a:t>
            </a:r>
            <a:r>
              <a:rPr lang="tr-TR" sz="4000" dirty="0" smtClean="0">
                <a:solidFill>
                  <a:schemeClr val="accent1">
                    <a:lumMod val="75000"/>
                  </a:schemeClr>
                </a:solidFill>
                <a:latin typeface="Curlz MT" pitchFamily="82" charset="0"/>
              </a:rPr>
              <a:t>Mektup türleri şunlardır;</a:t>
            </a:r>
            <a:endParaRPr lang="tr-TR" sz="40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071546"/>
            <a:ext cx="9144000" cy="5786454"/>
          </a:xfrm>
        </p:spPr>
        <p:txBody>
          <a:bodyPr>
            <a:normAutofit lnSpcReduction="10000"/>
          </a:bodyPr>
          <a:lstStyle/>
          <a:p>
            <a:pPr>
              <a:buNone/>
            </a:pPr>
            <a:r>
              <a:rPr lang="tr-TR" sz="2400" dirty="0" smtClean="0">
                <a:solidFill>
                  <a:schemeClr val="accent1">
                    <a:lumMod val="75000"/>
                  </a:schemeClr>
                </a:solidFill>
                <a:latin typeface="Curlz MT" pitchFamily="82" charset="0"/>
              </a:rPr>
              <a:t>  1)Özel Mektup</a:t>
            </a:r>
          </a:p>
          <a:p>
            <a:pPr>
              <a:buFont typeface="Wingdings" pitchFamily="2" charset="2"/>
              <a:buChar char="ü"/>
            </a:pPr>
            <a:endParaRPr lang="tr-TR" sz="2200" dirty="0" smtClean="0">
              <a:solidFill>
                <a:schemeClr val="accent1">
                  <a:lumMod val="75000"/>
                </a:schemeClr>
              </a:solidFill>
              <a:latin typeface="Agency FB" pitchFamily="34" charset="0"/>
            </a:endParaRPr>
          </a:p>
          <a:p>
            <a:pPr>
              <a:buFont typeface="Wingdings" pitchFamily="2" charset="2"/>
              <a:buChar char="ü"/>
            </a:pPr>
            <a:r>
              <a:rPr lang="tr-TR" sz="2000" dirty="0" smtClean="0">
                <a:latin typeface="Agency FB" pitchFamily="34" charset="0"/>
              </a:rPr>
              <a:t>Birbirini tanıyan yakın arkadaş,dost.akraba gibi insanların yazdığı mektuplardır.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Samimi ve içten bir dil kullanılır.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Senli -benli konuşma vardır.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Samimi bir iletişim aracıdır.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Samimi kişiler arasında yazıldığından bu mektupların gizliliği(özel hayat) söz konusudur.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Her konuda yazılabilir.</a:t>
            </a:r>
          </a:p>
          <a:p>
            <a:pPr>
              <a:buNone/>
            </a:pPr>
            <a:r>
              <a:rPr lang="tr-TR" dirty="0" smtClean="0"/>
              <a:t/>
            </a:r>
            <a:br>
              <a:rPr lang="tr-TR" dirty="0" smtClean="0"/>
            </a:br>
            <a:endParaRPr lang="tr-TR" dirty="0"/>
          </a:p>
        </p:txBody>
      </p:sp>
    </p:spTree>
  </p:cSld>
  <p:clrMapOvr>
    <a:masterClrMapping/>
  </p:clrMapOvr>
  <p:transition spd="med" advClick="0" advTm="10000">
    <p:cover dir="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62500" lnSpcReduction="20000"/>
          </a:bodyPr>
          <a:lstStyle/>
          <a:p>
            <a:pPr>
              <a:buNone/>
            </a:pPr>
            <a:r>
              <a:rPr lang="tr-TR" sz="2200" dirty="0" smtClean="0">
                <a:solidFill>
                  <a:schemeClr val="accent1">
                    <a:lumMod val="75000"/>
                  </a:schemeClr>
                </a:solidFill>
                <a:latin typeface="Agency FB" pitchFamily="34" charset="0"/>
              </a:rPr>
              <a:t> </a:t>
            </a:r>
          </a:p>
          <a:p>
            <a:pPr>
              <a:buNone/>
            </a:pPr>
            <a:endParaRPr lang="tr-TR" sz="2200" dirty="0" smtClean="0">
              <a:solidFill>
                <a:schemeClr val="accent1">
                  <a:lumMod val="75000"/>
                </a:schemeClr>
              </a:solidFill>
              <a:latin typeface="Agency FB" pitchFamily="34" charset="0"/>
            </a:endParaRPr>
          </a:p>
          <a:p>
            <a:pPr>
              <a:buNone/>
            </a:pPr>
            <a:r>
              <a:rPr lang="tr-TR" sz="2200" dirty="0" smtClean="0">
                <a:solidFill>
                  <a:schemeClr val="accent1">
                    <a:lumMod val="75000"/>
                  </a:schemeClr>
                </a:solidFill>
                <a:latin typeface="Agency FB" pitchFamily="34" charset="0"/>
              </a:rPr>
              <a:t>   </a:t>
            </a:r>
            <a:r>
              <a:rPr lang="tr-TR" sz="3200" dirty="0" smtClean="0">
                <a:solidFill>
                  <a:schemeClr val="accent1">
                    <a:lumMod val="75000"/>
                  </a:schemeClr>
                </a:solidFill>
                <a:latin typeface="Curlz MT" pitchFamily="82" charset="0"/>
              </a:rPr>
              <a:t>2)Resmi Mektup</a:t>
            </a:r>
          </a:p>
          <a:p>
            <a:pPr>
              <a:buNone/>
            </a:pPr>
            <a:endParaRPr lang="tr-TR" sz="2900" dirty="0" smtClean="0">
              <a:solidFill>
                <a:schemeClr val="accent1">
                  <a:lumMod val="75000"/>
                </a:schemeClr>
              </a:solidFill>
              <a:latin typeface="Agency FB" pitchFamily="34" charset="0"/>
            </a:endParaRPr>
          </a:p>
          <a:p>
            <a:pPr>
              <a:buFont typeface="Wingdings" pitchFamily="2" charset="2"/>
              <a:buChar char="ü"/>
            </a:pPr>
            <a:r>
              <a:rPr lang="tr-TR" sz="2900" dirty="0" smtClean="0">
                <a:latin typeface="Agency FB" pitchFamily="34" charset="0"/>
              </a:rPr>
              <a:t>Devlet kurumlarının aralarında yazdığı veya kişiyle devlet kurumları arasında yazılan mektuplardır.</a:t>
            </a:r>
          </a:p>
          <a:p>
            <a:pPr>
              <a:buFont typeface="Wingdings" pitchFamily="2" charset="2"/>
              <a:buChar char="ü"/>
            </a:pPr>
            <a:endParaRPr lang="tr-TR" sz="2900" dirty="0" smtClean="0">
              <a:latin typeface="Agency FB" pitchFamily="34" charset="0"/>
            </a:endParaRPr>
          </a:p>
          <a:p>
            <a:pPr>
              <a:buFont typeface="Wingdings" pitchFamily="2" charset="2"/>
              <a:buChar char="ü"/>
            </a:pPr>
            <a:r>
              <a:rPr lang="tr-TR" sz="2900" dirty="0" smtClean="0">
                <a:latin typeface="Agency FB" pitchFamily="34" charset="0"/>
              </a:rPr>
              <a:t>Dil sade ve açık yalındır.</a:t>
            </a:r>
          </a:p>
          <a:p>
            <a:pPr>
              <a:buFont typeface="Wingdings" pitchFamily="2" charset="2"/>
              <a:buChar char="ü"/>
            </a:pPr>
            <a:endParaRPr lang="tr-TR" sz="2900" dirty="0" smtClean="0">
              <a:latin typeface="Agency FB" pitchFamily="34" charset="0"/>
            </a:endParaRPr>
          </a:p>
          <a:p>
            <a:pPr>
              <a:buFont typeface="Wingdings" pitchFamily="2" charset="2"/>
              <a:buChar char="ü"/>
            </a:pPr>
            <a:r>
              <a:rPr lang="tr-TR" sz="2900" dirty="0" smtClean="0">
                <a:latin typeface="Agency FB" pitchFamily="34" charset="0"/>
              </a:rPr>
              <a:t>Anlatım ciddi ve saygılıdır.</a:t>
            </a:r>
          </a:p>
          <a:p>
            <a:pPr>
              <a:buFont typeface="Wingdings" pitchFamily="2" charset="2"/>
              <a:buChar char="ü"/>
            </a:pPr>
            <a:endParaRPr lang="tr-TR" sz="2900" dirty="0" smtClean="0">
              <a:latin typeface="Agency FB" pitchFamily="34" charset="0"/>
            </a:endParaRPr>
          </a:p>
          <a:p>
            <a:pPr>
              <a:buFont typeface="Wingdings" pitchFamily="2" charset="2"/>
              <a:buChar char="ü"/>
            </a:pPr>
            <a:r>
              <a:rPr lang="tr-TR" sz="2900" dirty="0" smtClean="0">
                <a:latin typeface="Agency FB" pitchFamily="34" charset="0"/>
              </a:rPr>
              <a:t>Belirli konularda ( makama göre) yazılır.</a:t>
            </a:r>
            <a:br>
              <a:rPr lang="tr-TR" sz="2900" dirty="0" smtClean="0">
                <a:latin typeface="Agency FB" pitchFamily="34" charset="0"/>
              </a:rPr>
            </a:br>
            <a:r>
              <a:rPr lang="tr-TR" sz="2900" dirty="0" smtClean="0">
                <a:latin typeface="Agency FB" pitchFamily="34" charset="0"/>
              </a:rPr>
              <a:t> </a:t>
            </a:r>
          </a:p>
          <a:p>
            <a:pPr>
              <a:buNone/>
            </a:pPr>
            <a:r>
              <a:rPr lang="tr-TR" sz="2900" dirty="0" smtClean="0">
                <a:solidFill>
                  <a:schemeClr val="accent1">
                    <a:lumMod val="75000"/>
                  </a:schemeClr>
                </a:solidFill>
                <a:latin typeface="Agency FB" pitchFamily="34" charset="0"/>
              </a:rPr>
              <a:t>     </a:t>
            </a:r>
          </a:p>
          <a:p>
            <a:pPr>
              <a:buNone/>
            </a:pPr>
            <a:r>
              <a:rPr lang="tr-TR" sz="3200" dirty="0" smtClean="0">
                <a:solidFill>
                  <a:schemeClr val="accent1">
                    <a:lumMod val="75000"/>
                  </a:schemeClr>
                </a:solidFill>
                <a:latin typeface="Curlz MT" pitchFamily="82" charset="0"/>
              </a:rPr>
              <a:t>3)İş Mektubu</a:t>
            </a:r>
          </a:p>
          <a:p>
            <a:pPr>
              <a:buNone/>
            </a:pPr>
            <a:endParaRPr lang="tr-TR" sz="2900" dirty="0" smtClean="0">
              <a:solidFill>
                <a:schemeClr val="accent1">
                  <a:lumMod val="75000"/>
                </a:schemeClr>
              </a:solidFill>
              <a:latin typeface="Agency FB" pitchFamily="34" charset="0"/>
            </a:endParaRPr>
          </a:p>
          <a:p>
            <a:pPr>
              <a:buFont typeface="Wingdings" pitchFamily="2" charset="2"/>
              <a:buChar char="ü"/>
            </a:pPr>
            <a:r>
              <a:rPr lang="tr-TR" sz="2900" dirty="0" smtClean="0">
                <a:latin typeface="Agency FB" pitchFamily="34" charset="0"/>
              </a:rPr>
              <a:t> Özel kurumlar arasında veya kişi ile özel kurumlar arasındaki mektuplardır.</a:t>
            </a:r>
          </a:p>
          <a:p>
            <a:pPr>
              <a:buFont typeface="Wingdings" pitchFamily="2" charset="2"/>
              <a:buChar char="ü"/>
            </a:pPr>
            <a:endParaRPr lang="tr-TR" sz="2900" dirty="0" smtClean="0">
              <a:latin typeface="Agency FB" pitchFamily="34" charset="0"/>
            </a:endParaRPr>
          </a:p>
          <a:p>
            <a:pPr>
              <a:buFont typeface="Wingdings" pitchFamily="2" charset="2"/>
              <a:buChar char="ü"/>
            </a:pPr>
            <a:r>
              <a:rPr lang="tr-TR" sz="2900" dirty="0" smtClean="0">
                <a:latin typeface="Agency FB" pitchFamily="34" charset="0"/>
              </a:rPr>
              <a:t>Daha çok açıklayıcı anlatım vardır. </a:t>
            </a:r>
          </a:p>
          <a:p>
            <a:pPr>
              <a:buFont typeface="Wingdings" pitchFamily="2" charset="2"/>
              <a:buChar char="ü"/>
            </a:pPr>
            <a:endParaRPr lang="tr-TR" sz="2900" dirty="0" smtClean="0">
              <a:latin typeface="Agency FB" pitchFamily="34" charset="0"/>
            </a:endParaRPr>
          </a:p>
          <a:p>
            <a:pPr>
              <a:buFont typeface="Wingdings" pitchFamily="2" charset="2"/>
              <a:buChar char="ü"/>
            </a:pPr>
            <a:r>
              <a:rPr lang="tr-TR" sz="2900" dirty="0" smtClean="0">
                <a:latin typeface="Agency FB" pitchFamily="34" charset="0"/>
              </a:rPr>
              <a:t>Bir iş veya hizmet söz konusudur.</a:t>
            </a:r>
          </a:p>
          <a:p>
            <a:pPr>
              <a:buFont typeface="Wingdings" pitchFamily="2" charset="2"/>
              <a:buChar char="ü"/>
            </a:pPr>
            <a:endParaRPr lang="tr-TR" sz="2900" dirty="0" smtClean="0">
              <a:latin typeface="Agency FB" pitchFamily="34" charset="0"/>
            </a:endParaRPr>
          </a:p>
          <a:p>
            <a:pPr>
              <a:buFont typeface="Wingdings" pitchFamily="2" charset="2"/>
              <a:buChar char="ü"/>
            </a:pPr>
            <a:r>
              <a:rPr lang="tr-TR" sz="2900" dirty="0" smtClean="0">
                <a:latin typeface="Agency FB" pitchFamily="34" charset="0"/>
              </a:rPr>
              <a:t>Açık,sade ve yalın dil kullanılır. </a:t>
            </a:r>
          </a:p>
          <a:p>
            <a:pPr>
              <a:buFont typeface="Wingdings" pitchFamily="2" charset="2"/>
              <a:buChar char="ü"/>
            </a:pPr>
            <a:r>
              <a:rPr lang="tr-TR" dirty="0" smtClean="0">
                <a:latin typeface="Agency FB" pitchFamily="34" charset="0"/>
              </a:rPr>
              <a:t/>
            </a:r>
            <a:br>
              <a:rPr lang="tr-TR" dirty="0" smtClean="0">
                <a:latin typeface="Agency FB" pitchFamily="34" charset="0"/>
              </a:rPr>
            </a:br>
            <a:r>
              <a:rPr lang="tr-TR" dirty="0" smtClean="0"/>
              <a:t/>
            </a:r>
            <a:br>
              <a:rPr lang="tr-TR" dirty="0" smtClean="0"/>
            </a:br>
            <a:endParaRPr lang="tr-TR" dirty="0"/>
          </a:p>
        </p:txBody>
      </p:sp>
    </p:spTree>
  </p:cSld>
  <p:clrMapOvr>
    <a:masterClrMapping/>
  </p:clrMapOvr>
  <p:transition spd="med" advClick="0" advTm="10000">
    <p:cover dir="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85000" lnSpcReduction="20000"/>
          </a:bodyPr>
          <a:lstStyle/>
          <a:p>
            <a:pPr>
              <a:buNone/>
            </a:pPr>
            <a:r>
              <a:rPr lang="tr-TR" sz="2200" dirty="0" smtClean="0">
                <a:solidFill>
                  <a:schemeClr val="accent1">
                    <a:lumMod val="75000"/>
                  </a:schemeClr>
                </a:solidFill>
                <a:latin typeface="Baskerville Old Face" pitchFamily="18" charset="0"/>
              </a:rPr>
              <a:t>  </a:t>
            </a:r>
          </a:p>
          <a:p>
            <a:pPr>
              <a:buNone/>
            </a:pPr>
            <a:r>
              <a:rPr lang="tr-TR" sz="2200" dirty="0" smtClean="0">
                <a:solidFill>
                  <a:schemeClr val="accent1">
                    <a:lumMod val="75000"/>
                  </a:schemeClr>
                </a:solidFill>
                <a:latin typeface="Curlz MT" pitchFamily="82" charset="0"/>
              </a:rPr>
              <a:t>   4)Edebi Mektup</a:t>
            </a:r>
          </a:p>
          <a:p>
            <a:pPr>
              <a:buNone/>
            </a:pPr>
            <a:endParaRPr lang="tr-TR" sz="2200" dirty="0" smtClean="0">
              <a:solidFill>
                <a:schemeClr val="accent1">
                  <a:lumMod val="75000"/>
                </a:schemeClr>
              </a:solidFill>
              <a:latin typeface="Agency FB" pitchFamily="34" charset="0"/>
            </a:endParaRPr>
          </a:p>
          <a:p>
            <a:pPr>
              <a:buFont typeface="Wingdings" pitchFamily="2" charset="2"/>
              <a:buChar char="ü"/>
            </a:pPr>
            <a:r>
              <a:rPr lang="tr-TR" sz="2200" dirty="0" smtClean="0">
                <a:latin typeface="Agency FB" pitchFamily="34" charset="0"/>
              </a:rPr>
              <a:t>Edebiyatçıların birbirlerine yazdığı edebi değeri olan mektuplardır.</a:t>
            </a:r>
          </a:p>
          <a:p>
            <a:pPr>
              <a:buFont typeface="Wingdings" pitchFamily="2" charset="2"/>
              <a:buChar char="ü"/>
            </a:pPr>
            <a:endParaRPr lang="tr-TR" sz="2200" dirty="0" smtClean="0">
              <a:latin typeface="Agency FB" pitchFamily="34" charset="0"/>
            </a:endParaRPr>
          </a:p>
          <a:p>
            <a:pPr>
              <a:buFont typeface="Wingdings" pitchFamily="2" charset="2"/>
              <a:buChar char="ü"/>
            </a:pPr>
            <a:r>
              <a:rPr lang="tr-TR" sz="2200" dirty="0" smtClean="0">
                <a:latin typeface="Agency FB" pitchFamily="34" charset="0"/>
              </a:rPr>
              <a:t>Edebi görüşleri yansıtır.</a:t>
            </a:r>
          </a:p>
          <a:p>
            <a:pPr>
              <a:buFont typeface="Wingdings" pitchFamily="2" charset="2"/>
              <a:buChar char="ü"/>
            </a:pPr>
            <a:endParaRPr lang="tr-TR" sz="2200" dirty="0" smtClean="0">
              <a:latin typeface="Agency FB" pitchFamily="34" charset="0"/>
            </a:endParaRPr>
          </a:p>
          <a:p>
            <a:pPr>
              <a:buFont typeface="Wingdings" pitchFamily="2" charset="2"/>
              <a:buChar char="ü"/>
            </a:pPr>
            <a:r>
              <a:rPr lang="tr-TR" sz="2200" dirty="0" smtClean="0">
                <a:latin typeface="Agency FB" pitchFamily="34" charset="0"/>
              </a:rPr>
              <a:t>Edebiyat tarihi açısından önemlidir.</a:t>
            </a:r>
          </a:p>
          <a:p>
            <a:pPr>
              <a:buFont typeface="Wingdings" pitchFamily="2" charset="2"/>
              <a:buChar char="ü"/>
            </a:pPr>
            <a:endParaRPr lang="tr-TR" sz="2200" dirty="0" smtClean="0">
              <a:latin typeface="Agency FB" pitchFamily="34" charset="0"/>
            </a:endParaRPr>
          </a:p>
          <a:p>
            <a:pPr>
              <a:buFont typeface="Wingdings" pitchFamily="2" charset="2"/>
              <a:buChar char="ü"/>
            </a:pPr>
            <a:r>
              <a:rPr lang="tr-TR" sz="2200" dirty="0" smtClean="0">
                <a:latin typeface="Agency FB" pitchFamily="34" charset="0"/>
              </a:rPr>
              <a:t>Yazıldığı dönemin edebiyat görüşünü yansıtır.</a:t>
            </a:r>
          </a:p>
          <a:p>
            <a:pPr>
              <a:buFont typeface="Wingdings" pitchFamily="2" charset="2"/>
              <a:buChar char="ü"/>
            </a:pPr>
            <a:endParaRPr lang="tr-TR" sz="2200" dirty="0" smtClean="0">
              <a:latin typeface="Agency FB" pitchFamily="34" charset="0"/>
            </a:endParaRPr>
          </a:p>
          <a:p>
            <a:pPr>
              <a:buFont typeface="Wingdings" pitchFamily="2" charset="2"/>
              <a:buChar char="ü"/>
            </a:pPr>
            <a:r>
              <a:rPr lang="tr-TR" sz="2200" dirty="0" smtClean="0">
                <a:latin typeface="Agency FB" pitchFamily="34" charset="0"/>
              </a:rPr>
              <a:t>Dil samimidir. </a:t>
            </a:r>
          </a:p>
          <a:p>
            <a:pPr>
              <a:buNone/>
            </a:pPr>
            <a:endParaRPr lang="tr-TR" sz="2000" dirty="0" smtClean="0">
              <a:latin typeface="Agency FB" pitchFamily="34" charset="0"/>
            </a:endParaRPr>
          </a:p>
          <a:p>
            <a:pPr>
              <a:buNone/>
            </a:pPr>
            <a:r>
              <a:rPr lang="tr-TR" sz="2000" dirty="0" smtClean="0">
                <a:latin typeface="Curlz MT" pitchFamily="82" charset="0"/>
              </a:rPr>
              <a:t>     </a:t>
            </a:r>
            <a:r>
              <a:rPr lang="tr-TR" sz="2200" dirty="0" smtClean="0">
                <a:solidFill>
                  <a:schemeClr val="accent1">
                    <a:lumMod val="75000"/>
                  </a:schemeClr>
                </a:solidFill>
                <a:latin typeface="Curlz MT" pitchFamily="82" charset="0"/>
              </a:rPr>
              <a:t>5)Açık Mektup</a:t>
            </a:r>
          </a:p>
          <a:p>
            <a:pPr>
              <a:buNone/>
            </a:pPr>
            <a:endParaRPr lang="tr-TR" sz="2200" dirty="0" smtClean="0">
              <a:solidFill>
                <a:schemeClr val="accent1">
                  <a:lumMod val="75000"/>
                </a:schemeClr>
              </a:solidFill>
              <a:latin typeface="Agency FB" pitchFamily="34" charset="0"/>
            </a:endParaRPr>
          </a:p>
          <a:p>
            <a:pPr>
              <a:buFont typeface="Wingdings" pitchFamily="2" charset="2"/>
              <a:buChar char="ü"/>
            </a:pPr>
            <a:r>
              <a:rPr lang="tr-TR" sz="2200" dirty="0" smtClean="0">
                <a:latin typeface="Agency FB" pitchFamily="34" charset="0"/>
              </a:rPr>
              <a:t>Herhangi bir düşünceyi, görüşü açıklamak, bir tezi savunmak için bir devlet yetkilisine ya da halka hitaben, bir kişi ya da kurum tarafından yazılan, gazete, dergi aracılığıyla yayımlanan mektuplardır. Açık mektup örneklerine zaman zaman gazete ve sanat dergilerinde rastlanmaktadır.Açık mektuplar; makale, fıkra, inceleme yazılarından birinde yer alabilir. </a:t>
            </a:r>
            <a:r>
              <a:rPr lang="tr-TR" dirty="0" smtClean="0">
                <a:latin typeface="Agency FB" pitchFamily="34" charset="0"/>
              </a:rPr>
              <a:t/>
            </a:r>
            <a:br>
              <a:rPr lang="tr-TR" dirty="0" smtClean="0">
                <a:latin typeface="Agency FB" pitchFamily="34" charset="0"/>
              </a:rPr>
            </a:br>
            <a:endParaRPr lang="tr-TR" dirty="0" smtClean="0">
              <a:latin typeface="Agency FB" pitchFamily="34" charset="0"/>
            </a:endParaRPr>
          </a:p>
          <a:p>
            <a:pPr>
              <a:buNone/>
            </a:pPr>
            <a:r>
              <a:rPr lang="tr-TR" b="1" dirty="0" smtClean="0">
                <a:latin typeface="Agency FB" pitchFamily="34" charset="0"/>
              </a:rPr>
              <a:t/>
            </a:r>
            <a:br>
              <a:rPr lang="tr-TR" b="1" dirty="0" smtClean="0">
                <a:latin typeface="Agency FB" pitchFamily="34" charset="0"/>
              </a:rPr>
            </a:br>
            <a:endParaRPr lang="tr-TR" dirty="0">
              <a:latin typeface="Agency FB" pitchFamily="34" charset="0"/>
            </a:endParaRPr>
          </a:p>
        </p:txBody>
      </p:sp>
    </p:spTree>
  </p:cSld>
  <p:clrMapOvr>
    <a:masterClrMapping/>
  </p:clrMapOvr>
  <p:transition spd="med" advClick="0" advTm="10000">
    <p:cover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285860"/>
          </a:xfrm>
        </p:spPr>
        <p:txBody>
          <a:bodyPr>
            <a:normAutofit fontScale="90000"/>
          </a:bodyPr>
          <a:lstStyle/>
          <a:p>
            <a:r>
              <a:rPr lang="tr-TR" dirty="0" smtClean="0">
                <a:solidFill>
                  <a:schemeClr val="accent1">
                    <a:lumMod val="75000"/>
                  </a:schemeClr>
                </a:solidFill>
                <a:latin typeface="Curlz MT" pitchFamily="82" charset="0"/>
              </a:rPr>
              <a:t>MEKTUP TÜRÜNÜN ÖNEMLİ ESERLERİ</a:t>
            </a:r>
            <a:endParaRPr lang="tr-TR"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285860"/>
            <a:ext cx="9144000" cy="5572140"/>
          </a:xfrm>
        </p:spPr>
        <p:txBody>
          <a:bodyPr>
            <a:normAutofit fontScale="85000" lnSpcReduction="20000"/>
          </a:bodyPr>
          <a:lstStyle/>
          <a:p>
            <a:pPr>
              <a:buFont typeface="Wingdings" pitchFamily="2" charset="2"/>
              <a:buChar char="ü"/>
            </a:pPr>
            <a:r>
              <a:rPr lang="tr-TR" sz="2000" dirty="0" smtClean="0">
                <a:latin typeface="Baskerville Old Face" pitchFamily="18" charset="0"/>
              </a:rPr>
              <a:t>Genç </a:t>
            </a:r>
            <a:r>
              <a:rPr lang="tr-TR" sz="2000" dirty="0" err="1" smtClean="0">
                <a:latin typeface="Baskerville Old Face" pitchFamily="18" charset="0"/>
              </a:rPr>
              <a:t>Weather’in</a:t>
            </a:r>
            <a:r>
              <a:rPr lang="tr-TR" sz="2000" dirty="0" smtClean="0">
                <a:latin typeface="Baskerville Old Face" pitchFamily="18" charset="0"/>
              </a:rPr>
              <a:t> Açları – </a:t>
            </a:r>
            <a:r>
              <a:rPr lang="tr-TR" sz="2000" dirty="0" err="1" smtClean="0">
                <a:latin typeface="Baskerville Old Face" pitchFamily="18" charset="0"/>
              </a:rPr>
              <a:t>Geothe</a:t>
            </a:r>
            <a:endParaRPr lang="tr-TR" sz="2000" dirty="0" smtClean="0">
              <a:latin typeface="Baskerville Old Face" pitchFamily="18" charset="0"/>
            </a:endParaRP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err="1" smtClean="0">
                <a:latin typeface="Baskerville Old Face" pitchFamily="18" charset="0"/>
              </a:rPr>
              <a:t>Pamela</a:t>
            </a:r>
            <a:r>
              <a:rPr lang="tr-TR" sz="2000" dirty="0" smtClean="0">
                <a:latin typeface="Baskerville Old Face" pitchFamily="18" charset="0"/>
              </a:rPr>
              <a:t> – </a:t>
            </a:r>
            <a:r>
              <a:rPr lang="tr-TR" sz="2000" dirty="0" err="1" smtClean="0">
                <a:latin typeface="Baskerville Old Face" pitchFamily="18" charset="0"/>
              </a:rPr>
              <a:t>Richardson</a:t>
            </a:r>
            <a:endParaRPr lang="tr-TR" sz="2000" dirty="0" smtClean="0">
              <a:latin typeface="Baskerville Old Face" pitchFamily="18" charset="0"/>
            </a:endParaRP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Vadideki Zambak – </a:t>
            </a:r>
            <a:r>
              <a:rPr lang="tr-TR" sz="2000" dirty="0" err="1" smtClean="0">
                <a:latin typeface="Baskerville Old Face" pitchFamily="18" charset="0"/>
              </a:rPr>
              <a:t>Balzac</a:t>
            </a:r>
            <a:endParaRPr lang="tr-TR" sz="2000" dirty="0" smtClean="0">
              <a:latin typeface="Baskerville Old Face" pitchFamily="18" charset="0"/>
            </a:endParaRP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err="1" smtClean="0">
                <a:latin typeface="Baskerville Old Face" pitchFamily="18" charset="0"/>
              </a:rPr>
              <a:t>Husisi</a:t>
            </a:r>
            <a:r>
              <a:rPr lang="tr-TR" sz="2000" dirty="0" smtClean="0">
                <a:latin typeface="Baskerville Old Face" pitchFamily="18" charset="0"/>
              </a:rPr>
              <a:t> Mektuplar – Namık Kemal</a:t>
            </a: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Mektuplar – Ahmet Hamdi Tanpınar</a:t>
            </a: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Ziya’ya Mektuplar – Cahit Sıtkı Tarancı</a:t>
            </a: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err="1" smtClean="0">
                <a:latin typeface="Baskerville Old Face" pitchFamily="18" charset="0"/>
              </a:rPr>
              <a:t>Tahrib</a:t>
            </a:r>
            <a:r>
              <a:rPr lang="tr-TR" sz="2000" dirty="0" smtClean="0">
                <a:latin typeface="Baskerville Old Face" pitchFamily="18" charset="0"/>
              </a:rPr>
              <a:t>-i Harabat – Namık Kemal (eleştiri tarzı mektuplar)</a:t>
            </a: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Evrak-ı Eyyam – Cenap Şahadettin (eleştiri tarzı mektuplar)</a:t>
            </a: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Handan – Halide Edip Adıvar (roman tarzı </a:t>
            </a:r>
            <a:r>
              <a:rPr lang="tr-TR" sz="2000" dirty="0" err="1" smtClean="0">
                <a:latin typeface="Baskerville Old Face" pitchFamily="18" charset="0"/>
              </a:rPr>
              <a:t>metup</a:t>
            </a:r>
            <a:r>
              <a:rPr lang="tr-TR" sz="2000" dirty="0" smtClean="0">
                <a:latin typeface="Baskerville Old Face" pitchFamily="18" charset="0"/>
              </a:rPr>
              <a:t>)</a:t>
            </a: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Bir Kadın Düşmanı – Reşat Nuri Güntekin (roman tarzı mektup)</a:t>
            </a:r>
          </a:p>
          <a:p>
            <a:pPr>
              <a:buFont typeface="Wingdings" pitchFamily="2" charset="2"/>
              <a:buChar char="ü"/>
            </a:pPr>
            <a:endParaRPr lang="tr-TR" sz="2000" dirty="0" smtClean="0">
              <a:latin typeface="Baskerville Old Face" pitchFamily="18" charset="0"/>
            </a:endParaRPr>
          </a:p>
          <a:p>
            <a:pPr>
              <a:buFont typeface="Wingdings" pitchFamily="2" charset="2"/>
              <a:buChar char="ü"/>
            </a:pPr>
            <a:r>
              <a:rPr lang="tr-TR" sz="2000" dirty="0" smtClean="0">
                <a:latin typeface="Baskerville Old Face" pitchFamily="18" charset="0"/>
              </a:rPr>
              <a:t>Mutallaka – Hüseyin Rahmi Gürpınar (roman tarzı mektup)</a:t>
            </a:r>
          </a:p>
          <a:p>
            <a:endParaRPr lang="tr-TR" sz="2000" dirty="0">
              <a:latin typeface="Baskerville Old Face" pitchFamily="18" charset="0"/>
            </a:endParaRPr>
          </a:p>
        </p:txBody>
      </p:sp>
    </p:spTree>
  </p:cSld>
  <p:clrMapOvr>
    <a:masterClrMapping/>
  </p:clrMapOvr>
  <p:transition spd="med" advClick="0" advTm="10000">
    <p:cover dir="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endParaRPr lang="tr-TR" sz="2000" dirty="0" smtClean="0"/>
          </a:p>
          <a:p>
            <a:pPr>
              <a:buFont typeface="Wingdings" pitchFamily="2" charset="2"/>
              <a:buChar char="ü"/>
            </a:pPr>
            <a:endParaRPr lang="tr-TR" sz="2000" dirty="0" smtClean="0">
              <a:latin typeface="Agency FB" pitchFamily="34" charset="0"/>
            </a:endParaRP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Bir Serencam – Yakup Kadri Karaosmanoğlu</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Avrupa Mektupları – Cenap Şahabettin (gezi yazısı tarzında mektup)</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Romanya Mektupları – Ahmet Rasim (gezi yazısı tarzında mektup)</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İzmir Yollarında Son Mektup – </a:t>
            </a:r>
            <a:r>
              <a:rPr lang="tr-TR" sz="2000" dirty="0" err="1" smtClean="0">
                <a:latin typeface="Agency FB" pitchFamily="34" charset="0"/>
              </a:rPr>
              <a:t>Kemalettin</a:t>
            </a:r>
            <a:r>
              <a:rPr lang="tr-TR" sz="2000" dirty="0" smtClean="0">
                <a:latin typeface="Agency FB" pitchFamily="34" charset="0"/>
              </a:rPr>
              <a:t> Kamu (şiir tarzında mektup)</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Oktay’a Mektuplar – Orhan Veli Kanık (şiir tarzında mektup)</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Okuruma Mektuplar – Nurullah Ataç (deneme tarzında mektup)</a:t>
            </a:r>
          </a:p>
          <a:p>
            <a:endParaRPr lang="tr-TR" dirty="0"/>
          </a:p>
        </p:txBody>
      </p:sp>
    </p:spTree>
  </p:cSld>
  <p:clrMapOvr>
    <a:masterClrMapping/>
  </p:clrMapOvr>
  <p:transition spd="med" advClick="0" advTm="10000">
    <p:cover dir="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dirty="0" smtClean="0">
                <a:solidFill>
                  <a:schemeClr val="accent1">
                    <a:lumMod val="75000"/>
                  </a:schemeClr>
                </a:solidFill>
                <a:latin typeface="Curlz MT" pitchFamily="82" charset="0"/>
              </a:rPr>
              <a:t>                       </a:t>
            </a:r>
          </a:p>
          <a:p>
            <a:pPr>
              <a:buNone/>
            </a:pPr>
            <a:r>
              <a:rPr lang="tr-TR" dirty="0" smtClean="0">
                <a:solidFill>
                  <a:schemeClr val="accent1">
                    <a:lumMod val="75000"/>
                  </a:schemeClr>
                </a:solidFill>
                <a:latin typeface="Curlz MT" pitchFamily="82" charset="0"/>
              </a:rPr>
              <a:t>                            MEKTUP ÖRNEĞİ</a:t>
            </a:r>
          </a:p>
          <a:p>
            <a:pPr>
              <a:buNone/>
            </a:pPr>
            <a:endParaRPr lang="tr-TR" dirty="0" smtClean="0">
              <a:solidFill>
                <a:schemeClr val="accent1">
                  <a:lumMod val="75000"/>
                </a:schemeClr>
              </a:solidFill>
              <a:latin typeface="Curlz MT" pitchFamily="82" charset="0"/>
            </a:endParaRPr>
          </a:p>
          <a:p>
            <a:pPr>
              <a:buNone/>
            </a:pPr>
            <a:endParaRPr lang="tr-TR" dirty="0" smtClean="0">
              <a:solidFill>
                <a:schemeClr val="accent1">
                  <a:lumMod val="75000"/>
                </a:schemeClr>
              </a:solidFill>
              <a:latin typeface="Curlz MT" pitchFamily="82" charset="0"/>
            </a:endParaRPr>
          </a:p>
          <a:p>
            <a:pPr>
              <a:buNone/>
            </a:pPr>
            <a:r>
              <a:rPr lang="tr-TR" dirty="0" smtClean="0"/>
              <a:t>    </a:t>
            </a:r>
            <a:r>
              <a:rPr lang="tr-TR" sz="2000" dirty="0" smtClean="0">
                <a:latin typeface="Agency FB" pitchFamily="34" charset="0"/>
              </a:rPr>
              <a:t>Sevgili Ahmet,</a:t>
            </a:r>
          </a:p>
          <a:p>
            <a:pPr>
              <a:buNone/>
            </a:pPr>
            <a:endParaRPr lang="tr-TR" sz="2000" dirty="0" smtClean="0">
              <a:latin typeface="Agency FB" pitchFamily="34" charset="0"/>
            </a:endParaRPr>
          </a:p>
          <a:p>
            <a:pPr>
              <a:buNone/>
            </a:pPr>
            <a:r>
              <a:rPr lang="tr-TR" sz="2000" dirty="0" smtClean="0">
                <a:latin typeface="Agency FB" pitchFamily="34" charset="0"/>
              </a:rPr>
              <a:t>        Her şeyden önce seni çok özlediğimi belirtmek istiyorum.Uzun yıllar birlikte gezip arkadaşlık ettikten     sonra yeni yerlere gelmek özlemimi daha da arttırdı.</a:t>
            </a:r>
          </a:p>
          <a:p>
            <a:pPr>
              <a:buNone/>
            </a:pPr>
            <a:r>
              <a:rPr lang="tr-TR" sz="2000" dirty="0" smtClean="0">
                <a:latin typeface="Agency FB" pitchFamily="34" charset="0"/>
              </a:rPr>
              <a:t>        Alışkanlıklarımdan vazgeçmek zorunda olduğum bir döneme girdim.Üzülerek belirteyim ki bunlar arasında en fazla zor gelen senden ve değerli arkadaşlarımdan uzak kalmak geliyor.Ankara’ya geldiğimden beri derslerden başımı kaldıramıyorum.Okul iyi ve düzenli bir şekilde devam ediyor.Yalnız yaşamaya alışmak ve derslerime ayırdığım vakitler haricinde parklara gidiyorum.Temiz havada dolaşıyorum.Ailem ve siz aklımdan bir an olsun çıkmıyorsunuz.</a:t>
            </a:r>
          </a:p>
          <a:p>
            <a:pPr>
              <a:buNone/>
            </a:pPr>
            <a:r>
              <a:rPr lang="tr-TR" sz="2000" dirty="0" smtClean="0">
                <a:latin typeface="Agency FB" pitchFamily="34" charset="0"/>
              </a:rPr>
              <a:t>        Senden ricam beni mektupsuz ve habersiz bırakmamandır. Senin göndereceğin mektuplar benim özlemimi biraz azaltacaktır.Herkese selamlar kendine iyi bak.</a:t>
            </a:r>
          </a:p>
          <a:p>
            <a:endParaRPr lang="tr-TR" sz="2000" dirty="0">
              <a:latin typeface="Agency FB" pitchFamily="34" charset="0"/>
            </a:endParaRPr>
          </a:p>
        </p:txBody>
      </p:sp>
    </p:spTree>
  </p:cSld>
  <p:clrMapOvr>
    <a:masterClrMapping/>
  </p:clrMapOvr>
  <p:transition spd="med" advClick="0" advTm="10000">
    <p:cover dir="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Özel 9">
      <a:dk1>
        <a:sysClr val="windowText" lastClr="000000"/>
      </a:dk1>
      <a:lt1>
        <a:sysClr val="window" lastClr="FFFFFF"/>
      </a:lt1>
      <a:dk2>
        <a:srgbClr val="666666"/>
      </a:dk2>
      <a:lt2>
        <a:srgbClr val="D2D2D2"/>
      </a:lt2>
      <a:accent1>
        <a:srgbClr val="FFFF65"/>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TotalTime>
  <Words>547</Words>
  <PresentationFormat>Ekran Gösterisi (4:3)</PresentationFormat>
  <Paragraphs>124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Canlı</vt:lpstr>
      <vt:lpstr>Slayt 1</vt:lpstr>
      <vt:lpstr>                   MEKTUP</vt:lpstr>
      <vt:lpstr>Slayt 3</vt:lpstr>
      <vt:lpstr>         Mektup türleri şunlardır;</vt:lpstr>
      <vt:lpstr>Slayt 5</vt:lpstr>
      <vt:lpstr>Slayt 6</vt:lpstr>
      <vt:lpstr>MEKTUP TÜRÜNÜN ÖNEMLİ ESERLERİ</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MEKTUP</dc:title>
  <dc:creator>PC</dc:creator>
  <cp:lastModifiedBy>SONY</cp:lastModifiedBy>
  <cp:revision>12</cp:revision>
  <dcterms:created xsi:type="dcterms:W3CDTF">2017-04-12T17:18:07Z</dcterms:created>
  <dcterms:modified xsi:type="dcterms:W3CDTF">2017-04-13T20:52:19Z</dcterms:modified>
</cp:coreProperties>
</file>