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4" r:id="rId9"/>
    <p:sldId id="265" r:id="rId10"/>
    <p:sldId id="266" r:id="rId11"/>
    <p:sldId id="25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FFFFCC"/>
    <a:srgbClr val="2F0876"/>
    <a:srgbClr val="6D115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2500" autoAdjust="0"/>
  </p:normalViewPr>
  <p:slideViewPr>
    <p:cSldViewPr>
      <p:cViewPr varScale="1">
        <p:scale>
          <a:sx n="73" d="100"/>
          <a:sy n="73" d="100"/>
        </p:scale>
        <p:origin x="-107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575C2EE7-618A-4332-8B2B-3C3FE1EE3EA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5C2EE7-618A-4332-8B2B-3C3FE1EE3EA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5C2EE7-618A-4332-8B2B-3C3FE1EE3EA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575C2EE7-618A-4332-8B2B-3C3FE1EE3EA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575C2EE7-618A-4332-8B2B-3C3FE1EE3EAA}" type="slidenum">
              <a:rPr lang="tr-TR" smtClean="0"/>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575C2EE7-618A-4332-8B2B-3C3FE1EE3EA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575C2EE7-618A-4332-8B2B-3C3FE1EE3EAA}" type="slidenum">
              <a:rPr lang="tr-TR" smtClean="0"/>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5C2EE7-618A-4332-8B2B-3C3FE1EE3EA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5C2EE7-618A-4332-8B2B-3C3FE1EE3EA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5C2EE7-618A-4332-8B2B-3C3FE1EE3EA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D5BBAA2C-7D5F-4F0B-8F7A-48B0BFF633F4}" type="datetimeFigureOut">
              <a:rPr lang="tr-TR" smtClean="0"/>
              <a:t>11.12.2015</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575C2EE7-618A-4332-8B2B-3C3FE1EE3EAA}" type="slidenum">
              <a:rPr lang="tr-TR" smtClean="0"/>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5BBAA2C-7D5F-4F0B-8F7A-48B0BFF633F4}" type="datetimeFigureOut">
              <a:rPr lang="tr-TR" smtClean="0"/>
              <a:t>11.12.2015</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75C2EE7-618A-4332-8B2B-3C3FE1EE3EAA}" type="slidenum">
              <a:rPr lang="tr-TR" smtClean="0"/>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85720" y="428604"/>
            <a:ext cx="8458200" cy="6000792"/>
          </a:xfrm>
        </p:spPr>
        <p:txBody>
          <a:bodyPr>
            <a:noAutofit/>
          </a:bodyPr>
          <a:lstStyle/>
          <a:p>
            <a:pPr algn="ctr"/>
            <a:r>
              <a:rPr lang="tr-TR" sz="8300" dirty="0" smtClean="0">
                <a:solidFill>
                  <a:srgbClr val="2F0876"/>
                </a:solidFill>
                <a:effectLst>
                  <a:outerShdw blurRad="38100" dist="38100" dir="2700000" algn="tl">
                    <a:srgbClr val="000000">
                      <a:alpha val="43137"/>
                    </a:srgbClr>
                  </a:outerShdw>
                  <a:reflection blurRad="12700" stA="48000" endA="300" endPos="55000" dir="5400000" sy="-90000" algn="bl" rotWithShape="0"/>
                </a:effectLst>
                <a:latin typeface="Lucida Calligraphy" pitchFamily="66" charset="0"/>
                <a:ea typeface="Batang" pitchFamily="18" charset="-127"/>
              </a:rPr>
              <a:t>Konferans</a:t>
            </a:r>
            <a:br>
              <a:rPr lang="tr-TR" sz="8300" dirty="0" smtClean="0">
                <a:solidFill>
                  <a:srgbClr val="2F0876"/>
                </a:solidFill>
                <a:effectLst>
                  <a:outerShdw blurRad="38100" dist="38100" dir="2700000" algn="tl">
                    <a:srgbClr val="000000">
                      <a:alpha val="43137"/>
                    </a:srgbClr>
                  </a:outerShdw>
                  <a:reflection blurRad="12700" stA="48000" endA="300" endPos="55000" dir="5400000" sy="-90000" algn="bl" rotWithShape="0"/>
                </a:effectLst>
                <a:latin typeface="Lucida Calligraphy" pitchFamily="66" charset="0"/>
                <a:ea typeface="Batang" pitchFamily="18" charset="-127"/>
              </a:rPr>
            </a:br>
            <a:r>
              <a:rPr lang="tr-TR" sz="8300" dirty="0" smtClean="0">
                <a:solidFill>
                  <a:srgbClr val="2F0876"/>
                </a:solidFill>
                <a:effectLst>
                  <a:outerShdw blurRad="38100" dist="38100" dir="2700000" algn="tl">
                    <a:srgbClr val="000000">
                      <a:alpha val="43137"/>
                    </a:srgbClr>
                  </a:outerShdw>
                  <a:reflection blurRad="12700" stA="48000" endA="300" endPos="55000" dir="5400000" sy="-90000" algn="bl" rotWithShape="0"/>
                </a:effectLst>
                <a:latin typeface="Lucida Calligraphy" pitchFamily="66" charset="0"/>
                <a:ea typeface="Batang" pitchFamily="18" charset="-127"/>
              </a:rPr>
              <a:t>ve</a:t>
            </a:r>
            <a:br>
              <a:rPr lang="tr-TR" sz="8300" dirty="0" smtClean="0">
                <a:solidFill>
                  <a:srgbClr val="2F0876"/>
                </a:solidFill>
                <a:effectLst>
                  <a:outerShdw blurRad="38100" dist="38100" dir="2700000" algn="tl">
                    <a:srgbClr val="000000">
                      <a:alpha val="43137"/>
                    </a:srgbClr>
                  </a:outerShdw>
                  <a:reflection blurRad="12700" stA="48000" endA="300" endPos="55000" dir="5400000" sy="-90000" algn="bl" rotWithShape="0"/>
                </a:effectLst>
                <a:latin typeface="Lucida Calligraphy" pitchFamily="66" charset="0"/>
                <a:ea typeface="Batang" pitchFamily="18" charset="-127"/>
              </a:rPr>
            </a:br>
            <a:r>
              <a:rPr lang="tr-TR" sz="8300" dirty="0" smtClean="0">
                <a:solidFill>
                  <a:srgbClr val="2F0876"/>
                </a:solidFill>
                <a:effectLst>
                  <a:outerShdw blurRad="38100" dist="38100" dir="2700000" algn="tl">
                    <a:srgbClr val="000000">
                      <a:alpha val="43137"/>
                    </a:srgbClr>
                  </a:outerShdw>
                  <a:reflection blurRad="12700" stA="48000" endA="300" endPos="55000" dir="5400000" sy="-90000" algn="bl" rotWithShape="0"/>
                </a:effectLst>
                <a:latin typeface="Lucida Calligraphy" pitchFamily="66" charset="0"/>
                <a:ea typeface="Batang" pitchFamily="18" charset="-127"/>
              </a:rPr>
              <a:t> kongre   nedir?</a:t>
            </a:r>
            <a:endParaRPr lang="tr-TR" sz="8300" dirty="0">
              <a:solidFill>
                <a:srgbClr val="2F0876"/>
              </a:solidFill>
              <a:effectLst>
                <a:outerShdw blurRad="38100" dist="38100" dir="2700000" algn="tl">
                  <a:srgbClr val="000000">
                    <a:alpha val="43137"/>
                  </a:srgbClr>
                </a:outerShdw>
                <a:reflection blurRad="12700" stA="48000" endA="300" endPos="55000" dir="5400000" sy="-90000" algn="bl" rotWithShape="0"/>
              </a:effectLst>
              <a:latin typeface="Lucida Calligraphy" pitchFamily="66" charset="0"/>
              <a:ea typeface="Batang" pitchFamily="18" charset="-127"/>
            </a:endParaRPr>
          </a:p>
        </p:txBody>
      </p:sp>
    </p:spTree>
  </p:cSld>
  <p:clrMapOvr>
    <a:masterClrMapping/>
  </p:clrMapOvr>
  <p:transition spd="slow" advTm="1373">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elitebook\Desktop\kongre-turizmi.jpg"/>
          <p:cNvPicPr>
            <a:picLocks noGrp="1" noChangeAspect="1" noChangeArrowheads="1"/>
          </p:cNvPicPr>
          <p:nvPr>
            <p:ph idx="1"/>
          </p:nvPr>
        </p:nvPicPr>
        <p:blipFill>
          <a:blip r:embed="rId2"/>
          <a:srcRect/>
          <a:stretch>
            <a:fillRect/>
          </a:stretch>
        </p:blipFill>
        <p:spPr bwMode="auto">
          <a:xfrm>
            <a:off x="1" y="0"/>
            <a:ext cx="9144000" cy="68580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spd="med" advTm="889">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Lucida Calligraphy" pitchFamily="66" charset="0"/>
              </a:rPr>
              <a:t>kaynakça</a:t>
            </a:r>
            <a:endParaRPr lang="tr-TR" dirty="0">
              <a:latin typeface="Lucida Calligraphy" pitchFamily="66" charset="0"/>
            </a:endParaRPr>
          </a:p>
        </p:txBody>
      </p:sp>
      <p:sp>
        <p:nvSpPr>
          <p:cNvPr id="3" name="2 İçerik Yer Tutucusu"/>
          <p:cNvSpPr>
            <a:spLocks noGrp="1"/>
          </p:cNvSpPr>
          <p:nvPr>
            <p:ph idx="1"/>
          </p:nvPr>
        </p:nvSpPr>
        <p:spPr>
          <a:xfrm>
            <a:off x="304800" y="1554162"/>
            <a:ext cx="8686800" cy="5303838"/>
          </a:xfrm>
        </p:spPr>
        <p:txBody>
          <a:bodyPr>
            <a:normAutofit lnSpcReduction="10000"/>
          </a:bodyPr>
          <a:lstStyle/>
          <a:p>
            <a:r>
              <a:rPr lang="tr-TR" dirty="0" smtClean="0"/>
              <a:t>http://</a:t>
            </a:r>
            <a:r>
              <a:rPr lang="tr-TR" dirty="0" smtClean="0"/>
              <a:t>www.</a:t>
            </a:r>
            <a:r>
              <a:rPr lang="tr-TR" dirty="0" err="1" smtClean="0"/>
              <a:t>edebiyatogretmeni</a:t>
            </a:r>
            <a:r>
              <a:rPr lang="tr-TR" dirty="0" smtClean="0"/>
              <a:t>.org/konferans/</a:t>
            </a:r>
          </a:p>
          <a:p>
            <a:r>
              <a:rPr lang="tr-TR" dirty="0" smtClean="0"/>
              <a:t>https://</a:t>
            </a:r>
            <a:r>
              <a:rPr lang="tr-TR" dirty="0" smtClean="0"/>
              <a:t>tr.wikipedia.org/wiki/Konferans</a:t>
            </a:r>
          </a:p>
          <a:p>
            <a:r>
              <a:rPr lang="tr-TR" dirty="0" smtClean="0"/>
              <a:t>http://</a:t>
            </a:r>
            <a:r>
              <a:rPr lang="tr-TR" dirty="0" smtClean="0"/>
              <a:t>gazetesu.sabanciuniv.edu/tr/9-egitimde-iyi-ornekler-sabanci-univ-erg-2012-yapildi</a:t>
            </a:r>
          </a:p>
          <a:p>
            <a:r>
              <a:rPr lang="tr-TR" dirty="0" smtClean="0"/>
              <a:t>http://</a:t>
            </a:r>
            <a:r>
              <a:rPr lang="tr-TR" dirty="0" smtClean="0"/>
              <a:t>kongre.</a:t>
            </a:r>
            <a:r>
              <a:rPr lang="tr-TR" dirty="0" err="1" smtClean="0"/>
              <a:t>nedirogren</a:t>
            </a:r>
            <a:r>
              <a:rPr lang="tr-TR" dirty="0" smtClean="0"/>
              <a:t>.com/</a:t>
            </a:r>
          </a:p>
          <a:p>
            <a:r>
              <a:rPr lang="tr-TR" dirty="0" smtClean="0"/>
              <a:t>http://istanbul.fotograftr.com/kongre-toplanti-fotograf-cekimi</a:t>
            </a:r>
            <a:r>
              <a:rPr lang="tr-TR" dirty="0" smtClean="0"/>
              <a:t>/</a:t>
            </a:r>
          </a:p>
          <a:p>
            <a:r>
              <a:rPr lang="tr-TR" dirty="0" smtClean="0"/>
              <a:t>http://www.</a:t>
            </a:r>
            <a:r>
              <a:rPr lang="tr-TR" dirty="0" err="1" smtClean="0"/>
              <a:t>turizmaktuel</a:t>
            </a:r>
            <a:r>
              <a:rPr lang="tr-TR" dirty="0" smtClean="0"/>
              <a:t>.com/haber/</a:t>
            </a:r>
            <a:r>
              <a:rPr lang="tr-TR" dirty="0" err="1" smtClean="0"/>
              <a:t>turkiye</a:t>
            </a:r>
            <a:r>
              <a:rPr lang="tr-TR" dirty="0" smtClean="0"/>
              <a:t>-8217-</a:t>
            </a:r>
            <a:r>
              <a:rPr lang="tr-TR" dirty="0" err="1" smtClean="0"/>
              <a:t>nin</a:t>
            </a:r>
            <a:r>
              <a:rPr lang="tr-TR" dirty="0" smtClean="0"/>
              <a:t>-ilk-kongre-turizm-</a:t>
            </a:r>
            <a:r>
              <a:rPr lang="tr-TR" dirty="0" err="1" smtClean="0"/>
              <a:t>fuari</a:t>
            </a:r>
            <a:r>
              <a:rPr lang="tr-TR" dirty="0" smtClean="0"/>
              <a:t>-</a:t>
            </a:r>
            <a:r>
              <a:rPr lang="tr-TR" dirty="0" err="1" smtClean="0"/>
              <a:t>istanbul</a:t>
            </a:r>
            <a:r>
              <a:rPr lang="tr-TR" dirty="0" smtClean="0"/>
              <a:t>-8217-da</a:t>
            </a:r>
            <a:endParaRPr lang="tr-TR" dirty="0"/>
          </a:p>
        </p:txBody>
      </p:sp>
    </p:spTree>
  </p:cSld>
  <p:clrMapOvr>
    <a:masterClrMapping/>
  </p:clrMapOvr>
  <p:transition spd="med" advTm="421">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Lucida Calligraphy" pitchFamily="66" charset="0"/>
              </a:rPr>
              <a:t>Konferans nedir?</a:t>
            </a:r>
            <a:endParaRPr lang="tr-TR" dirty="0">
              <a:latin typeface="Lucida Calligraphy" pitchFamily="66" charset="0"/>
            </a:endParaRPr>
          </a:p>
        </p:txBody>
      </p:sp>
      <p:sp>
        <p:nvSpPr>
          <p:cNvPr id="3" name="2 İçerik Yer Tutucusu"/>
          <p:cNvSpPr>
            <a:spLocks noGrp="1"/>
          </p:cNvSpPr>
          <p:nvPr>
            <p:ph idx="1"/>
          </p:nvPr>
        </p:nvSpPr>
        <p:spPr/>
        <p:txBody>
          <a:bodyPr>
            <a:normAutofit fontScale="85000" lnSpcReduction="10000"/>
          </a:bodyPr>
          <a:lstStyle/>
          <a:p>
            <a:pPr>
              <a:buFont typeface="Wingdings" pitchFamily="2" charset="2"/>
              <a:buChar char="v"/>
            </a:pPr>
            <a:r>
              <a:rPr lang="tr-TR" b="1" dirty="0" smtClean="0"/>
              <a:t>Konferans</a:t>
            </a:r>
            <a:r>
              <a:rPr lang="tr-TR" dirty="0" smtClean="0"/>
              <a:t> </a:t>
            </a:r>
            <a:r>
              <a:rPr lang="tr-TR" dirty="0" smtClean="0"/>
              <a:t>,</a:t>
            </a:r>
            <a:r>
              <a:rPr lang="tr-TR" dirty="0" smtClean="0"/>
              <a:t> ilim, sanat, hukuk, edebiyat gibi çeşitli konularda bilgi vermek amacıyla yapılan uzun konuşmalardır.</a:t>
            </a:r>
          </a:p>
          <a:p>
            <a:pPr>
              <a:buFont typeface="Wingdings" pitchFamily="2" charset="2"/>
              <a:buChar char="v"/>
            </a:pPr>
            <a:r>
              <a:rPr lang="tr-TR" dirty="0" smtClean="0"/>
              <a:t>Bir hitap çeşidi olan konferans, bilgi verme esasına dayanmaktadır. Konferans, bir </a:t>
            </a:r>
            <a:r>
              <a:rPr lang="tr-TR" dirty="0" smtClean="0"/>
              <a:t>tezi veya</a:t>
            </a:r>
            <a:r>
              <a:rPr lang="tr-TR" dirty="0" smtClean="0"/>
              <a:t> görüşü, bir konuyu açıklamak için daha çok akademik yerlerde verilir. Konferans veren kimsenin derin ve geniş bilgi sahibi, orijinal ve sağlam bir görüş sahibi olması beklenir. Konferans heyecanlı konuşmalar yapmak ve dinleyicileri galeyana getirmek yerine, onların merak ve araştırma, öğrenme arzusuna seslenen bir hitaptır.</a:t>
            </a:r>
          </a:p>
          <a:p>
            <a:pPr>
              <a:buFont typeface="Wingdings" pitchFamily="2" charset="2"/>
              <a:buChar char="v"/>
            </a:pPr>
            <a:endParaRPr lang="tr-TR" dirty="0"/>
          </a:p>
        </p:txBody>
      </p:sp>
    </p:spTree>
  </p:cSld>
  <p:clrMapOvr>
    <a:masterClrMapping/>
  </p:clrMapOvr>
  <p:transition spd="slow" advTm="35646">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0" y="0"/>
            <a:ext cx="8686800" cy="1295400"/>
          </a:xfrm>
        </p:spPr>
        <p:txBody>
          <a:bodyPr>
            <a:normAutofit/>
          </a:bodyPr>
          <a:lstStyle/>
          <a:p>
            <a:r>
              <a:rPr lang="tr-TR" b="1" dirty="0" smtClean="0">
                <a:latin typeface="Lucida Calligraphy" pitchFamily="66" charset="0"/>
              </a:rPr>
              <a:t>Konferansın özellikleri şunlardır:</a:t>
            </a:r>
            <a:endParaRPr lang="tr-TR" dirty="0">
              <a:latin typeface="Lucida Calligraphy" pitchFamily="66" charset="0"/>
            </a:endParaRPr>
          </a:p>
        </p:txBody>
      </p:sp>
      <p:sp>
        <p:nvSpPr>
          <p:cNvPr id="3" name="2 İçerik Yer Tutucusu"/>
          <p:cNvSpPr>
            <a:spLocks noGrp="1"/>
          </p:cNvSpPr>
          <p:nvPr>
            <p:ph idx="1"/>
          </p:nvPr>
        </p:nvSpPr>
        <p:spPr>
          <a:xfrm>
            <a:off x="214282" y="1285860"/>
            <a:ext cx="8686800" cy="5572140"/>
          </a:xfrm>
          <a:solidFill>
            <a:srgbClr val="FFFFCC"/>
          </a:solidFill>
        </p:spPr>
        <p:style>
          <a:lnRef idx="2">
            <a:schemeClr val="accent1"/>
          </a:lnRef>
          <a:fillRef idx="1">
            <a:schemeClr val="lt1"/>
          </a:fillRef>
          <a:effectRef idx="0">
            <a:schemeClr val="accent1"/>
          </a:effectRef>
          <a:fontRef idx="minor">
            <a:schemeClr val="dk1"/>
          </a:fontRef>
        </p:style>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buFont typeface="Wingdings" pitchFamily="2" charset="2"/>
              <a:buChar char="v"/>
            </a:pPr>
            <a:r>
              <a:rPr lang="tr-TR" sz="2800" spc="50" dirty="0" smtClean="0">
                <a:ln w="11430"/>
                <a:solidFill>
                  <a:srgbClr val="0070C0"/>
                </a:solidFill>
                <a:latin typeface="Lucida Calligraphy" pitchFamily="66" charset="0"/>
              </a:rPr>
              <a:t>Hazırlıklı </a:t>
            </a:r>
            <a:r>
              <a:rPr lang="tr-TR" sz="2800" spc="50" dirty="0" smtClean="0">
                <a:ln w="11430"/>
                <a:solidFill>
                  <a:srgbClr val="0070C0"/>
                </a:solidFill>
                <a:latin typeface="Lucida Calligraphy" pitchFamily="66" charset="0"/>
              </a:rPr>
              <a:t>olarak yapılan konuşmalardır, daha çok akademik ortamlarda yapılır.</a:t>
            </a:r>
          </a:p>
          <a:p>
            <a:pPr>
              <a:buFont typeface="Wingdings" pitchFamily="2" charset="2"/>
              <a:buChar char="v"/>
            </a:pPr>
            <a:r>
              <a:rPr lang="tr-TR" sz="2800" spc="50" dirty="0" smtClean="0">
                <a:ln w="11430"/>
                <a:solidFill>
                  <a:srgbClr val="0070C0"/>
                </a:solidFill>
                <a:latin typeface="Lucida Calligraphy" pitchFamily="66" charset="0"/>
              </a:rPr>
              <a:t>Amaç dinleyicilere bir düşünceyi aşılamak ya da on­ları bir hedefe yönlendirmek değil, belli bir konuda bilgi­lendirmektir.</a:t>
            </a:r>
          </a:p>
          <a:p>
            <a:pPr>
              <a:buFont typeface="Wingdings" pitchFamily="2" charset="2"/>
              <a:buChar char="v"/>
            </a:pPr>
            <a:r>
              <a:rPr lang="tr-TR" sz="2800" spc="50" dirty="0" smtClean="0">
                <a:ln w="11430"/>
                <a:solidFill>
                  <a:srgbClr val="0070C0"/>
                </a:solidFill>
                <a:latin typeface="Lucida Calligraphy" pitchFamily="66" charset="0"/>
              </a:rPr>
              <a:t>Konferans veren kişi, hitabet yeteneğinden çok bil­gisini ve düşüncelerini ortaya koymalıdır.</a:t>
            </a:r>
          </a:p>
          <a:p>
            <a:pPr>
              <a:buFont typeface="Wingdings" pitchFamily="2" charset="2"/>
              <a:buChar char="v"/>
            </a:pPr>
            <a:r>
              <a:rPr lang="tr-TR" sz="2800" spc="50" dirty="0" smtClean="0">
                <a:ln w="11430"/>
                <a:solidFill>
                  <a:srgbClr val="0070C0"/>
                </a:solidFill>
                <a:latin typeface="Lucida Calligraphy" pitchFamily="66" charset="0"/>
              </a:rPr>
              <a:t>Bilimsel toplantılarda söylenen ve akademik hitabet türüne giren söylevler de konferans sayılır.</a:t>
            </a:r>
          </a:p>
          <a:p>
            <a:pPr>
              <a:buFont typeface="Wingdings" pitchFamily="2" charset="2"/>
              <a:buChar char="v"/>
            </a:pPr>
            <a:r>
              <a:rPr lang="tr-T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tr-T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advTm="24211">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285720" y="357166"/>
            <a:ext cx="8686800" cy="841248"/>
          </a:xfrm>
        </p:spPr>
        <p:txBody>
          <a:bodyPr/>
          <a:lstStyle/>
          <a:p>
            <a:r>
              <a:rPr lang="tr-TR" dirty="0" smtClean="0">
                <a:latin typeface="Lucida Calligraphy" pitchFamily="66" charset="0"/>
              </a:rPr>
              <a:t>Konferans örnekleri</a:t>
            </a:r>
            <a:endParaRPr lang="tr-TR" dirty="0">
              <a:latin typeface="Lucida Calligraphy" pitchFamily="66" charset="0"/>
            </a:endParaRPr>
          </a:p>
        </p:txBody>
      </p:sp>
      <p:pic>
        <p:nvPicPr>
          <p:cNvPr id="1026" name="Picture 2" descr="C:\Users\elitebook\Desktop\ERG BASIN (3).jpg"/>
          <p:cNvPicPr>
            <a:picLocks noGrp="1" noChangeAspect="1" noChangeArrowheads="1"/>
          </p:cNvPicPr>
          <p:nvPr>
            <p:ph idx="4294967295"/>
          </p:nvPr>
        </p:nvPicPr>
        <p:blipFill>
          <a:blip r:embed="rId2"/>
          <a:srcRect/>
          <a:stretch>
            <a:fillRect/>
          </a:stretch>
        </p:blipFill>
        <p:spPr bwMode="auto">
          <a:xfrm>
            <a:off x="214282" y="1428712"/>
            <a:ext cx="8572560" cy="542928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spd="med" advTm="1451">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Resim Yer Tutucusu" descr="download.jpg"/>
          <p:cNvPicPr>
            <a:picLocks noGrp="1" noChangeAspect="1"/>
          </p:cNvPicPr>
          <p:nvPr>
            <p:ph type="pic" idx="1"/>
          </p:nvPr>
        </p:nvPicPr>
        <p:blipFill>
          <a:blip r:embed="rId2"/>
          <a:srcRect l="4416" r="4416"/>
          <a:stretch>
            <a:fillRect/>
          </a:stretch>
        </p:blipFill>
        <p:spPr>
          <a:xfrm>
            <a:off x="0" y="24"/>
            <a:ext cx="9144000" cy="6858000"/>
          </a:xfrm>
          <a:prstGeom prst="rect">
            <a:avLst/>
          </a:prstGeom>
          <a:ln w="190500" cap="sq">
            <a:solidFill>
              <a:srgbClr val="C8C6BD"/>
            </a:solidFill>
            <a:prstDash val="solid"/>
            <a:miter lim="800000"/>
          </a:ln>
          <a:effectLst>
            <a:glow rad="228600">
              <a:schemeClr val="accent2">
                <a:satMod val="175000"/>
                <a:alpha val="40000"/>
              </a:schemeClr>
            </a:glow>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spd="med" advTm="2668">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smtClean="0">
                <a:latin typeface="Lucida Calligraphy" pitchFamily="66" charset="0"/>
              </a:rPr>
              <a:t>Kongre nedir?</a:t>
            </a:r>
            <a:endParaRPr lang="tr-TR" dirty="0">
              <a:latin typeface="Lucida Calligraphy" pitchFamily="66" charset="0"/>
            </a:endParaRPr>
          </a:p>
        </p:txBody>
      </p:sp>
      <p:sp>
        <p:nvSpPr>
          <p:cNvPr id="6" name="5 İçerik Yer Tutucusu"/>
          <p:cNvSpPr>
            <a:spLocks noGrp="1"/>
          </p:cNvSpPr>
          <p:nvPr>
            <p:ph idx="1"/>
          </p:nvPr>
        </p:nvSpPr>
        <p:spPr/>
        <p:txBody>
          <a:bodyPr>
            <a:normAutofit lnSpcReduction="10000"/>
          </a:bodyPr>
          <a:lstStyle/>
          <a:p>
            <a:r>
              <a:rPr lang="tr-TR" dirty="0" smtClean="0">
                <a:latin typeface="Lucida Calligraphy" pitchFamily="66" charset="0"/>
              </a:rPr>
              <a:t>Ulusal veya uluslararası bilimsel </a:t>
            </a:r>
            <a:r>
              <a:rPr lang="tr-TR" dirty="0" smtClean="0">
                <a:latin typeface="Lucida Calligraphy" pitchFamily="66" charset="0"/>
              </a:rPr>
              <a:t>toplantı.</a:t>
            </a:r>
            <a:endParaRPr lang="tr-TR" dirty="0" smtClean="0">
              <a:latin typeface="Lucida Calligraphy" pitchFamily="66" charset="0"/>
            </a:endParaRPr>
          </a:p>
          <a:p>
            <a:r>
              <a:rPr lang="tr-TR" dirty="0" smtClean="0">
                <a:latin typeface="Lucida Calligraphy" pitchFamily="66" charset="0"/>
              </a:rPr>
              <a:t>Bir</a:t>
            </a:r>
            <a:r>
              <a:rPr lang="tr-TR" dirty="0" smtClean="0">
                <a:latin typeface="Lucida Calligraphy" pitchFamily="66" charset="0"/>
              </a:rPr>
              <a:t> kuruluşun, gündemindeki sorunları, temel konuları konuşmak ve yeni kurullar seçmek üzere belli sürelerle veya gerektikçe yaptığı genel </a:t>
            </a:r>
            <a:r>
              <a:rPr lang="tr-TR" dirty="0" smtClean="0">
                <a:latin typeface="Lucida Calligraphy" pitchFamily="66" charset="0"/>
              </a:rPr>
              <a:t>toplantı.</a:t>
            </a:r>
          </a:p>
          <a:p>
            <a:r>
              <a:rPr lang="tr-TR" dirty="0" smtClean="0">
                <a:latin typeface="Lucida Calligraphy" pitchFamily="66" charset="0"/>
              </a:rPr>
              <a:t>Eski Türklerde devlet işlerinin görüşülüp karara bağlandığı meclis.</a:t>
            </a:r>
            <a:endParaRPr lang="tr-TR" dirty="0">
              <a:latin typeface="Lucida Calligraphy" pitchFamily="66" charset="0"/>
            </a:endParaRPr>
          </a:p>
        </p:txBody>
      </p:sp>
    </p:spTree>
  </p:cSld>
  <p:clrMapOvr>
    <a:masterClrMapping/>
  </p:clrMapOvr>
  <p:transition spd="slow" advTm="15428">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000108"/>
            <a:ext cx="8686800" cy="5715040"/>
          </a:xfrm>
        </p:spPr>
        <p:txBody>
          <a:bodyPr>
            <a:normAutofit fontScale="85000" lnSpcReduction="10000"/>
          </a:bodyPr>
          <a:lstStyle/>
          <a:p>
            <a:r>
              <a:rPr lang="tr-TR" dirty="0" smtClean="0">
                <a:latin typeface="Lucida Calligraphy" pitchFamily="66" charset="0"/>
              </a:rPr>
              <a:t>Bir konuyu görüşmek üzere çeşitli ülkelerden gelen delegelerin </a:t>
            </a:r>
            <a:r>
              <a:rPr lang="tr-TR" dirty="0" err="1" smtClean="0">
                <a:latin typeface="Lucida Calligraphy" pitchFamily="66" charset="0"/>
              </a:rPr>
              <a:t>katılmıyla</a:t>
            </a:r>
            <a:r>
              <a:rPr lang="tr-TR" dirty="0" smtClean="0">
                <a:latin typeface="Lucida Calligraphy" pitchFamily="66" charset="0"/>
              </a:rPr>
              <a:t> </a:t>
            </a:r>
            <a:r>
              <a:rPr lang="tr-TR" dirty="0" smtClean="0">
                <a:latin typeface="Lucida Calligraphy" pitchFamily="66" charset="0"/>
              </a:rPr>
              <a:t>gerçekleştirilen uluslararası toplantılara veya bir kurumun belli zamanlarda ya da gerektikçe yaptığı toplantılara "</a:t>
            </a:r>
            <a:r>
              <a:rPr lang="tr-TR" dirty="0" smtClean="0">
                <a:latin typeface="Lucida Calligraphy" pitchFamily="66" charset="0"/>
              </a:rPr>
              <a:t>kongre" </a:t>
            </a:r>
            <a:r>
              <a:rPr lang="tr-TR" dirty="0" smtClean="0">
                <a:latin typeface="Lucida Calligraphy" pitchFamily="66" charset="0"/>
              </a:rPr>
              <a:t>denir.</a:t>
            </a:r>
          </a:p>
          <a:p>
            <a:r>
              <a:rPr lang="tr-TR" dirty="0" smtClean="0">
                <a:latin typeface="Lucida Calligraphy" pitchFamily="66" charset="0"/>
              </a:rPr>
              <a:t>Dil </a:t>
            </a:r>
            <a:r>
              <a:rPr lang="tr-TR" dirty="0" smtClean="0">
                <a:latin typeface="Lucida Calligraphy" pitchFamily="66" charset="0"/>
              </a:rPr>
              <a:t>kongresi, </a:t>
            </a:r>
            <a:r>
              <a:rPr lang="tr-TR" dirty="0" smtClean="0">
                <a:latin typeface="Lucida Calligraphy" pitchFamily="66" charset="0"/>
              </a:rPr>
              <a:t>eğitim </a:t>
            </a:r>
            <a:r>
              <a:rPr lang="tr-TR" dirty="0" smtClean="0">
                <a:latin typeface="Lucida Calligraphy" pitchFamily="66" charset="0"/>
              </a:rPr>
              <a:t>kongresi </a:t>
            </a:r>
            <a:r>
              <a:rPr lang="tr-TR" dirty="0" smtClean="0">
                <a:latin typeface="Lucida Calligraphy" pitchFamily="66" charset="0"/>
              </a:rPr>
              <a:t>gibi çeşitli başlıklar </a:t>
            </a:r>
            <a:r>
              <a:rPr lang="tr-TR" b="1" dirty="0" smtClean="0">
                <a:latin typeface="Lucida Calligraphy" pitchFamily="66" charset="0"/>
              </a:rPr>
              <a:t>altında d</a:t>
            </a:r>
            <a:r>
              <a:rPr lang="tr-TR" dirty="0" smtClean="0">
                <a:latin typeface="Lucida Calligraphy" pitchFamily="66" charset="0"/>
              </a:rPr>
              <a:t>üzenlenen kongrelerde, </a:t>
            </a:r>
            <a:r>
              <a:rPr lang="tr-TR" dirty="0" smtClean="0">
                <a:latin typeface="Lucida Calligraphy" pitchFamily="66" charset="0"/>
              </a:rPr>
              <a:t>yapılan çalışmalar üzerine dinleyiciye </a:t>
            </a:r>
            <a:r>
              <a:rPr lang="tr-TR" b="1" dirty="0" smtClean="0">
                <a:latin typeface="Lucida Calligraphy" pitchFamily="66" charset="0"/>
              </a:rPr>
              <a:t>bilgi</a:t>
            </a:r>
            <a:r>
              <a:rPr lang="tr-TR" dirty="0" smtClean="0">
                <a:latin typeface="Lucida Calligraphy" pitchFamily="66" charset="0"/>
              </a:rPr>
              <a:t> </a:t>
            </a:r>
            <a:r>
              <a:rPr lang="tr-TR" dirty="0" smtClean="0">
                <a:latin typeface="Lucida Calligraphy" pitchFamily="66" charset="0"/>
              </a:rPr>
              <a:t>verilir.</a:t>
            </a:r>
          </a:p>
          <a:p>
            <a:r>
              <a:rPr lang="tr-TR" dirty="0" smtClean="0">
                <a:latin typeface="Lucida Calligraphy" pitchFamily="66" charset="0"/>
              </a:rPr>
              <a:t>Kongreler</a:t>
            </a:r>
            <a:r>
              <a:rPr lang="tr-TR" dirty="0" smtClean="0">
                <a:latin typeface="Lucida Calligraphy" pitchFamily="66" charset="0"/>
              </a:rPr>
              <a:t> kamuoyuna açık olabileceği gibi </a:t>
            </a:r>
            <a:r>
              <a:rPr lang="tr-TR" dirty="0" smtClean="0">
                <a:latin typeface="Lucida Calligraphy" pitchFamily="66" charset="0"/>
              </a:rPr>
              <a:t>, </a:t>
            </a:r>
            <a:r>
              <a:rPr lang="tr-TR" dirty="0" smtClean="0">
                <a:latin typeface="Lucida Calligraphy" pitchFamily="66" charset="0"/>
              </a:rPr>
              <a:t>kapalı da olabilir </a:t>
            </a:r>
            <a:r>
              <a:rPr lang="tr-TR" dirty="0" smtClean="0">
                <a:latin typeface="Lucida Calligraphy" pitchFamily="66" charset="0"/>
              </a:rPr>
              <a:t>. Kongreler </a:t>
            </a:r>
            <a:r>
              <a:rPr lang="tr-TR" dirty="0" smtClean="0">
                <a:latin typeface="Lucida Calligraphy" pitchFamily="66" charset="0"/>
              </a:rPr>
              <a:t>konunun önemine, konuşmacı sayısına, konuşma sürelerine göre bir kaç oturum sürebilir.</a:t>
            </a:r>
          </a:p>
          <a:p>
            <a:endParaRPr lang="tr-TR" dirty="0"/>
          </a:p>
        </p:txBody>
      </p:sp>
    </p:spTree>
  </p:cSld>
  <p:clrMapOvr>
    <a:masterClrMapping/>
  </p:clrMapOvr>
  <p:transition spd="slow" advTm="28190">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0" y="214290"/>
            <a:ext cx="8686800" cy="1428760"/>
          </a:xfrm>
        </p:spPr>
        <p:txBody>
          <a:bodyPr>
            <a:normAutofit fontScale="90000"/>
          </a:bodyPr>
          <a:lstStyle/>
          <a:p>
            <a:r>
              <a:rPr lang="tr-TR" sz="3100" b="1" dirty="0" smtClean="0">
                <a:latin typeface="Lucida Calligraphy" pitchFamily="66" charset="0"/>
              </a:rPr>
              <a:t>KONGREYİ DİĞER TOPLANTILARDAN AYIRAN ÖZELLİKLER</a:t>
            </a:r>
            <a:r>
              <a:rPr lang="tr-TR" b="1" dirty="0" smtClean="0">
                <a:latin typeface="Lucida Calligraphy" pitchFamily="66" charset="0"/>
              </a:rPr>
              <a:t/>
            </a:r>
            <a:br>
              <a:rPr lang="tr-TR" b="1" dirty="0" smtClean="0">
                <a:latin typeface="Lucida Calligraphy" pitchFamily="66" charset="0"/>
              </a:rPr>
            </a:br>
            <a:endParaRPr lang="tr-TR" dirty="0"/>
          </a:p>
        </p:txBody>
      </p:sp>
      <p:sp>
        <p:nvSpPr>
          <p:cNvPr id="3" name="2 İçerik Yer Tutucusu"/>
          <p:cNvSpPr>
            <a:spLocks noGrp="1"/>
          </p:cNvSpPr>
          <p:nvPr>
            <p:ph idx="1"/>
          </p:nvPr>
        </p:nvSpPr>
        <p:spPr>
          <a:xfrm>
            <a:off x="457200" y="1071546"/>
            <a:ext cx="8686800" cy="5526095"/>
          </a:xfrm>
        </p:spPr>
        <p:style>
          <a:lnRef idx="2">
            <a:schemeClr val="accent1"/>
          </a:lnRef>
          <a:fillRef idx="1">
            <a:schemeClr val="lt1"/>
          </a:fillRef>
          <a:effectRef idx="0">
            <a:schemeClr val="accent1"/>
          </a:effectRef>
          <a:fontRef idx="minor">
            <a:schemeClr val="dk1"/>
          </a:fontRef>
        </p:style>
        <p:txBody>
          <a:bodyPr>
            <a:normAutofit lnSpcReduction="10000"/>
          </a:bodyPr>
          <a:lstStyle/>
          <a:p>
            <a:pPr marL="514350" indent="-514350">
              <a:buFont typeface="+mj-lt"/>
              <a:buAutoNum type="arabicParenR"/>
            </a:pPr>
            <a:r>
              <a:rPr lang="tr-TR" dirty="0" smtClean="0">
                <a:latin typeface="Lucida Calligraphy" pitchFamily="66" charset="0"/>
              </a:rPr>
              <a:t> Kongre sonunda bir karara varılır ve bu karar ilgililer için bağlayıcı özellik taşır</a:t>
            </a:r>
            <a:r>
              <a:rPr lang="tr-TR" dirty="0" smtClean="0">
                <a:latin typeface="Lucida Calligraphy" pitchFamily="66" charset="0"/>
              </a:rPr>
              <a:t>.</a:t>
            </a:r>
          </a:p>
          <a:p>
            <a:pPr marL="514350" indent="-514350">
              <a:buFont typeface="+mj-lt"/>
              <a:buAutoNum type="arabicParenR"/>
            </a:pPr>
            <a:r>
              <a:rPr lang="tr-TR" dirty="0" smtClean="0">
                <a:latin typeface="Lucida Calligraphy" pitchFamily="66" charset="0"/>
              </a:rPr>
              <a:t> </a:t>
            </a:r>
            <a:r>
              <a:rPr lang="tr-TR" dirty="0" smtClean="0">
                <a:latin typeface="Lucida Calligraphy" pitchFamily="66" charset="0"/>
              </a:rPr>
              <a:t>Kongre eğitim amaçlı bir toplantı değildir</a:t>
            </a:r>
            <a:r>
              <a:rPr lang="tr-TR" dirty="0" smtClean="0">
                <a:latin typeface="Lucida Calligraphy" pitchFamily="66" charset="0"/>
              </a:rPr>
              <a:t>.</a:t>
            </a:r>
          </a:p>
          <a:p>
            <a:pPr marL="514350" indent="-514350">
              <a:buFont typeface="+mj-lt"/>
              <a:buAutoNum type="arabicParenR"/>
            </a:pPr>
            <a:r>
              <a:rPr lang="tr-TR" dirty="0" smtClean="0">
                <a:latin typeface="Lucida Calligraphy" pitchFamily="66" charset="0"/>
              </a:rPr>
              <a:t> </a:t>
            </a:r>
            <a:r>
              <a:rPr lang="tr-TR" dirty="0" smtClean="0">
                <a:latin typeface="Lucida Calligraphy" pitchFamily="66" charset="0"/>
              </a:rPr>
              <a:t>Kongre bir kurum tarafından kurum bünyesinden kişilerce düzenlenir</a:t>
            </a:r>
            <a:r>
              <a:rPr lang="tr-TR" dirty="0" smtClean="0">
                <a:latin typeface="Lucida Calligraphy" pitchFamily="66" charset="0"/>
              </a:rPr>
              <a:t>.</a:t>
            </a:r>
          </a:p>
          <a:p>
            <a:pPr marL="514350" indent="-514350">
              <a:buFont typeface="+mj-lt"/>
              <a:buAutoNum type="arabicParenR"/>
            </a:pPr>
            <a:r>
              <a:rPr lang="tr-TR" dirty="0" smtClean="0">
                <a:latin typeface="Lucida Calligraphy" pitchFamily="66" charset="0"/>
              </a:rPr>
              <a:t> </a:t>
            </a:r>
            <a:r>
              <a:rPr lang="tr-TR" dirty="0" smtClean="0">
                <a:latin typeface="Lucida Calligraphy" pitchFamily="66" charset="0"/>
              </a:rPr>
              <a:t>Katılımcılar kurum üyesi olmak zorunda olabilir ya da olmayabilirler.</a:t>
            </a:r>
          </a:p>
          <a:p>
            <a:pPr marL="514350" indent="-514350">
              <a:buFont typeface="+mj-lt"/>
              <a:buAutoNum type="arabicParenR"/>
            </a:pPr>
            <a:endParaRPr lang="tr-TR" dirty="0"/>
          </a:p>
        </p:txBody>
      </p:sp>
    </p:spTree>
  </p:cSld>
  <p:clrMapOvr>
    <a:masterClrMapping/>
  </p:clrMapOvr>
  <p:transition spd="slow" advTm="15803">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Lucida Calligraphy" pitchFamily="66" charset="0"/>
              </a:rPr>
              <a:t>Kongre örnekleri</a:t>
            </a:r>
            <a:endParaRPr lang="tr-TR" dirty="0">
              <a:latin typeface="Lucida Calligraphy" pitchFamily="66" charset="0"/>
            </a:endParaRPr>
          </a:p>
        </p:txBody>
      </p:sp>
      <p:pic>
        <p:nvPicPr>
          <p:cNvPr id="2050" name="Picture 2" descr="C:\Users\elitebook\Desktop\kongre-toplanti5.jpg"/>
          <p:cNvPicPr>
            <a:picLocks noGrp="1" noChangeAspect="1" noChangeArrowheads="1"/>
          </p:cNvPicPr>
          <p:nvPr>
            <p:ph idx="1"/>
          </p:nvPr>
        </p:nvPicPr>
        <p:blipFill>
          <a:blip r:embed="rId2"/>
          <a:srcRect/>
          <a:stretch>
            <a:fillRect/>
          </a:stretch>
        </p:blipFill>
        <p:spPr bwMode="auto">
          <a:xfrm>
            <a:off x="285720" y="1428736"/>
            <a:ext cx="8643998" cy="5232423"/>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spd="med" advTm="2902">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71</TotalTime>
  <Words>137</Words>
  <Application>Microsoft Office PowerPoint</Application>
  <PresentationFormat>Ekran Gösterisi (4:3)</PresentationFormat>
  <Paragraphs>31</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Gezinti</vt:lpstr>
      <vt:lpstr>Konferans ve  kongre   nedir?</vt:lpstr>
      <vt:lpstr>Konferans nedir?</vt:lpstr>
      <vt:lpstr>Konferansın özellikleri şunlardır:</vt:lpstr>
      <vt:lpstr>Konferans örnekleri</vt:lpstr>
      <vt:lpstr>Slayt 5</vt:lpstr>
      <vt:lpstr>Kongre nedir?</vt:lpstr>
      <vt:lpstr>Slayt 7</vt:lpstr>
      <vt:lpstr>KONGREYİ DİĞER TOPLANTILARDAN AYIRAN ÖZELLİKLER </vt:lpstr>
      <vt:lpstr>Kongre örnekleri</vt:lpstr>
      <vt:lpstr>Slayt 10</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Konferans     ve     kongre   nedir?</dc:title>
  <dc:creator>elitebook</dc:creator>
  <cp:lastModifiedBy>elitebook</cp:lastModifiedBy>
  <cp:revision>8</cp:revision>
  <dcterms:created xsi:type="dcterms:W3CDTF">2015-12-11T16:47:17Z</dcterms:created>
  <dcterms:modified xsi:type="dcterms:W3CDTF">2015-12-11T17:58:48Z</dcterms:modified>
</cp:coreProperties>
</file>