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70" r:id="rId11"/>
    <p:sldId id="266" r:id="rId12"/>
    <p:sldId id="268" r:id="rId13"/>
    <p:sldId id="269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8B70-5C19-41FE-A60E-A80010689A4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A878-3F2A-4122-A3EE-6756AC28245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8B70-5C19-41FE-A60E-A80010689A4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A878-3F2A-4122-A3EE-6756AC2824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8B70-5C19-41FE-A60E-A80010689A4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A878-3F2A-4122-A3EE-6756AC2824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8B70-5C19-41FE-A60E-A80010689A4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A878-3F2A-4122-A3EE-6756AC2824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8B70-5C19-41FE-A60E-A80010689A4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A878-3F2A-4122-A3EE-6756AC2824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8B70-5C19-41FE-A60E-A80010689A4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A878-3F2A-4122-A3EE-6756AC2824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8B70-5C19-41FE-A60E-A80010689A4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A878-3F2A-4122-A3EE-6756AC2824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8B70-5C19-41FE-A60E-A80010689A4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A878-3F2A-4122-A3EE-6756AC2824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8B70-5C19-41FE-A60E-A80010689A4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A878-3F2A-4122-A3EE-6756AC2824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8B70-5C19-41FE-A60E-A80010689A4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A878-3F2A-4122-A3EE-6756AC28245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Dikdörtgen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E7B8B70-5C19-41FE-A60E-A80010689A4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D7DA878-3F2A-4122-A3EE-6756AC2824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Dikdörtgen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E7B8B70-5C19-41FE-A60E-A80010689A4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D7DA878-3F2A-4122-A3EE-6756AC28245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İLGEÇ (EDAT)</a:t>
            </a:r>
            <a:endParaRPr lang="tr-TR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</a:t>
            </a:r>
            <a:endParaRPr lang="tr-TR" b="1" dirty="0" smtClean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Güneşe karşı yavaş yavaş yürüyorduk. </a:t>
            </a: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(yön)</a:t>
            </a:r>
          </a:p>
          <a:p>
            <a:r>
              <a:rPr lang="tr-TR" dirty="0" smtClean="0">
                <a:solidFill>
                  <a:schemeClr val="accent3">
                    <a:lumMod val="50000"/>
                  </a:schemeClr>
                </a:solidFill>
              </a:rPr>
              <a:t>Sabaha karşı köye vardık. </a:t>
            </a:r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(zaman)</a:t>
            </a:r>
          </a:p>
          <a:p>
            <a:endParaRPr lang="tr-T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 smtClean="0"/>
              <a:t>Başka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Benden başka herkes maça gitmiş.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(dışında, hariç) </a:t>
            </a:r>
          </a:p>
          <a:p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Not: </a:t>
            </a:r>
            <a:r>
              <a:rPr lang="tr-TR" dirty="0" smtClean="0"/>
              <a:t>“Doğru, karşı, başka” sözcükleri, cümle içinde ilgeç dışında değişik görevler kazanabilir.</a:t>
            </a:r>
          </a:p>
          <a:p>
            <a:endParaRPr lang="tr-TR" dirty="0"/>
          </a:p>
        </p:txBody>
      </p:sp>
      <p:pic>
        <p:nvPicPr>
          <p:cNvPr id="4" name="3 Resim" descr="sleepy_student_cc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4149080"/>
            <a:ext cx="3810000" cy="2267719"/>
          </a:xfrm>
          <a:prstGeom prst="rect">
            <a:avLst/>
          </a:prstGeom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 smtClean="0"/>
              <a:t>İle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4709160"/>
          </a:xfrm>
        </p:spPr>
        <p:txBody>
          <a:bodyPr/>
          <a:lstStyle/>
          <a:p>
            <a:pPr>
              <a:buNone/>
            </a:pPr>
            <a:endParaRPr lang="tr-TR" dirty="0" smtClean="0"/>
          </a:p>
          <a:p>
            <a:r>
              <a:rPr lang="tr-TR" dirty="0" smtClean="0"/>
              <a:t> </a:t>
            </a:r>
            <a:r>
              <a:rPr lang="tr-TR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ÖRNEK;</a:t>
            </a:r>
          </a:p>
          <a:p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Annemler uçakla gelecekmiş. </a:t>
            </a:r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(araç)</a:t>
            </a:r>
          </a:p>
          <a:p>
            <a:r>
              <a:rPr lang="tr-TR" dirty="0" smtClean="0">
                <a:solidFill>
                  <a:schemeClr val="accent5">
                    <a:lumMod val="50000"/>
                  </a:schemeClr>
                </a:solidFill>
              </a:rPr>
              <a:t>Elini bıçakla kesmiş.   </a:t>
            </a:r>
            <a:r>
              <a:rPr lang="tr-TR" b="1" dirty="0" smtClean="0">
                <a:solidFill>
                  <a:schemeClr val="accent5">
                    <a:lumMod val="50000"/>
                  </a:schemeClr>
                </a:solidFill>
              </a:rPr>
              <a:t>(gereç)</a:t>
            </a:r>
          </a:p>
          <a:p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Bahçede, arkadaşlarıyla oynuyor. </a:t>
            </a:r>
            <a:r>
              <a:rPr lang="tr-TR" b="1" dirty="0" smtClean="0">
                <a:solidFill>
                  <a:schemeClr val="accent4">
                    <a:lumMod val="75000"/>
                  </a:schemeClr>
                </a:solidFill>
              </a:rPr>
              <a:t>(birliktelik)</a:t>
            </a:r>
          </a:p>
          <a:p>
            <a:r>
              <a:rPr lang="tr-TR" dirty="0" smtClean="0">
                <a:solidFill>
                  <a:schemeClr val="accent3">
                    <a:lumMod val="75000"/>
                  </a:schemeClr>
                </a:solidFill>
              </a:rPr>
              <a:t>Öğretmen, telaşla içeri girdi. </a:t>
            </a:r>
            <a:r>
              <a:rPr lang="tr-TR" b="1" dirty="0" smtClean="0">
                <a:solidFill>
                  <a:schemeClr val="accent3">
                    <a:lumMod val="75000"/>
                  </a:schemeClr>
                </a:solidFill>
              </a:rPr>
              <a:t>(durum)</a:t>
            </a: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Ağaçların devrilmesiyle yol kapandı. </a:t>
            </a: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(neden-sonuç) </a:t>
            </a:r>
          </a:p>
          <a:p>
            <a:endParaRPr lang="tr-TR" dirty="0"/>
          </a:p>
        </p:txBody>
      </p:sp>
      <p:pic>
        <p:nvPicPr>
          <p:cNvPr id="4" name="3 Resim" descr="buch00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4653136"/>
            <a:ext cx="1976264" cy="2204864"/>
          </a:xfrm>
          <a:prstGeom prst="rect">
            <a:avLst/>
          </a:prstGeom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515719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tr-TR" dirty="0" smtClean="0"/>
              <a:t>NURSENA MUTLU</a:t>
            </a:r>
            <a:br>
              <a:rPr lang="tr-TR" dirty="0" smtClean="0"/>
            </a:br>
            <a:r>
              <a:rPr lang="tr-TR" dirty="0" smtClean="0"/>
              <a:t>10-C/55</a:t>
            </a:r>
            <a:endParaRPr lang="tr-T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İLGEÇ (EDAT)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Cümle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içinde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sözcükler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aras</a:t>
            </a:r>
            <a:r>
              <a:rPr lang="tr-TR" dirty="0" err="1" smtClean="0">
                <a:solidFill>
                  <a:schemeClr val="accent3">
                    <a:lumMod val="75000"/>
                  </a:schemeClr>
                </a:solidFill>
              </a:rPr>
              <a:t>ında</a:t>
            </a:r>
            <a:r>
              <a:rPr lang="tr-TR" dirty="0" smtClean="0">
                <a:solidFill>
                  <a:schemeClr val="accent3">
                    <a:lumMod val="75000"/>
                  </a:schemeClr>
                </a:solidFill>
              </a:rPr>
              <a:t> çeşitli anlam ilgileri kuran ve cümleye değişik anlamlar katan, tek başına bir anlamı olmayan sözcüklerdir. Başlıca ilgeçler şunlardır: </a:t>
            </a:r>
          </a:p>
          <a:p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gibi, sanki, göre, kadar, için, üzere, -e doğru, -e karşı, -e karşın, -e rağmen, -e değin, -e dek, -den dolayı, -den başka, ile, yalnız, ancak, sade, sadece, tek, bir, denli, değil…</a:t>
            </a:r>
          </a:p>
          <a:p>
            <a:pPr>
              <a:buNone/>
            </a:pPr>
            <a:endParaRPr lang="tr-TR" dirty="0" smtClean="0"/>
          </a:p>
        </p:txBody>
      </p:sp>
      <p:pic>
        <p:nvPicPr>
          <p:cNvPr id="4" name="3 Resim" descr="student_reading_book_in_class_lg_cl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72200" y="4869160"/>
            <a:ext cx="2232248" cy="1988840"/>
          </a:xfrm>
          <a:prstGeom prst="rect">
            <a:avLst/>
          </a:prstGeom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r-TR" sz="2800" dirty="0" smtClean="0"/>
              <a:t>Şimdi aşağıdaki cümlelerde, belli başlı ilgeçlerin, cümlelere ne gibi anlamlar kattığını görelim:</a:t>
            </a:r>
            <a:br>
              <a:rPr lang="tr-TR" sz="2800" dirty="0" smtClean="0"/>
            </a:b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Gibi</a:t>
            </a:r>
          </a:p>
          <a:p>
            <a:pPr>
              <a:buNone/>
            </a:pPr>
            <a:endParaRPr lang="tr-TR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tr-TR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ÖRNEK;</a:t>
            </a:r>
          </a:p>
          <a:p>
            <a:r>
              <a:rPr lang="tr-TR" dirty="0" smtClean="0"/>
              <a:t>Annem, melek gibi biriydi. (benzerlik)</a:t>
            </a:r>
          </a:p>
          <a:p>
            <a:r>
              <a:rPr lang="tr-TR" dirty="0" smtClean="0"/>
              <a:t>Zil çaldığı gibi dışarı çıktık. (tezlik)</a:t>
            </a:r>
          </a:p>
          <a:p>
            <a:r>
              <a:rPr lang="tr-TR" dirty="0" smtClean="0"/>
              <a:t>Birazdan fırtına çıkacak gibi. (tahmin, olasılık)</a:t>
            </a:r>
          </a:p>
          <a:p>
            <a:pPr>
              <a:buNone/>
            </a:pPr>
            <a:endParaRPr lang="tr-TR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tr-TR" dirty="0" smtClean="0">
              <a:solidFill>
                <a:schemeClr val="accent1"/>
              </a:solidFill>
            </a:endParaRPr>
          </a:p>
        </p:txBody>
      </p:sp>
      <p:pic>
        <p:nvPicPr>
          <p:cNvPr id="4" name="3 Resim" descr="Unlem-Isareti-2608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1556792"/>
            <a:ext cx="2376264" cy="1800200"/>
          </a:xfrm>
          <a:prstGeom prst="rect">
            <a:avLst/>
          </a:prstGeom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 smtClean="0"/>
              <a:t>Sanki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5191"/>
            <a:ext cx="8686800" cy="4625609"/>
          </a:xfrm>
        </p:spPr>
        <p:txBody>
          <a:bodyPr/>
          <a:lstStyle/>
          <a:p>
            <a:r>
              <a:rPr lang="tr-T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ÖRNEK; </a:t>
            </a:r>
          </a:p>
          <a:p>
            <a:pPr>
              <a:buNone/>
            </a:pPr>
            <a:r>
              <a:rPr lang="tr-TR" dirty="0" smtClean="0">
                <a:solidFill>
                  <a:schemeClr val="accent3">
                    <a:lumMod val="75000"/>
                  </a:schemeClr>
                </a:solidFill>
              </a:rPr>
              <a:t>Everest, sanki bir dev çadırdı. </a:t>
            </a:r>
            <a:r>
              <a:rPr lang="tr-TR" b="1" dirty="0" smtClean="0">
                <a:solidFill>
                  <a:schemeClr val="accent3">
                    <a:lumMod val="75000"/>
                  </a:schemeClr>
                </a:solidFill>
              </a:rPr>
              <a:t>(benzerlik)</a:t>
            </a:r>
          </a:p>
          <a:p>
            <a:pPr>
              <a:buNone/>
            </a:pPr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Babam, sanki seni dinler de! 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(inanmama)</a:t>
            </a:r>
          </a:p>
          <a:p>
            <a:pPr>
              <a:buNone/>
            </a:pPr>
            <a:r>
              <a:rPr lang="tr-TR" dirty="0" smtClean="0">
                <a:solidFill>
                  <a:srgbClr val="00B0F0"/>
                </a:solidFill>
              </a:rPr>
              <a:t>Sanki birazdan yağmur yağacak</a:t>
            </a:r>
            <a:r>
              <a:rPr lang="tr-TR" dirty="0" smtClean="0">
                <a:solidFill>
                  <a:srgbClr val="00B0F0"/>
                </a:solidFill>
              </a:rPr>
              <a:t>. </a:t>
            </a:r>
            <a:r>
              <a:rPr lang="tr-TR" b="1" dirty="0" smtClean="0">
                <a:solidFill>
                  <a:srgbClr val="00B0F0"/>
                </a:solidFill>
              </a:rPr>
              <a:t>(</a:t>
            </a:r>
            <a:r>
              <a:rPr lang="tr-TR" b="1" dirty="0" smtClean="0">
                <a:solidFill>
                  <a:srgbClr val="00B0F0"/>
                </a:solidFill>
              </a:rPr>
              <a:t>tahmin,olasılık)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 smtClean="0"/>
              <a:t>Göre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ÖRNEK;</a:t>
            </a:r>
          </a:p>
          <a:p>
            <a:pPr>
              <a:buNone/>
            </a:pPr>
            <a:r>
              <a:rPr lang="tr-TR" dirty="0" smtClean="0">
                <a:solidFill>
                  <a:srgbClr val="00B0F0"/>
                </a:solidFill>
              </a:rPr>
              <a:t>Kafama göre bir dost bulamadım. </a:t>
            </a:r>
            <a:r>
              <a:rPr lang="tr-TR" b="1" dirty="0" smtClean="0">
                <a:solidFill>
                  <a:srgbClr val="00B0F0"/>
                </a:solidFill>
              </a:rPr>
              <a:t>(uygunluk)</a:t>
            </a:r>
          </a:p>
          <a:p>
            <a:pPr>
              <a:buNone/>
            </a:pPr>
            <a:r>
              <a:rPr lang="tr-TR" dirty="0" smtClean="0">
                <a:solidFill>
                  <a:schemeClr val="accent3">
                    <a:lumMod val="75000"/>
                  </a:schemeClr>
                </a:solidFill>
              </a:rPr>
              <a:t>Sana göre hangimiz suçlu? </a:t>
            </a:r>
            <a:r>
              <a:rPr lang="tr-TR" b="1" dirty="0" smtClean="0">
                <a:solidFill>
                  <a:schemeClr val="accent3">
                    <a:lumMod val="75000"/>
                  </a:schemeClr>
                </a:solidFill>
              </a:rPr>
              <a:t>(kanaat, görüş)</a:t>
            </a:r>
          </a:p>
          <a:p>
            <a:pPr>
              <a:buNone/>
            </a:pPr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Bu sınav dünküne göre daha kolaymış.</a:t>
            </a:r>
          </a:p>
          <a:p>
            <a:pPr>
              <a:buNone/>
            </a:pP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(karşılaştırma)</a:t>
            </a:r>
          </a:p>
          <a:p>
            <a:endParaRPr lang="tr-TR" dirty="0"/>
          </a:p>
        </p:txBody>
      </p:sp>
      <p:pic>
        <p:nvPicPr>
          <p:cNvPr id="4" name="3 Resim" descr="495071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188640"/>
            <a:ext cx="1905000" cy="1905000"/>
          </a:xfrm>
          <a:prstGeom prst="rect">
            <a:avLst/>
          </a:prstGeom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 smtClean="0"/>
              <a:t>Kadar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ÖRNEK; 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Bu işi akşama kadar halletmeliyim. </a:t>
            </a:r>
            <a:r>
              <a:rPr lang="tr-TR" b="1" dirty="0" smtClean="0">
                <a:solidFill>
                  <a:srgbClr val="00B0F0"/>
                </a:solidFill>
              </a:rPr>
              <a:t>(zaman, süre)</a:t>
            </a:r>
          </a:p>
          <a:p>
            <a:r>
              <a:rPr lang="tr-TR" dirty="0" smtClean="0">
                <a:solidFill>
                  <a:srgbClr val="00B050"/>
                </a:solidFill>
              </a:rPr>
              <a:t>Elmalar yumruğum kadardı. </a:t>
            </a:r>
            <a:r>
              <a:rPr lang="tr-TR" b="1" dirty="0" smtClean="0">
                <a:solidFill>
                  <a:srgbClr val="00B050"/>
                </a:solidFill>
              </a:rPr>
              <a:t>(benzerlik)</a:t>
            </a:r>
          </a:p>
          <a:p>
            <a:r>
              <a:rPr lang="tr-TR" dirty="0" smtClean="0">
                <a:solidFill>
                  <a:schemeClr val="accent3">
                    <a:lumMod val="75000"/>
                  </a:schemeClr>
                </a:solidFill>
              </a:rPr>
              <a:t>Durakta bir saat kadar bekledim. </a:t>
            </a:r>
            <a:r>
              <a:rPr lang="tr-TR" b="1" dirty="0" smtClean="0">
                <a:solidFill>
                  <a:schemeClr val="accent3">
                    <a:lumMod val="75000"/>
                  </a:schemeClr>
                </a:solidFill>
              </a:rPr>
              <a:t>(yaklaşık)</a:t>
            </a: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Hiç kimseyi senin kadar sevmedim. </a:t>
            </a: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(karşılaştırma)</a:t>
            </a:r>
          </a:p>
          <a:p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Tilki kadar kurnaz bir adam. </a:t>
            </a:r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(derece, ölçü)</a:t>
            </a:r>
          </a:p>
          <a:p>
            <a:endParaRPr lang="tr-TR" dirty="0"/>
          </a:p>
        </p:txBody>
      </p:sp>
      <p:pic>
        <p:nvPicPr>
          <p:cNvPr id="4" name="3 Resim" descr="146002-3-4-6c4a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332656"/>
            <a:ext cx="1731665" cy="1584176"/>
          </a:xfrm>
          <a:prstGeom prst="rect">
            <a:avLst/>
          </a:prstGeom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 smtClean="0"/>
              <a:t>İçin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ÖRNEK; </a:t>
            </a:r>
          </a:p>
          <a:p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Ders çalışmak için kütüphaneye gitti. 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(amaç)</a:t>
            </a:r>
          </a:p>
          <a:p>
            <a:r>
              <a:rPr lang="tr-TR" dirty="0" smtClean="0">
                <a:solidFill>
                  <a:schemeClr val="accent3">
                    <a:lumMod val="50000"/>
                  </a:schemeClr>
                </a:solidFill>
              </a:rPr>
              <a:t>Senin için herkes iyi şeyler söylüyor. </a:t>
            </a:r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(hakkında)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Kardelen, benim için apayrı bir çiçekti. </a:t>
            </a:r>
            <a:r>
              <a:rPr lang="tr-TR" b="1" dirty="0" smtClean="0">
                <a:solidFill>
                  <a:srgbClr val="002060"/>
                </a:solidFill>
              </a:rPr>
              <a:t>(görecelik)</a:t>
            </a:r>
          </a:p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Trafik sıkıştığı için geç kaldım.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(neden-sonuç)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Bu hazırlıkları konuklar için yaptık. </a:t>
            </a:r>
            <a:r>
              <a:rPr lang="tr-TR" b="1" dirty="0" smtClean="0">
                <a:solidFill>
                  <a:srgbClr val="00B0F0"/>
                </a:solidFill>
              </a:rPr>
              <a:t>(aitlik)</a:t>
            </a:r>
          </a:p>
          <a:p>
            <a:r>
              <a:rPr lang="tr-TR" dirty="0" smtClean="0">
                <a:solidFill>
                  <a:schemeClr val="accent6">
                    <a:lumMod val="75000"/>
                  </a:schemeClr>
                </a:solidFill>
              </a:rPr>
              <a:t>Çocukları için her fedakârlığı yapardı. 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(uğruna, yoluna)</a:t>
            </a:r>
          </a:p>
          <a:p>
            <a:endParaRPr lang="tr-TR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 smtClean="0"/>
              <a:t>Üzere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 </a:t>
            </a:r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ÖRNEK;</a:t>
            </a:r>
          </a:p>
          <a:p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Yarın getirmek üzere arabayı alabilirsin. 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(şartıyla)</a:t>
            </a:r>
          </a:p>
          <a:p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Teşekkür etmek üzere sahneye çıktı.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(amacıyla)</a:t>
            </a:r>
          </a:p>
          <a:p>
            <a:r>
              <a:rPr lang="tr-TR" dirty="0" smtClean="0">
                <a:solidFill>
                  <a:schemeClr val="accent3">
                    <a:lumMod val="75000"/>
                  </a:schemeClr>
                </a:solidFill>
              </a:rPr>
              <a:t>Anlaştığımız üzere yarın buluşuruz.   </a:t>
            </a:r>
            <a:r>
              <a:rPr lang="tr-TR" b="1" dirty="0" smtClean="0">
                <a:solidFill>
                  <a:schemeClr val="accent3">
                    <a:lumMod val="75000"/>
                  </a:schemeClr>
                </a:solidFill>
              </a:rPr>
              <a:t>(şekilde, tarzda)</a:t>
            </a:r>
          </a:p>
          <a:p>
            <a:r>
              <a:rPr lang="tr-TR" dirty="0" smtClean="0">
                <a:solidFill>
                  <a:schemeClr val="accent6">
                    <a:lumMod val="75000"/>
                  </a:schemeClr>
                </a:solidFill>
              </a:rPr>
              <a:t>Uçağımız kalkmak üzereydi.  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(zaman)</a:t>
            </a:r>
          </a:p>
          <a:p>
            <a:endParaRPr lang="tr-TR" dirty="0"/>
          </a:p>
        </p:txBody>
      </p:sp>
      <p:pic>
        <p:nvPicPr>
          <p:cNvPr id="4" name="3 Resim" descr="hareketli20avatarla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260648"/>
            <a:ext cx="2016224" cy="1944216"/>
          </a:xfrm>
          <a:prstGeom prst="rect">
            <a:avLst/>
          </a:prstGeom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dirty="0" smtClean="0"/>
              <a:t>Doğru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ÖRNEK; </a:t>
            </a: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Çocuklar sahile doğru yürüyorlar.</a:t>
            </a: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 (yön)</a:t>
            </a:r>
          </a:p>
          <a:p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Akşama doğru buralar sakinleşir. 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(zaman)</a:t>
            </a:r>
          </a:p>
          <a:p>
            <a:endParaRPr lang="tr-TR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ül">
  <a:themeElements>
    <a:clrScheme name="Modü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ü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ü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42</TotalTime>
  <Words>117</Words>
  <Application>Microsoft Office PowerPoint</Application>
  <PresentationFormat>Ekran Gösterisi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Modül</vt:lpstr>
      <vt:lpstr>İLGEÇ (EDAT)</vt:lpstr>
      <vt:lpstr>İLGEÇ (EDAT)</vt:lpstr>
      <vt:lpstr>Şimdi aşağıdaki cümlelerde, belli başlı ilgeçlerin, cümlelere ne gibi anlamlar kattığını görelim: </vt:lpstr>
      <vt:lpstr>Sanki</vt:lpstr>
      <vt:lpstr>Göre</vt:lpstr>
      <vt:lpstr>Kadar</vt:lpstr>
      <vt:lpstr>İçin</vt:lpstr>
      <vt:lpstr>Üzere</vt:lpstr>
      <vt:lpstr>Doğru </vt:lpstr>
      <vt:lpstr>KARŞI</vt:lpstr>
      <vt:lpstr>Başka</vt:lpstr>
      <vt:lpstr>İle</vt:lpstr>
      <vt:lpstr>NURSENA MUTLU 10-C/55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İLGEÇ (EDAT)</dc:title>
  <dc:creator>casper</dc:creator>
  <cp:lastModifiedBy>casper</cp:lastModifiedBy>
  <cp:revision>6</cp:revision>
  <dcterms:created xsi:type="dcterms:W3CDTF">2016-04-08T14:26:44Z</dcterms:created>
  <dcterms:modified xsi:type="dcterms:W3CDTF">2016-04-17T15:47:09Z</dcterms:modified>
</cp:coreProperties>
</file>