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9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27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29.4.2016</a:t>
            </a:fld>
            <a:endParaRPr lang="tr-TR"/>
          </a:p>
        </p:txBody>
      </p:sp>
      <p:sp>
        <p:nvSpPr>
          <p:cNvPr id="17" name="16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29" name="2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32" name="31 Dikdörtgen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9" name="38 Dikdörtgen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0" name="39 Dikdörtgen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1" name="40 Dikdörtgen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42" name="41 Dikdörtgen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7 Başlık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8 Alt Başlık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tIns="45720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56" name="55 Dikdörtgen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5" name="64 Dikdörtgen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6" name="65 Dikdörtgen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7" name="66 Dikdörtgen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29.4.2016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29.4.2016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29.4.2016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13 Serbest Form"/>
          <p:cNvSpPr>
            <a:spLocks/>
          </p:cNvSpPr>
          <p:nvPr/>
        </p:nvSpPr>
        <p:spPr bwMode="auto">
          <a:xfrm>
            <a:off x="4828952" y="1073888"/>
            <a:ext cx="4322136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5" name="14 Serbest Form"/>
          <p:cNvSpPr>
            <a:spLocks/>
          </p:cNvSpPr>
          <p:nvPr/>
        </p:nvSpPr>
        <p:spPr bwMode="auto">
          <a:xfrm>
            <a:off x="373966" y="0"/>
            <a:ext cx="5514536" cy="661533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3" name="12 Serbest Form"/>
          <p:cNvSpPr>
            <a:spLocks/>
          </p:cNvSpPr>
          <p:nvPr/>
        </p:nvSpPr>
        <p:spPr bwMode="auto">
          <a:xfrm rot="5236414">
            <a:off x="4462128" y="1483600"/>
            <a:ext cx="4114800" cy="118872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6" name="15 Serbest Form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7" name="16 Serbest Form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8" name="17 Serbest Form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9" name="18 Serbest Form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0" name="19 Serbest Form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1" name="20 Serbest Form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2" name="21 Serbest Form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3" name="22 Serbest Form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4" name="23 Serbest Form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5" name="24 Serbest Form"/>
          <p:cNvSpPr>
            <a:spLocks/>
          </p:cNvSpPr>
          <p:nvPr/>
        </p:nvSpPr>
        <p:spPr bwMode="auto">
          <a:xfrm>
            <a:off x="366824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6" name="25 Serbest Form"/>
          <p:cNvSpPr>
            <a:spLocks/>
          </p:cNvSpPr>
          <p:nvPr/>
        </p:nvSpPr>
        <p:spPr bwMode="auto">
          <a:xfrm>
            <a:off x="366824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7" name="26 Serbest Form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tIns="45720" bIns="0" anchor="t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29.4.2016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6 Dikdörtgen"/>
          <p:cNvSpPr/>
          <p:nvPr/>
        </p:nvSpPr>
        <p:spPr>
          <a:xfrm>
            <a:off x="363160" y="402264"/>
            <a:ext cx="850392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8" name="7 Dikdörtgen"/>
          <p:cNvSpPr/>
          <p:nvPr/>
        </p:nvSpPr>
        <p:spPr>
          <a:xfrm flipH="1">
            <a:off x="371538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8 Dikdörtgen"/>
          <p:cNvSpPr/>
          <p:nvPr/>
        </p:nvSpPr>
        <p:spPr>
          <a:xfrm flipH="1">
            <a:off x="411109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0" name="9 Dikdörtgen"/>
          <p:cNvSpPr/>
          <p:nvPr/>
        </p:nvSpPr>
        <p:spPr>
          <a:xfrm flipH="1">
            <a:off x="44845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Dikdörtgen"/>
          <p:cNvSpPr/>
          <p:nvPr/>
        </p:nvSpPr>
        <p:spPr>
          <a:xfrm flipH="1">
            <a:off x="476702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11 Dikdörtgen"/>
          <p:cNvSpPr/>
          <p:nvPr/>
        </p:nvSpPr>
        <p:spPr>
          <a:xfrm>
            <a:off x="500478" y="680477"/>
            <a:ext cx="36576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29.4.2016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24 Dikdörtgen"/>
          <p:cNvSpPr/>
          <p:nvPr/>
        </p:nvSpPr>
        <p:spPr>
          <a:xfrm>
            <a:off x="0" y="402265"/>
            <a:ext cx="886708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 anchor="t"/>
          <a:lstStyle>
            <a:lvl1pPr>
              <a:defRPr sz="4000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29.4.2016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6" name="15 Dikdörtgen"/>
          <p:cNvSpPr/>
          <p:nvPr/>
        </p:nvSpPr>
        <p:spPr>
          <a:xfrm>
            <a:off x="87790" y="680477"/>
            <a:ext cx="45720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7" name="16 Dikdörtgen"/>
          <p:cNvSpPr/>
          <p:nvPr/>
        </p:nvSpPr>
        <p:spPr>
          <a:xfrm>
            <a:off x="47305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8" name="17 Dikdörtgen"/>
          <p:cNvSpPr/>
          <p:nvPr/>
        </p:nvSpPr>
        <p:spPr>
          <a:xfrm>
            <a:off x="2825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9" name="18 Dikdörtgen"/>
          <p:cNvSpPr/>
          <p:nvPr/>
        </p:nvSpPr>
        <p:spPr>
          <a:xfrm>
            <a:off x="0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0" name="19 Dikdörtgen"/>
          <p:cNvSpPr/>
          <p:nvPr/>
        </p:nvSpPr>
        <p:spPr>
          <a:xfrm flipH="1">
            <a:off x="149770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1" name="20 Dikdörtgen"/>
          <p:cNvSpPr/>
          <p:nvPr/>
        </p:nvSpPr>
        <p:spPr>
          <a:xfrm flipH="1">
            <a:off x="189341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21 Dikdörtgen"/>
          <p:cNvSpPr/>
          <p:nvPr/>
        </p:nvSpPr>
        <p:spPr>
          <a:xfrm flipH="1">
            <a:off x="22668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9" name="28 Dikdörtgen"/>
          <p:cNvSpPr/>
          <p:nvPr/>
        </p:nvSpPr>
        <p:spPr>
          <a:xfrm flipH="1">
            <a:off x="254934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30" name="29 Dikdörtgen"/>
          <p:cNvSpPr/>
          <p:nvPr/>
        </p:nvSpPr>
        <p:spPr>
          <a:xfrm>
            <a:off x="278710" y="680477"/>
            <a:ext cx="36576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29.4.2016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29.4.2016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29.4.2016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Dikdörtgen"/>
          <p:cNvSpPr/>
          <p:nvPr/>
        </p:nvSpPr>
        <p:spPr>
          <a:xfrm>
            <a:off x="368032" y="0"/>
            <a:ext cx="8778240" cy="1878037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9" name="8 Düz Bağlayıcı"/>
          <p:cNvCxnSpPr/>
          <p:nvPr/>
        </p:nvCxnSpPr>
        <p:spPr>
          <a:xfrm flipV="1">
            <a:off x="363195" y="1885028"/>
            <a:ext cx="8782622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0" name="9 Grup"/>
          <p:cNvGrpSpPr/>
          <p:nvPr/>
        </p:nvGrpSpPr>
        <p:grpSpPr>
          <a:xfrm rot="5400000">
            <a:off x="8514581" y="1219200"/>
            <a:ext cx="132763" cy="128466"/>
            <a:chOff x="6668087" y="1297746"/>
            <a:chExt cx="161840" cy="156602"/>
          </a:xfrm>
        </p:grpSpPr>
        <p:cxnSp>
          <p:nvCxnSpPr>
            <p:cNvPr id="15" name="14 Düz Bağlayıcı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15 Düz Bağlayıcı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16 Düz Bağlayıcı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1 Başlık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tr-TR" smtClean="0"/>
              <a:t>Resim eklemek için simgeyi tıklatın</a:t>
            </a:r>
            <a:endParaRPr kumimoji="0"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grpSp>
        <p:nvGrpSpPr>
          <p:cNvPr id="14" name="13 Grup"/>
          <p:cNvGrpSpPr/>
          <p:nvPr/>
        </p:nvGrpSpPr>
        <p:grpSpPr>
          <a:xfrm rot="5400000">
            <a:off x="8666981" y="1371600"/>
            <a:ext cx="132763" cy="128466"/>
            <a:chOff x="6668087" y="1297746"/>
            <a:chExt cx="161840" cy="156602"/>
          </a:xfrm>
        </p:grpSpPr>
        <p:cxnSp>
          <p:nvCxnSpPr>
            <p:cNvPr id="11" name="10 Düz Bağlayıcı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11 Düz Bağlayıcı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12 Düz Bağlayıcı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17 Grup"/>
          <p:cNvGrpSpPr/>
          <p:nvPr/>
        </p:nvGrpSpPr>
        <p:grpSpPr>
          <a:xfrm rot="5400000">
            <a:off x="8320088" y="1474763"/>
            <a:ext cx="132763" cy="128466"/>
            <a:chOff x="6668087" y="1297746"/>
            <a:chExt cx="161840" cy="156602"/>
          </a:xfrm>
        </p:grpSpPr>
        <p:cxnSp>
          <p:nvCxnSpPr>
            <p:cNvPr id="19" name="18 Düz Bağlayıcı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19 Düz Bağlayıcı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20 Düz Bağlayıcı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>
          <a:xfrm>
            <a:off x="6477000" y="55499"/>
            <a:ext cx="2133600" cy="365125"/>
          </a:xfrm>
        </p:spPr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29.4.2016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>
          <a:xfrm>
            <a:off x="914400" y="55499"/>
            <a:ext cx="5562600" cy="365125"/>
          </a:xfrm>
        </p:spPr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8610600" y="55499"/>
            <a:ext cx="457200" cy="365125"/>
          </a:xfrm>
        </p:spPr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Dikdörtgen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Dikdörtgen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Dikdörtgen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9 Dikdörtgen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Dikdörtgen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11 Dikdörtgen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5" name="14 Dikdörtgen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6" name="15 Dikdörtgen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7" name="16 Dikdörtgen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21 Başlık Yer Tutucusu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3" name="12 Metin Yer Tutucusu"/>
          <p:cNvSpPr>
            <a:spLocks noGrp="1"/>
          </p:cNvSpPr>
          <p:nvPr>
            <p:ph type="body" idx="1"/>
          </p:nvPr>
        </p:nvSpPr>
        <p:spPr>
          <a:xfrm>
            <a:off x="914400" y="1783560"/>
            <a:ext cx="7772400" cy="457200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4" name="13 Veri Yer Tutucusu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D9F75050-0E15-4C5B-92B0-66D068882F1F}" type="datetimeFigureOut">
              <a:rPr lang="tr-TR" smtClean="0"/>
              <a:pPr/>
              <a:t>29.4.2016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endParaRPr lang="tr-TR"/>
          </a:p>
        </p:txBody>
      </p:sp>
      <p:sp>
        <p:nvSpPr>
          <p:cNvPr id="23" name="22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 spc="-100" baseline="0">
          <a:solidFill>
            <a:schemeClr val="tx2">
              <a:satMod val="200000"/>
            </a:schemeClr>
          </a:solidFill>
          <a:latin typeface="+mj-lt"/>
          <a:ea typeface="+mj-ea"/>
          <a:cs typeface="+mj-cs"/>
        </a:defRPr>
      </a:lvl1pPr>
      <a:extLst/>
    </p:titleStyle>
    <p:bodyStyle>
      <a:lvl1pPr marL="411480" indent="-342900" algn="l" rtl="0" eaLnBrk="1" latinLnBrk="0" hangingPunct="1">
        <a:spcBef>
          <a:spcPts val="700"/>
        </a:spcBef>
        <a:buClr>
          <a:schemeClr val="tx2"/>
        </a:buClr>
        <a:buSzPct val="95000"/>
        <a:buFont typeface="Wingdings"/>
        <a:buChar char="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0664" indent="-28575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2"/>
        </a:buClr>
        <a:buFont typeface="Wingdings 2"/>
        <a:buChar char="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1872" indent="-228600" algn="l" rtl="0" eaLnBrk="1" latinLnBrk="0" hangingPunct="1">
        <a:spcBef>
          <a:spcPct val="20000"/>
        </a:spcBef>
        <a:buClr>
          <a:schemeClr val="accent3"/>
        </a:buClr>
        <a:buFont typeface="Wingdings 3"/>
        <a:buChar char="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571472" y="285728"/>
            <a:ext cx="8215370" cy="5929354"/>
          </a:xfrm>
        </p:spPr>
        <p:txBody>
          <a:bodyPr>
            <a:normAutofit/>
          </a:bodyPr>
          <a:lstStyle/>
          <a:p>
            <a:pPr algn="l"/>
            <a:r>
              <a:rPr lang="tr-TR" sz="2700" dirty="0" smtClean="0">
                <a:solidFill>
                  <a:schemeClr val="accent5"/>
                </a:solidFill>
              </a:rPr>
              <a:t>             Hisarcılar </a:t>
            </a:r>
            <a:r>
              <a:rPr lang="tr-TR" sz="2700" dirty="0" smtClean="0">
                <a:solidFill>
                  <a:schemeClr val="accent5"/>
                </a:solidFill>
              </a:rPr>
              <a:t>(HİSAR GRUBU</a:t>
            </a:r>
            <a:r>
              <a:rPr lang="tr-TR" sz="2700" dirty="0" smtClean="0">
                <a:solidFill>
                  <a:schemeClr val="accent5"/>
                </a:solidFill>
              </a:rPr>
              <a:t>)</a:t>
            </a:r>
          </a:p>
          <a:p>
            <a:pPr algn="l"/>
            <a:endParaRPr lang="tr-TR" sz="2700" dirty="0" smtClean="0">
              <a:solidFill>
                <a:srgbClr val="FF3399"/>
              </a:solidFill>
            </a:endParaRPr>
          </a:p>
          <a:p>
            <a:pPr algn="l"/>
            <a:r>
              <a:rPr lang="tr-TR" sz="2700" dirty="0" smtClean="0">
                <a:solidFill>
                  <a:srgbClr val="FF3399"/>
                </a:solidFill>
              </a:rPr>
              <a:t>İlk </a:t>
            </a:r>
            <a:r>
              <a:rPr lang="tr-TR" sz="2700" dirty="0" smtClean="0">
                <a:solidFill>
                  <a:srgbClr val="FF3399"/>
                </a:solidFill>
              </a:rPr>
              <a:t>şiirlerini </a:t>
            </a:r>
            <a:r>
              <a:rPr lang="tr-TR" sz="2700" dirty="0" err="1" smtClean="0">
                <a:solidFill>
                  <a:srgbClr val="FF3399"/>
                </a:solidFill>
              </a:rPr>
              <a:t>çınaraltı</a:t>
            </a:r>
            <a:r>
              <a:rPr lang="tr-TR" sz="2700" dirty="0" smtClean="0">
                <a:solidFill>
                  <a:srgbClr val="FF3399"/>
                </a:solidFill>
              </a:rPr>
              <a:t> dergisinde yayımlamışlar ve garipçilere tepki göstermişlerdir</a:t>
            </a:r>
            <a:r>
              <a:rPr lang="tr-TR" sz="2700" dirty="0" smtClean="0">
                <a:solidFill>
                  <a:srgbClr val="FF3399"/>
                </a:solidFill>
              </a:rPr>
              <a:t>.</a:t>
            </a:r>
          </a:p>
          <a:p>
            <a:pPr algn="l"/>
            <a:endParaRPr lang="tr-TR" sz="2700" dirty="0" smtClean="0">
              <a:solidFill>
                <a:srgbClr val="FF3399"/>
              </a:solidFill>
            </a:endParaRPr>
          </a:p>
          <a:p>
            <a:pPr algn="l"/>
            <a:r>
              <a:rPr lang="tr-TR" sz="2700" dirty="0" smtClean="0">
                <a:solidFill>
                  <a:srgbClr val="FF3399"/>
                </a:solidFill>
              </a:rPr>
              <a:t>1950 </a:t>
            </a:r>
            <a:r>
              <a:rPr lang="tr-TR" sz="2700" dirty="0" smtClean="0">
                <a:solidFill>
                  <a:srgbClr val="FF3399"/>
                </a:solidFill>
              </a:rPr>
              <a:t>yılında hızar dergisi çıkmaya başlamış ve aralıklarla 1980’e kadar çıkarılmıştır. 1980 yılına kadar 277 sayı çıkarmışlardır</a:t>
            </a:r>
            <a:r>
              <a:rPr lang="tr-TR" sz="2700" dirty="0" smtClean="0">
                <a:solidFill>
                  <a:srgbClr val="FF3399"/>
                </a:solidFill>
              </a:rPr>
              <a:t>.</a:t>
            </a:r>
          </a:p>
          <a:p>
            <a:pPr algn="l"/>
            <a:endParaRPr lang="tr-TR" sz="2700" dirty="0" smtClean="0">
              <a:solidFill>
                <a:srgbClr val="FF3399"/>
              </a:solidFill>
            </a:endParaRPr>
          </a:p>
          <a:p>
            <a:pPr algn="l"/>
            <a:r>
              <a:rPr lang="tr-TR" sz="2700" dirty="0" smtClean="0">
                <a:solidFill>
                  <a:srgbClr val="FF3399"/>
                </a:solidFill>
              </a:rPr>
              <a:t>Eski </a:t>
            </a:r>
            <a:r>
              <a:rPr lang="tr-TR" sz="2700" dirty="0" smtClean="0">
                <a:solidFill>
                  <a:srgbClr val="FF3399"/>
                </a:solidFill>
              </a:rPr>
              <a:t>kültür, eski şiir anlayışından kopmadan devam etmek, yeni şiir ya da güzel bir şiir sergilemek şiiri yozlaştıracağı düşüncesindedirler</a:t>
            </a:r>
            <a:r>
              <a:rPr lang="tr-TR" sz="2700" dirty="0" smtClean="0">
                <a:solidFill>
                  <a:srgbClr val="FF3399"/>
                </a:solidFill>
              </a:rPr>
              <a:t>.</a:t>
            </a:r>
          </a:p>
          <a:p>
            <a:pPr algn="l"/>
            <a:endParaRPr lang="tr-TR" sz="2700" dirty="0" smtClean="0"/>
          </a:p>
          <a:p>
            <a:pPr algn="l"/>
            <a:r>
              <a:rPr lang="tr-TR" sz="2700" dirty="0" smtClean="0"/>
              <a:t>-        </a:t>
            </a:r>
            <a:endParaRPr lang="tr-TR" dirty="0"/>
          </a:p>
        </p:txBody>
      </p:sp>
      <p:sp>
        <p:nvSpPr>
          <p:cNvPr id="4" name="3 5-Nokta Yıldız"/>
          <p:cNvSpPr/>
          <p:nvPr/>
        </p:nvSpPr>
        <p:spPr>
          <a:xfrm>
            <a:off x="285720" y="1142984"/>
            <a:ext cx="285752" cy="342896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5" name="4 5-Nokta Yıldız"/>
          <p:cNvSpPr/>
          <p:nvPr/>
        </p:nvSpPr>
        <p:spPr>
          <a:xfrm>
            <a:off x="357158" y="3929066"/>
            <a:ext cx="285752" cy="342896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6" name="5 5-Nokta Yıldız"/>
          <p:cNvSpPr/>
          <p:nvPr/>
        </p:nvSpPr>
        <p:spPr>
          <a:xfrm>
            <a:off x="357158" y="2357430"/>
            <a:ext cx="285752" cy="342896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500042"/>
            <a:ext cx="8229600" cy="5626121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tr-TR" sz="2500" dirty="0" smtClean="0">
                <a:solidFill>
                  <a:srgbClr val="FF3399"/>
                </a:solidFill>
              </a:rPr>
              <a:t>Milli </a:t>
            </a:r>
            <a:r>
              <a:rPr lang="tr-TR" sz="2500" dirty="0" smtClean="0">
                <a:solidFill>
                  <a:srgbClr val="FF3399"/>
                </a:solidFill>
              </a:rPr>
              <a:t>değerler ve manevi değerlere art dil ortaya koymuşlardır</a:t>
            </a:r>
            <a:r>
              <a:rPr lang="tr-TR" sz="2500" dirty="0" smtClean="0">
                <a:solidFill>
                  <a:srgbClr val="FF3399"/>
                </a:solidFill>
              </a:rPr>
              <a:t>.</a:t>
            </a:r>
          </a:p>
          <a:p>
            <a:pPr>
              <a:buNone/>
            </a:pPr>
            <a:endParaRPr lang="tr-TR" sz="2500" dirty="0" smtClean="0">
              <a:solidFill>
                <a:srgbClr val="FF3399"/>
              </a:solidFill>
            </a:endParaRPr>
          </a:p>
          <a:p>
            <a:pPr>
              <a:buNone/>
            </a:pPr>
            <a:r>
              <a:rPr lang="tr-TR" sz="2500" dirty="0" smtClean="0">
                <a:solidFill>
                  <a:srgbClr val="FF3399"/>
                </a:solidFill>
              </a:rPr>
              <a:t>Dil </a:t>
            </a:r>
            <a:r>
              <a:rPr lang="tr-TR" sz="2500" dirty="0" smtClean="0">
                <a:solidFill>
                  <a:srgbClr val="FF3399"/>
                </a:solidFill>
              </a:rPr>
              <a:t>yaşayan dil olmalıdır</a:t>
            </a:r>
            <a:r>
              <a:rPr lang="tr-TR" sz="2500" dirty="0" smtClean="0">
                <a:solidFill>
                  <a:srgbClr val="FF3399"/>
                </a:solidFill>
              </a:rPr>
              <a:t>.</a:t>
            </a:r>
          </a:p>
          <a:p>
            <a:pPr>
              <a:buNone/>
            </a:pPr>
            <a:endParaRPr lang="tr-TR" sz="2500" dirty="0" smtClean="0">
              <a:solidFill>
                <a:srgbClr val="FF3399"/>
              </a:solidFill>
            </a:endParaRPr>
          </a:p>
          <a:p>
            <a:pPr>
              <a:buNone/>
            </a:pPr>
            <a:r>
              <a:rPr lang="tr-TR" sz="2500" dirty="0" smtClean="0">
                <a:solidFill>
                  <a:srgbClr val="FF3399"/>
                </a:solidFill>
              </a:rPr>
              <a:t>Sanatçının </a:t>
            </a:r>
            <a:r>
              <a:rPr lang="tr-TR" sz="2500" dirty="0" smtClean="0">
                <a:solidFill>
                  <a:srgbClr val="FF3399"/>
                </a:solidFill>
              </a:rPr>
              <a:t>bağımsız olması gerektiğini savunurlar</a:t>
            </a:r>
            <a:r>
              <a:rPr lang="tr-TR" sz="2500" dirty="0" smtClean="0">
                <a:solidFill>
                  <a:srgbClr val="FF3399"/>
                </a:solidFill>
              </a:rPr>
              <a:t>.</a:t>
            </a:r>
          </a:p>
          <a:p>
            <a:pPr>
              <a:buNone/>
            </a:pPr>
            <a:endParaRPr lang="tr-TR" sz="2500" dirty="0" smtClean="0">
              <a:solidFill>
                <a:srgbClr val="FF3399"/>
              </a:solidFill>
            </a:endParaRPr>
          </a:p>
          <a:p>
            <a:pPr>
              <a:buNone/>
            </a:pPr>
            <a:r>
              <a:rPr lang="tr-TR" sz="2500" dirty="0" smtClean="0">
                <a:solidFill>
                  <a:srgbClr val="FF3399"/>
                </a:solidFill>
              </a:rPr>
              <a:t>Batı </a:t>
            </a:r>
            <a:r>
              <a:rPr lang="tr-TR" sz="2500" dirty="0" smtClean="0">
                <a:solidFill>
                  <a:srgbClr val="FF3399"/>
                </a:solidFill>
              </a:rPr>
              <a:t>edebiyatına karşı milli edebiyat </a:t>
            </a:r>
            <a:r>
              <a:rPr lang="tr-TR" sz="2500" dirty="0" smtClean="0">
                <a:solidFill>
                  <a:srgbClr val="FF3399"/>
                </a:solidFill>
              </a:rPr>
              <a:t>savunulmuştur.</a:t>
            </a:r>
          </a:p>
          <a:p>
            <a:endParaRPr lang="tr-TR" sz="2500" dirty="0" smtClean="0">
              <a:solidFill>
                <a:srgbClr val="FF3399"/>
              </a:solidFill>
            </a:endParaRPr>
          </a:p>
          <a:p>
            <a:pPr>
              <a:buNone/>
            </a:pPr>
            <a:r>
              <a:rPr lang="tr-TR" sz="2500" dirty="0" smtClean="0">
                <a:solidFill>
                  <a:srgbClr val="FF3399"/>
                </a:solidFill>
              </a:rPr>
              <a:t>Sanatta </a:t>
            </a:r>
            <a:r>
              <a:rPr lang="tr-TR" sz="2500" dirty="0" smtClean="0">
                <a:solidFill>
                  <a:srgbClr val="FF3399"/>
                </a:solidFill>
              </a:rPr>
              <a:t>yenilik </a:t>
            </a:r>
            <a:r>
              <a:rPr lang="tr-TR" sz="2500" dirty="0" smtClean="0">
                <a:solidFill>
                  <a:srgbClr val="FF3399"/>
                </a:solidFill>
              </a:rPr>
              <a:t>yapılabilir </a:t>
            </a:r>
            <a:r>
              <a:rPr lang="tr-TR" sz="2500" dirty="0" smtClean="0">
                <a:solidFill>
                  <a:srgbClr val="FF3399"/>
                </a:solidFill>
              </a:rPr>
              <a:t>ama bu yenilik anlayışı </a:t>
            </a:r>
            <a:r>
              <a:rPr lang="tr-TR" sz="2500" dirty="0" smtClean="0">
                <a:solidFill>
                  <a:srgbClr val="FF3399"/>
                </a:solidFill>
              </a:rPr>
              <a:t>eskiyi reddetmek </a:t>
            </a:r>
            <a:r>
              <a:rPr lang="tr-TR" sz="2500" dirty="0" smtClean="0">
                <a:solidFill>
                  <a:srgbClr val="FF3399"/>
                </a:solidFill>
              </a:rPr>
              <a:t>şeklinde olmamalıdır derler.</a:t>
            </a:r>
          </a:p>
          <a:p>
            <a:endParaRPr lang="tr-TR" dirty="0"/>
          </a:p>
        </p:txBody>
      </p:sp>
      <p:sp>
        <p:nvSpPr>
          <p:cNvPr id="4" name="3 5-Nokta Yıldız"/>
          <p:cNvSpPr/>
          <p:nvPr/>
        </p:nvSpPr>
        <p:spPr>
          <a:xfrm>
            <a:off x="214282" y="642918"/>
            <a:ext cx="285752" cy="342896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5" name="4 5-Nokta Yıldız"/>
          <p:cNvSpPr/>
          <p:nvPr/>
        </p:nvSpPr>
        <p:spPr>
          <a:xfrm>
            <a:off x="214282" y="1500174"/>
            <a:ext cx="285752" cy="342896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6" name="5 5-Nokta Yıldız"/>
          <p:cNvSpPr/>
          <p:nvPr/>
        </p:nvSpPr>
        <p:spPr>
          <a:xfrm>
            <a:off x="214282" y="2500306"/>
            <a:ext cx="285752" cy="342896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7" name="6 5-Nokta Yıldız"/>
          <p:cNvSpPr/>
          <p:nvPr/>
        </p:nvSpPr>
        <p:spPr>
          <a:xfrm>
            <a:off x="214282" y="3357562"/>
            <a:ext cx="285752" cy="342896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8" name="7 5-Nokta Yıldız"/>
          <p:cNvSpPr/>
          <p:nvPr/>
        </p:nvSpPr>
        <p:spPr>
          <a:xfrm>
            <a:off x="142844" y="4286256"/>
            <a:ext cx="285752" cy="342896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357166"/>
            <a:ext cx="8229600" cy="5768997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tr-TR" sz="2900" dirty="0" smtClean="0">
                <a:solidFill>
                  <a:srgbClr val="FF3399"/>
                </a:solidFill>
              </a:rPr>
              <a:t>Kendilerini </a:t>
            </a:r>
            <a:r>
              <a:rPr lang="tr-TR" sz="2900" dirty="0" smtClean="0">
                <a:solidFill>
                  <a:srgbClr val="FF3399"/>
                </a:solidFill>
              </a:rPr>
              <a:t>toplumca gerçekçiler, maviciler, garipçiler gibi topluluklara karşı Türk şiirini koruyan bir toplum olarak görmüşlerdir</a:t>
            </a:r>
            <a:r>
              <a:rPr lang="tr-TR" sz="2900" dirty="0" smtClean="0">
                <a:solidFill>
                  <a:srgbClr val="FF3399"/>
                </a:solidFill>
              </a:rPr>
              <a:t>.</a:t>
            </a:r>
          </a:p>
          <a:p>
            <a:endParaRPr lang="tr-TR" sz="2900" dirty="0" smtClean="0">
              <a:solidFill>
                <a:srgbClr val="FF3399"/>
              </a:solidFill>
            </a:endParaRPr>
          </a:p>
          <a:p>
            <a:pPr>
              <a:buNone/>
            </a:pPr>
            <a:r>
              <a:rPr lang="tr-TR" sz="2900" dirty="0" err="1" smtClean="0">
                <a:solidFill>
                  <a:srgbClr val="FF3399"/>
                </a:solidFill>
              </a:rPr>
              <a:t>Garipcilerin</a:t>
            </a:r>
            <a:r>
              <a:rPr lang="tr-TR" sz="2900" dirty="0" smtClean="0">
                <a:solidFill>
                  <a:srgbClr val="FF3399"/>
                </a:solidFill>
              </a:rPr>
              <a:t> </a:t>
            </a:r>
            <a:r>
              <a:rPr lang="tr-TR" sz="2900" dirty="0" smtClean="0">
                <a:solidFill>
                  <a:srgbClr val="FF3399"/>
                </a:solidFill>
              </a:rPr>
              <a:t>ve ikinci yenicilerin getirdikleri bazı yenilikleri ( Büyük küçük harf kuralına uymama noktalama işareti kullanmama gibi ) eleştirmişlerdir</a:t>
            </a:r>
            <a:r>
              <a:rPr lang="tr-TR" sz="2900" dirty="0" smtClean="0">
                <a:solidFill>
                  <a:srgbClr val="FF3399"/>
                </a:solidFill>
              </a:rPr>
              <a:t>.</a:t>
            </a:r>
          </a:p>
          <a:p>
            <a:pPr>
              <a:buNone/>
            </a:pPr>
            <a:endParaRPr lang="tr-TR" sz="2900" dirty="0" smtClean="0">
              <a:solidFill>
                <a:srgbClr val="FF3399"/>
              </a:solidFill>
            </a:endParaRPr>
          </a:p>
          <a:p>
            <a:pPr>
              <a:buNone/>
            </a:pPr>
            <a:r>
              <a:rPr lang="tr-TR" sz="2900" dirty="0" smtClean="0">
                <a:solidFill>
                  <a:srgbClr val="FF3399"/>
                </a:solidFill>
              </a:rPr>
              <a:t>Toplumun </a:t>
            </a:r>
            <a:r>
              <a:rPr lang="tr-TR" sz="2900" dirty="0" smtClean="0">
                <a:solidFill>
                  <a:srgbClr val="FF3399"/>
                </a:solidFill>
              </a:rPr>
              <a:t>sadece belli kesimlerini değil toplumun her kesiminin eserlere girmesini savunmuşlardır</a:t>
            </a:r>
            <a:r>
              <a:rPr lang="tr-TR" sz="2900" dirty="0" smtClean="0">
                <a:solidFill>
                  <a:srgbClr val="FF3399"/>
                </a:solidFill>
              </a:rPr>
              <a:t>.</a:t>
            </a:r>
          </a:p>
          <a:p>
            <a:endParaRPr lang="tr-TR" sz="2900" dirty="0" smtClean="0">
              <a:solidFill>
                <a:srgbClr val="FF3399"/>
              </a:solidFill>
            </a:endParaRPr>
          </a:p>
          <a:p>
            <a:pPr>
              <a:buNone/>
            </a:pPr>
            <a:r>
              <a:rPr lang="tr-TR" sz="2900" dirty="0" smtClean="0">
                <a:solidFill>
                  <a:srgbClr val="FF3399"/>
                </a:solidFill>
              </a:rPr>
              <a:t>Şiirin </a:t>
            </a:r>
            <a:r>
              <a:rPr lang="tr-TR" sz="2900" dirty="0" smtClean="0">
                <a:solidFill>
                  <a:srgbClr val="FF3399"/>
                </a:solidFill>
              </a:rPr>
              <a:t>aruz ve hece ölçüsü kalıbına girmemesi gerektiğini savunmuşlardır.</a:t>
            </a:r>
          </a:p>
          <a:p>
            <a:endParaRPr lang="tr-TR" dirty="0"/>
          </a:p>
        </p:txBody>
      </p:sp>
      <p:sp>
        <p:nvSpPr>
          <p:cNvPr id="4" name="3 5-Nokta Yıldız"/>
          <p:cNvSpPr/>
          <p:nvPr/>
        </p:nvSpPr>
        <p:spPr>
          <a:xfrm>
            <a:off x="214282" y="428604"/>
            <a:ext cx="285752" cy="342896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5" name="4 5-Nokta Yıldız"/>
          <p:cNvSpPr/>
          <p:nvPr/>
        </p:nvSpPr>
        <p:spPr>
          <a:xfrm>
            <a:off x="214282" y="2143116"/>
            <a:ext cx="285752" cy="342896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6" name="5 5-Nokta Yıldız"/>
          <p:cNvSpPr/>
          <p:nvPr/>
        </p:nvSpPr>
        <p:spPr>
          <a:xfrm>
            <a:off x="214282" y="3786190"/>
            <a:ext cx="285752" cy="342896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7" name="6 5-Nokta Yıldız"/>
          <p:cNvSpPr/>
          <p:nvPr/>
        </p:nvSpPr>
        <p:spPr>
          <a:xfrm>
            <a:off x="214282" y="5000636"/>
            <a:ext cx="285752" cy="342896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642918"/>
            <a:ext cx="8229600" cy="5483245"/>
          </a:xfrm>
        </p:spPr>
        <p:txBody>
          <a:bodyPr>
            <a:normAutofit fontScale="77500" lnSpcReduction="20000"/>
          </a:bodyPr>
          <a:lstStyle/>
          <a:p>
            <a:r>
              <a:rPr lang="tr-TR" sz="3600" dirty="0" smtClean="0">
                <a:solidFill>
                  <a:schemeClr val="accent1"/>
                </a:solidFill>
              </a:rPr>
              <a:t>    </a:t>
            </a:r>
            <a:r>
              <a:rPr lang="tr-TR" sz="3600" dirty="0" smtClean="0">
                <a:solidFill>
                  <a:schemeClr val="accent4"/>
                </a:solidFill>
              </a:rPr>
              <a:t>  ÖNEMLİ </a:t>
            </a:r>
            <a:r>
              <a:rPr lang="tr-TR" sz="3600" dirty="0" smtClean="0">
                <a:solidFill>
                  <a:schemeClr val="accent4"/>
                </a:solidFill>
              </a:rPr>
              <a:t>TEMSİLCİLERİ</a:t>
            </a:r>
          </a:p>
          <a:p>
            <a:r>
              <a:rPr lang="tr-TR" sz="3600" dirty="0" smtClean="0">
                <a:solidFill>
                  <a:srgbClr val="FF3399"/>
                </a:solidFill>
              </a:rPr>
              <a:t>Mehmet </a:t>
            </a:r>
            <a:r>
              <a:rPr lang="tr-TR" sz="3600" dirty="0" smtClean="0">
                <a:solidFill>
                  <a:srgbClr val="FF3399"/>
                </a:solidFill>
              </a:rPr>
              <a:t>Çınarlı – Derginin kurucusu</a:t>
            </a:r>
          </a:p>
          <a:p>
            <a:r>
              <a:rPr lang="tr-TR" sz="3600" dirty="0" smtClean="0">
                <a:solidFill>
                  <a:srgbClr val="FF3399"/>
                </a:solidFill>
              </a:rPr>
              <a:t>Yavuz </a:t>
            </a:r>
            <a:r>
              <a:rPr lang="tr-TR" sz="3600" dirty="0" smtClean="0">
                <a:solidFill>
                  <a:srgbClr val="FF3399"/>
                </a:solidFill>
              </a:rPr>
              <a:t>Bülent Bakiler</a:t>
            </a:r>
          </a:p>
          <a:p>
            <a:r>
              <a:rPr lang="tr-TR" sz="3600" dirty="0" smtClean="0">
                <a:solidFill>
                  <a:srgbClr val="FF3399"/>
                </a:solidFill>
              </a:rPr>
              <a:t>Munis </a:t>
            </a:r>
            <a:r>
              <a:rPr lang="tr-TR" sz="3600" dirty="0" smtClean="0">
                <a:solidFill>
                  <a:srgbClr val="FF3399"/>
                </a:solidFill>
              </a:rPr>
              <a:t>Faik </a:t>
            </a:r>
            <a:r>
              <a:rPr lang="tr-TR" sz="3600" dirty="0" err="1" smtClean="0">
                <a:solidFill>
                  <a:srgbClr val="FF3399"/>
                </a:solidFill>
              </a:rPr>
              <a:t>Ozansoy</a:t>
            </a:r>
            <a:endParaRPr lang="tr-TR" sz="3600" dirty="0" smtClean="0">
              <a:solidFill>
                <a:srgbClr val="FF3399"/>
              </a:solidFill>
            </a:endParaRPr>
          </a:p>
          <a:p>
            <a:r>
              <a:rPr lang="tr-TR" sz="3600" dirty="0" smtClean="0">
                <a:solidFill>
                  <a:srgbClr val="FF3399"/>
                </a:solidFill>
              </a:rPr>
              <a:t>İlhan </a:t>
            </a:r>
            <a:r>
              <a:rPr lang="tr-TR" sz="3600" dirty="0" smtClean="0">
                <a:solidFill>
                  <a:srgbClr val="FF3399"/>
                </a:solidFill>
              </a:rPr>
              <a:t>Geçer</a:t>
            </a:r>
          </a:p>
          <a:p>
            <a:r>
              <a:rPr lang="tr-TR" sz="3600" dirty="0" smtClean="0">
                <a:solidFill>
                  <a:srgbClr val="FF3399"/>
                </a:solidFill>
              </a:rPr>
              <a:t>Bekir </a:t>
            </a:r>
            <a:r>
              <a:rPr lang="tr-TR" sz="3600" dirty="0" smtClean="0">
                <a:solidFill>
                  <a:srgbClr val="FF3399"/>
                </a:solidFill>
              </a:rPr>
              <a:t>Sıtkı Erdoğan</a:t>
            </a:r>
          </a:p>
          <a:p>
            <a:r>
              <a:rPr lang="tr-TR" sz="3600" dirty="0" err="1" smtClean="0">
                <a:solidFill>
                  <a:srgbClr val="FF3399"/>
                </a:solidFill>
              </a:rPr>
              <a:t>Gültekin</a:t>
            </a:r>
            <a:r>
              <a:rPr lang="tr-TR" sz="3600" dirty="0" smtClean="0">
                <a:solidFill>
                  <a:srgbClr val="FF3399"/>
                </a:solidFill>
              </a:rPr>
              <a:t> </a:t>
            </a:r>
            <a:r>
              <a:rPr lang="tr-TR" sz="3600" dirty="0" err="1" smtClean="0">
                <a:solidFill>
                  <a:srgbClr val="FF3399"/>
                </a:solidFill>
              </a:rPr>
              <a:t>Samanoğlu</a:t>
            </a:r>
            <a:endParaRPr lang="tr-TR" sz="3600" dirty="0" smtClean="0">
              <a:solidFill>
                <a:srgbClr val="FF3399"/>
              </a:solidFill>
            </a:endParaRPr>
          </a:p>
          <a:p>
            <a:r>
              <a:rPr lang="tr-TR" sz="3600" dirty="0" smtClean="0">
                <a:solidFill>
                  <a:srgbClr val="FF3399"/>
                </a:solidFill>
              </a:rPr>
              <a:t>Nevzat </a:t>
            </a:r>
            <a:r>
              <a:rPr lang="tr-TR" sz="3600" dirty="0" smtClean="0">
                <a:solidFill>
                  <a:srgbClr val="FF3399"/>
                </a:solidFill>
              </a:rPr>
              <a:t>Yalçın</a:t>
            </a:r>
          </a:p>
          <a:p>
            <a:r>
              <a:rPr lang="tr-TR" sz="3600" dirty="0" smtClean="0">
                <a:solidFill>
                  <a:srgbClr val="FF3399"/>
                </a:solidFill>
              </a:rPr>
              <a:t>Mustafa </a:t>
            </a:r>
            <a:r>
              <a:rPr lang="tr-TR" sz="3600" dirty="0" smtClean="0">
                <a:solidFill>
                  <a:srgbClr val="FF3399"/>
                </a:solidFill>
              </a:rPr>
              <a:t>Necati </a:t>
            </a:r>
            <a:r>
              <a:rPr lang="tr-TR" sz="3600" dirty="0" err="1" smtClean="0">
                <a:solidFill>
                  <a:srgbClr val="FF3399"/>
                </a:solidFill>
              </a:rPr>
              <a:t>Karaer</a:t>
            </a:r>
            <a:endParaRPr lang="tr-TR" sz="3600" dirty="0" smtClean="0">
              <a:solidFill>
                <a:srgbClr val="FF3399"/>
              </a:solidFill>
            </a:endParaRPr>
          </a:p>
          <a:p>
            <a:r>
              <a:rPr lang="tr-TR" sz="3600" dirty="0" smtClean="0">
                <a:solidFill>
                  <a:srgbClr val="FF3399"/>
                </a:solidFill>
              </a:rPr>
              <a:t>Feyzi </a:t>
            </a:r>
            <a:r>
              <a:rPr lang="tr-TR" sz="3600" dirty="0" smtClean="0">
                <a:solidFill>
                  <a:srgbClr val="FF3399"/>
                </a:solidFill>
              </a:rPr>
              <a:t>Halıcı</a:t>
            </a:r>
          </a:p>
          <a:p>
            <a:r>
              <a:rPr lang="tr-TR" sz="3600" dirty="0" smtClean="0">
                <a:solidFill>
                  <a:srgbClr val="FF3399"/>
                </a:solidFill>
              </a:rPr>
              <a:t>Niyazi </a:t>
            </a:r>
            <a:r>
              <a:rPr lang="tr-TR" sz="3600" dirty="0" smtClean="0">
                <a:solidFill>
                  <a:srgbClr val="FF3399"/>
                </a:solidFill>
              </a:rPr>
              <a:t>Yıldırım </a:t>
            </a:r>
            <a:r>
              <a:rPr lang="tr-TR" sz="3600" dirty="0" err="1" smtClean="0">
                <a:solidFill>
                  <a:srgbClr val="FF3399"/>
                </a:solidFill>
              </a:rPr>
              <a:t>Gençosmanoğlu</a:t>
            </a:r>
            <a:endParaRPr lang="tr-TR" sz="3600" dirty="0" smtClean="0">
              <a:solidFill>
                <a:srgbClr val="FF3399"/>
              </a:solidFill>
            </a:endParaRPr>
          </a:p>
          <a:p>
            <a:r>
              <a:rPr lang="tr-TR" sz="3600" dirty="0" smtClean="0">
                <a:solidFill>
                  <a:srgbClr val="FF3399"/>
                </a:solidFill>
              </a:rPr>
              <a:t>Halide </a:t>
            </a:r>
            <a:r>
              <a:rPr lang="tr-TR" sz="3600" dirty="0" err="1" smtClean="0">
                <a:solidFill>
                  <a:srgbClr val="FF3399"/>
                </a:solidFill>
              </a:rPr>
              <a:t>Nusret</a:t>
            </a:r>
            <a:r>
              <a:rPr lang="tr-TR" sz="3600" dirty="0" smtClean="0">
                <a:solidFill>
                  <a:srgbClr val="FF3399"/>
                </a:solidFill>
              </a:rPr>
              <a:t> </a:t>
            </a:r>
            <a:r>
              <a:rPr lang="tr-TR" sz="3600" dirty="0" err="1" smtClean="0">
                <a:solidFill>
                  <a:srgbClr val="FF3399"/>
                </a:solidFill>
              </a:rPr>
              <a:t>Zorlutuna</a:t>
            </a:r>
            <a:endParaRPr lang="tr-TR" sz="3600" dirty="0" smtClean="0">
              <a:solidFill>
                <a:srgbClr val="FF3399"/>
              </a:solidFill>
            </a:endParaRPr>
          </a:p>
          <a:p>
            <a:endParaRPr lang="tr-TR" dirty="0"/>
          </a:p>
        </p:txBody>
      </p:sp>
    </p:spTree>
  </p:cSld>
  <p:clrMapOvr>
    <a:masterClrMapping/>
  </p:clrMapOvr>
  <p:transition>
    <p:zoom dir="in"/>
    <p:sndAc>
      <p:stSnd>
        <p:snd r:embed="rId2" name="chimes.wav" builtIn="1"/>
      </p:stSnd>
    </p:sndAc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0</TotalTime>
  <Words>193</Words>
  <PresentationFormat>Ekran Gösterisi (4:3)</PresentationFormat>
  <Paragraphs>37</Paragraphs>
  <Slides>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4</vt:i4>
      </vt:variant>
    </vt:vector>
  </HeadingPairs>
  <TitlesOfParts>
    <vt:vector size="5" baseType="lpstr">
      <vt:lpstr>Metro</vt:lpstr>
      <vt:lpstr>Slayt 1</vt:lpstr>
      <vt:lpstr>Slayt 2</vt:lpstr>
      <vt:lpstr>Slayt 3</vt:lpstr>
      <vt:lpstr>Slayt 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userr</dc:creator>
  <cp:lastModifiedBy>userr</cp:lastModifiedBy>
  <cp:revision>2</cp:revision>
  <dcterms:created xsi:type="dcterms:W3CDTF">2016-04-28T23:17:38Z</dcterms:created>
  <dcterms:modified xsi:type="dcterms:W3CDTF">2016-04-28T23:29:12Z</dcterms:modified>
</cp:coreProperties>
</file>