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312"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10" r:id="rId57"/>
    <p:sldId id="309" r:id="rId5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0E5E"/>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7" d="100"/>
          <a:sy n="37" d="100"/>
        </p:scale>
        <p:origin x="-141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34A4E80-9304-4AA4-9719-B83E57AB4ED6}" type="datetimeFigureOut">
              <a:rPr lang="tr-TR" smtClean="0"/>
              <a:pPr/>
              <a:t>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DECE8D-F147-44C2-BDB5-C870FE0A2578}" type="slidenum">
              <a:rPr lang="tr-TR" smtClean="0"/>
              <a:pPr/>
              <a:t>‹#›</a:t>
            </a:fld>
            <a:endParaRPr lang="tr-T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grayscl/>
          </a:blip>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A4E80-9304-4AA4-9719-B83E57AB4ED6}" type="datetimeFigureOut">
              <a:rPr lang="tr-TR" smtClean="0"/>
              <a:pPr/>
              <a:t>6.12.2015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ECE8D-F147-44C2-BDB5-C870FE0A257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hyperlink" Target="http://www.turkedebiyati.org/tiyatro-turleri.html" TargetMode="External"/><Relationship Id="rId2" Type="http://schemas.openxmlformats.org/officeDocument/2006/relationships/hyperlink" Target="http://tiyatro.nedir.com/" TargetMode="Externa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395536" y="548680"/>
            <a:ext cx="8229600" cy="5170586"/>
          </a:xfrm>
        </p:spPr>
        <p:txBody>
          <a:bodyPr>
            <a:normAutofit/>
          </a:bodyPr>
          <a:lstStyle/>
          <a:p>
            <a:r>
              <a:rPr lang="tr-TR" sz="5400" dirty="0" smtClean="0"/>
              <a:t>GÖSTERMEYE BAĞLI EDEBİ METİNLER</a:t>
            </a:r>
            <a:br>
              <a:rPr lang="tr-TR" sz="5400" dirty="0" smtClean="0"/>
            </a:br>
            <a:r>
              <a:rPr lang="tr-TR" sz="5400" dirty="0" smtClean="0">
                <a:solidFill>
                  <a:srgbClr val="C20E5E"/>
                </a:solidFill>
              </a:rPr>
              <a:t/>
            </a:r>
            <a:br>
              <a:rPr lang="tr-TR" sz="5400" dirty="0" smtClean="0">
                <a:solidFill>
                  <a:srgbClr val="C20E5E"/>
                </a:solidFill>
              </a:rPr>
            </a:br>
            <a:r>
              <a:rPr lang="tr-TR" sz="5400" dirty="0" smtClean="0">
                <a:solidFill>
                  <a:srgbClr val="C20E5E"/>
                </a:solidFill>
              </a:rPr>
              <a:t>“ TİYATRO”</a:t>
            </a:r>
            <a:r>
              <a:rPr lang="tr-TR" dirty="0" smtClean="0">
                <a:solidFill>
                  <a:srgbClr val="C20E5E"/>
                </a:solidFill>
              </a:rPr>
              <a:t/>
            </a:r>
            <a:br>
              <a:rPr lang="tr-TR" dirty="0" smtClean="0">
                <a:solidFill>
                  <a:srgbClr val="C20E5E"/>
                </a:solidFill>
              </a:rPr>
            </a:br>
            <a:endParaRPr lang="tr-TR" dirty="0">
              <a:solidFill>
                <a:srgbClr val="C20E5E"/>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r>
              <a:rPr lang="tr-TR" dirty="0" smtClean="0">
                <a:solidFill>
                  <a:srgbClr val="C20E5E"/>
                </a:solidFill>
              </a:rPr>
              <a:t>C- DRAM</a:t>
            </a:r>
            <a:endParaRPr lang="tr-TR" dirty="0">
              <a:solidFill>
                <a:srgbClr val="C20E5E"/>
              </a:solidFill>
            </a:endParaRPr>
          </a:p>
        </p:txBody>
      </p:sp>
      <p:sp>
        <p:nvSpPr>
          <p:cNvPr id="3" name="2 Alt Başlık"/>
          <p:cNvSpPr>
            <a:spLocks noGrp="1"/>
          </p:cNvSpPr>
          <p:nvPr>
            <p:ph type="subTitle" idx="1"/>
          </p:nvPr>
        </p:nvSpPr>
        <p:spPr>
          <a:xfrm>
            <a:off x="251520" y="1556792"/>
            <a:ext cx="8640960" cy="5112568"/>
          </a:xfrm>
        </p:spPr>
        <p:txBody>
          <a:bodyPr>
            <a:normAutofit lnSpcReduction="10000"/>
          </a:bodyPr>
          <a:lstStyle/>
          <a:p>
            <a:pPr algn="l">
              <a:buFont typeface="Wingdings" pitchFamily="2" charset="2"/>
              <a:buChar char="ü"/>
            </a:pPr>
            <a:r>
              <a:rPr lang="tr-TR" sz="3000" dirty="0" smtClean="0">
                <a:solidFill>
                  <a:schemeClr val="tx1"/>
                </a:solidFill>
              </a:rPr>
              <a:t>Hayatın hem gülünç hem de acıklı yanlarını bir arada işleyen tiyatro çeşididir.</a:t>
            </a:r>
          </a:p>
          <a:p>
            <a:pPr algn="l">
              <a:buFont typeface="Wingdings" pitchFamily="2" charset="2"/>
              <a:buChar char="ü"/>
            </a:pPr>
            <a:r>
              <a:rPr lang="tr-TR" sz="3000" dirty="0" smtClean="0">
                <a:solidFill>
                  <a:schemeClr val="tx1"/>
                </a:solidFill>
              </a:rPr>
              <a:t>Şiir (manzum) ya da düz yazı (nesir) şeklinde yazılabilir.</a:t>
            </a:r>
          </a:p>
          <a:p>
            <a:pPr algn="l">
              <a:buFont typeface="Wingdings" pitchFamily="2" charset="2"/>
              <a:buChar char="ü"/>
            </a:pPr>
            <a:r>
              <a:rPr lang="tr-TR" sz="3000" dirty="0" smtClean="0">
                <a:solidFill>
                  <a:schemeClr val="tx1"/>
                </a:solidFill>
              </a:rPr>
              <a:t>Konular, tarihten ya da günlük hayattan alınır.</a:t>
            </a:r>
          </a:p>
          <a:p>
            <a:pPr algn="l">
              <a:buFont typeface="Wingdings" pitchFamily="2" charset="2"/>
              <a:buChar char="ü"/>
            </a:pPr>
            <a:r>
              <a:rPr lang="tr-TR" sz="3000" dirty="0" smtClean="0">
                <a:solidFill>
                  <a:schemeClr val="tx1"/>
                </a:solidFill>
              </a:rPr>
              <a:t>Perde sayısı yazarın isteğine bağlı olarak değişir.</a:t>
            </a:r>
          </a:p>
          <a:p>
            <a:pPr algn="l">
              <a:buFont typeface="Wingdings" pitchFamily="2" charset="2"/>
              <a:buChar char="ü"/>
            </a:pPr>
            <a:r>
              <a:rPr lang="tr-TR" sz="3000" dirty="0" smtClean="0">
                <a:solidFill>
                  <a:schemeClr val="tx1"/>
                </a:solidFill>
              </a:rPr>
              <a:t>Her tabakadan kişilere yer verilir.</a:t>
            </a:r>
          </a:p>
          <a:p>
            <a:pPr algn="l">
              <a:buFont typeface="Wingdings" pitchFamily="2" charset="2"/>
              <a:buChar char="ü"/>
            </a:pPr>
            <a:r>
              <a:rPr lang="tr-TR" sz="3000" dirty="0" smtClean="0">
                <a:solidFill>
                  <a:schemeClr val="tx1"/>
                </a:solidFill>
              </a:rPr>
              <a:t>Her türlü konuşma ve olay sahnede canlandırılır.</a:t>
            </a:r>
          </a:p>
          <a:p>
            <a:pPr algn="l">
              <a:buFont typeface="Wingdings" pitchFamily="2" charset="2"/>
              <a:buChar char="ü"/>
            </a:pPr>
            <a:r>
              <a:rPr lang="tr-TR" sz="3000" dirty="0" smtClean="0">
                <a:solidFill>
                  <a:schemeClr val="tx1"/>
                </a:solidFill>
              </a:rPr>
              <a:t>Kaba ifadeler; öldürme, yaralama gibi olaylar sahnede seyirciye gösterilebilir.</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79512" y="260648"/>
            <a:ext cx="8640960" cy="6336704"/>
          </a:xfrm>
        </p:spPr>
        <p:txBody>
          <a:bodyPr>
            <a:normAutofit/>
          </a:bodyPr>
          <a:lstStyle/>
          <a:p>
            <a:pPr algn="l">
              <a:buFont typeface="Wingdings" pitchFamily="2" charset="2"/>
              <a:buChar char="ü"/>
            </a:pPr>
            <a:r>
              <a:rPr lang="tr-TR" sz="3000" dirty="0" smtClean="0">
                <a:solidFill>
                  <a:schemeClr val="tx1"/>
                </a:solidFill>
              </a:rPr>
              <a:t>Üç birlik kuralına (yer-zaman-olay birliğine) uyma zorunluluğu yoktur.</a:t>
            </a:r>
          </a:p>
          <a:p>
            <a:pPr algn="l">
              <a:buFont typeface="Wingdings" pitchFamily="2" charset="2"/>
              <a:buChar char="ü"/>
            </a:pPr>
            <a:r>
              <a:rPr lang="tr-TR" sz="3000" dirty="0" smtClean="0">
                <a:solidFill>
                  <a:schemeClr val="tx1"/>
                </a:solidFill>
              </a:rPr>
              <a:t>Dram türünün ilk ürünleri İngiliz yazar </a:t>
            </a:r>
            <a:r>
              <a:rPr lang="tr-TR" sz="3000" dirty="0" err="1" smtClean="0">
                <a:solidFill>
                  <a:schemeClr val="tx1"/>
                </a:solidFill>
              </a:rPr>
              <a:t>Shakespeare</a:t>
            </a:r>
            <a:r>
              <a:rPr lang="tr-TR" sz="3000" dirty="0" smtClean="0">
                <a:solidFill>
                  <a:schemeClr val="tx1"/>
                </a:solidFill>
              </a:rPr>
              <a:t> vermiştir. Ancak Fransız edebiyatı sanatçılarından Victor Hugo, </a:t>
            </a:r>
            <a:r>
              <a:rPr lang="tr-TR" sz="3000" dirty="0" err="1" smtClean="0">
                <a:solidFill>
                  <a:schemeClr val="tx1"/>
                </a:solidFill>
              </a:rPr>
              <a:t>Cromwell</a:t>
            </a:r>
            <a:r>
              <a:rPr lang="tr-TR" sz="3000" dirty="0" smtClean="0">
                <a:solidFill>
                  <a:schemeClr val="tx1"/>
                </a:solidFill>
              </a:rPr>
              <a:t> adlı eserinin ön sözünde dramın özelliklerini belirleyerek dramı modern tiyatronun temeli haline getirmiştir. Alman edebiyatından Goethe ve </a:t>
            </a:r>
            <a:r>
              <a:rPr lang="tr-TR" sz="3000" dirty="0" err="1" smtClean="0">
                <a:solidFill>
                  <a:schemeClr val="tx1"/>
                </a:solidFill>
              </a:rPr>
              <a:t>Schiller</a:t>
            </a:r>
            <a:r>
              <a:rPr lang="tr-TR" sz="3000" dirty="0" smtClean="0">
                <a:solidFill>
                  <a:schemeClr val="tx1"/>
                </a:solidFill>
              </a:rPr>
              <a:t> de ünlü dram yazarlarındandır.</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60648"/>
            <a:ext cx="8784976" cy="1080120"/>
          </a:xfrm>
        </p:spPr>
        <p:txBody>
          <a:bodyPr>
            <a:normAutofit fontScale="90000"/>
          </a:bodyPr>
          <a:lstStyle/>
          <a:p>
            <a:r>
              <a:rPr lang="tr-TR" sz="3800" dirty="0" smtClean="0">
                <a:solidFill>
                  <a:srgbClr val="C20E5E"/>
                </a:solidFill>
              </a:rPr>
              <a:t>TRAJEDİ, DRAM VE KOMEDİNİN KARŞILAŞTIRILMASI</a:t>
            </a:r>
            <a:endParaRPr lang="tr-TR" sz="3800" dirty="0">
              <a:solidFill>
                <a:srgbClr val="C20E5E"/>
              </a:solidFill>
            </a:endParaRPr>
          </a:p>
        </p:txBody>
      </p:sp>
      <p:graphicFrame>
        <p:nvGraphicFramePr>
          <p:cNvPr id="7" name="6 Tablo"/>
          <p:cNvGraphicFramePr>
            <a:graphicFrameLocks noGrp="1"/>
          </p:cNvGraphicFramePr>
          <p:nvPr/>
        </p:nvGraphicFramePr>
        <p:xfrm>
          <a:off x="323528" y="1412776"/>
          <a:ext cx="8136904" cy="5149160"/>
        </p:xfrm>
        <a:graphic>
          <a:graphicData uri="http://schemas.openxmlformats.org/drawingml/2006/table">
            <a:tbl>
              <a:tblPr firstRow="1" bandRow="1">
                <a:tableStyleId>{21E4AEA4-8DFA-4A89-87EB-49C32662AFE0}</a:tableStyleId>
              </a:tblPr>
              <a:tblGrid>
                <a:gridCol w="8136904"/>
              </a:tblGrid>
              <a:tr h="792088">
                <a:tc>
                  <a:txBody>
                    <a:bodyPr/>
                    <a:lstStyle/>
                    <a:p>
                      <a:pPr algn="ctr"/>
                      <a:r>
                        <a:rPr lang="tr-TR" dirty="0" smtClean="0">
                          <a:solidFill>
                            <a:schemeClr val="tx1"/>
                          </a:solidFill>
                        </a:rPr>
                        <a:t>                            </a:t>
                      </a:r>
                      <a:r>
                        <a:rPr lang="tr-TR" baseline="0" dirty="0" smtClean="0">
                          <a:solidFill>
                            <a:schemeClr val="tx1"/>
                          </a:solidFill>
                        </a:rPr>
                        <a:t>              </a:t>
                      </a:r>
                      <a:r>
                        <a:rPr lang="tr-TR" dirty="0" smtClean="0">
                          <a:solidFill>
                            <a:schemeClr val="tx1"/>
                          </a:solidFill>
                        </a:rPr>
                        <a:t>   TARAJEDİ                  DRAM                     KOMEDİ</a:t>
                      </a:r>
                      <a:endParaRPr lang="tr-TR" dirty="0">
                        <a:solidFill>
                          <a:schemeClr val="tx1"/>
                        </a:solidFill>
                      </a:endParaRPr>
                    </a:p>
                  </a:txBody>
                  <a:tcPr/>
                </a:tc>
              </a:tr>
              <a:tr h="792088">
                <a:tc>
                  <a:txBody>
                    <a:bodyPr/>
                    <a:lstStyle/>
                    <a:p>
                      <a:r>
                        <a:rPr lang="tr-TR" dirty="0" smtClean="0">
                          <a:solidFill>
                            <a:schemeClr val="tx1"/>
                          </a:solidFill>
                        </a:rPr>
                        <a:t>KONU                                         Tarih</a:t>
                      </a:r>
                      <a:r>
                        <a:rPr lang="tr-TR" baseline="0" dirty="0" smtClean="0">
                          <a:solidFill>
                            <a:schemeClr val="tx1"/>
                          </a:solidFill>
                        </a:rPr>
                        <a:t> ve                    Tarih, Mitoloji              Günlük</a:t>
                      </a:r>
                    </a:p>
                    <a:p>
                      <a:r>
                        <a:rPr lang="tr-TR" baseline="0" dirty="0" smtClean="0">
                          <a:solidFill>
                            <a:schemeClr val="tx1"/>
                          </a:solidFill>
                        </a:rPr>
                        <a:t>                                                    Mitoloji                    ve Günlük Olaylar       Olaylar</a:t>
                      </a:r>
                      <a:endParaRPr lang="tr-TR" dirty="0">
                        <a:solidFill>
                          <a:schemeClr val="tx1"/>
                        </a:solidFill>
                      </a:endParaRPr>
                    </a:p>
                  </a:txBody>
                  <a:tcPr/>
                </a:tc>
              </a:tr>
              <a:tr h="792088">
                <a:tc>
                  <a:txBody>
                    <a:bodyPr/>
                    <a:lstStyle/>
                    <a:p>
                      <a:r>
                        <a:rPr lang="tr-TR" dirty="0" smtClean="0">
                          <a:solidFill>
                            <a:schemeClr val="tx1"/>
                          </a:solidFill>
                        </a:rPr>
                        <a:t>BİÇİM                                          Şiir</a:t>
                      </a:r>
                      <a:r>
                        <a:rPr lang="tr-TR" baseline="0" dirty="0" smtClean="0">
                          <a:solidFill>
                            <a:schemeClr val="tx1"/>
                          </a:solidFill>
                        </a:rPr>
                        <a:t>                           Şiir ya da Düz Yazı      Şiir</a:t>
                      </a:r>
                      <a:endParaRPr lang="tr-TR" dirty="0">
                        <a:solidFill>
                          <a:schemeClr val="tx1"/>
                        </a:solidFill>
                      </a:endParaRPr>
                    </a:p>
                  </a:txBody>
                  <a:tcPr/>
                </a:tc>
              </a:tr>
              <a:tr h="792088">
                <a:tc>
                  <a:txBody>
                    <a:bodyPr/>
                    <a:lstStyle/>
                    <a:p>
                      <a:r>
                        <a:rPr lang="tr-TR" dirty="0" smtClean="0">
                          <a:solidFill>
                            <a:schemeClr val="tx1"/>
                          </a:solidFill>
                        </a:rPr>
                        <a:t>KAHRAMAN                               Seçkin</a:t>
                      </a:r>
                      <a:r>
                        <a:rPr lang="tr-TR" baseline="0" dirty="0" smtClean="0">
                          <a:solidFill>
                            <a:schemeClr val="tx1"/>
                          </a:solidFill>
                        </a:rPr>
                        <a:t> ve                Her Tabakadan            Sıradan Kişiler</a:t>
                      </a:r>
                    </a:p>
                    <a:p>
                      <a:r>
                        <a:rPr lang="tr-TR" baseline="0" dirty="0" smtClean="0">
                          <a:solidFill>
                            <a:schemeClr val="tx1"/>
                          </a:solidFill>
                        </a:rPr>
                        <a:t>                                                     Soylular                  Kişiler</a:t>
                      </a:r>
                      <a:endParaRPr lang="tr-TR" dirty="0">
                        <a:solidFill>
                          <a:schemeClr val="tx1"/>
                        </a:solidFill>
                      </a:endParaRPr>
                    </a:p>
                  </a:txBody>
                  <a:tcPr/>
                </a:tc>
              </a:tr>
              <a:tr h="792088">
                <a:tc>
                  <a:txBody>
                    <a:bodyPr/>
                    <a:lstStyle/>
                    <a:p>
                      <a:r>
                        <a:rPr lang="tr-TR" dirty="0" smtClean="0">
                          <a:solidFill>
                            <a:schemeClr val="tx1"/>
                          </a:solidFill>
                        </a:rPr>
                        <a:t>ÜÇ BİRLİK</a:t>
                      </a:r>
                      <a:r>
                        <a:rPr lang="tr-TR" baseline="0" dirty="0" smtClean="0">
                          <a:solidFill>
                            <a:schemeClr val="tx1"/>
                          </a:solidFill>
                        </a:rPr>
                        <a:t> KURALI                     Var                           Uyma Zorunluluğu      Var</a:t>
                      </a:r>
                    </a:p>
                    <a:p>
                      <a:r>
                        <a:rPr lang="tr-TR" baseline="0" dirty="0" smtClean="0">
                          <a:solidFill>
                            <a:schemeClr val="tx1"/>
                          </a:solidFill>
                        </a:rPr>
                        <a:t>                                                                                     Yok</a:t>
                      </a:r>
                      <a:endParaRPr lang="tr-TR" dirty="0">
                        <a:solidFill>
                          <a:schemeClr val="tx1"/>
                        </a:solidFill>
                      </a:endParaRPr>
                    </a:p>
                  </a:txBody>
                  <a:tcPr/>
                </a:tc>
              </a:tr>
              <a:tr h="792088">
                <a:tc>
                  <a:txBody>
                    <a:bodyPr/>
                    <a:lstStyle/>
                    <a:p>
                      <a:r>
                        <a:rPr lang="tr-TR" dirty="0" smtClean="0">
                          <a:solidFill>
                            <a:schemeClr val="tx1"/>
                          </a:solidFill>
                        </a:rPr>
                        <a:t>TEMSİLCİLERİ                             </a:t>
                      </a:r>
                      <a:r>
                        <a:rPr lang="tr-TR" dirty="0" err="1" smtClean="0">
                          <a:solidFill>
                            <a:schemeClr val="tx1"/>
                          </a:solidFill>
                        </a:rPr>
                        <a:t>Aiskhylos</a:t>
                      </a:r>
                      <a:r>
                        <a:rPr lang="tr-TR" dirty="0" smtClean="0">
                          <a:solidFill>
                            <a:schemeClr val="tx1"/>
                          </a:solidFill>
                        </a:rPr>
                        <a:t>,               </a:t>
                      </a:r>
                      <a:r>
                        <a:rPr lang="tr-TR" baseline="0" dirty="0" smtClean="0">
                          <a:solidFill>
                            <a:schemeClr val="tx1"/>
                          </a:solidFill>
                        </a:rPr>
                        <a:t> Victor Hugo,                </a:t>
                      </a:r>
                      <a:r>
                        <a:rPr lang="tr-TR" baseline="0" dirty="0" err="1" smtClean="0">
                          <a:solidFill>
                            <a:schemeClr val="tx1"/>
                          </a:solidFill>
                        </a:rPr>
                        <a:t>Airtophanes</a:t>
                      </a:r>
                      <a:r>
                        <a:rPr lang="tr-TR" baseline="0" dirty="0" smtClean="0">
                          <a:solidFill>
                            <a:schemeClr val="tx1"/>
                          </a:solidFill>
                        </a:rPr>
                        <a:t>,</a:t>
                      </a:r>
                      <a:endParaRPr lang="tr-TR" dirty="0" smtClean="0">
                        <a:solidFill>
                          <a:schemeClr val="tx1"/>
                        </a:solidFill>
                      </a:endParaRPr>
                    </a:p>
                    <a:p>
                      <a:r>
                        <a:rPr lang="tr-TR" baseline="0" dirty="0" smtClean="0">
                          <a:solidFill>
                            <a:schemeClr val="tx1"/>
                          </a:solidFill>
                        </a:rPr>
                        <a:t>                                                     Euripides,                Goethe,                       </a:t>
                      </a:r>
                      <a:r>
                        <a:rPr lang="tr-TR" baseline="0" dirty="0" err="1" smtClean="0">
                          <a:solidFill>
                            <a:schemeClr val="tx1"/>
                          </a:solidFill>
                        </a:rPr>
                        <a:t>Moliere</a:t>
                      </a:r>
                      <a:r>
                        <a:rPr lang="tr-TR" baseline="0" dirty="0" smtClean="0">
                          <a:solidFill>
                            <a:schemeClr val="tx1"/>
                          </a:solidFill>
                        </a:rPr>
                        <a:t>,</a:t>
                      </a:r>
                    </a:p>
                    <a:p>
                      <a:r>
                        <a:rPr lang="tr-TR" baseline="0" dirty="0" smtClean="0">
                          <a:solidFill>
                            <a:schemeClr val="tx1"/>
                          </a:solidFill>
                        </a:rPr>
                        <a:t>                                                     </a:t>
                      </a:r>
                      <a:r>
                        <a:rPr lang="tr-TR" baseline="0" dirty="0" err="1" smtClean="0">
                          <a:solidFill>
                            <a:schemeClr val="tx1"/>
                          </a:solidFill>
                        </a:rPr>
                        <a:t>Sophokles</a:t>
                      </a:r>
                      <a:r>
                        <a:rPr lang="tr-TR" baseline="0" dirty="0" smtClean="0">
                          <a:solidFill>
                            <a:schemeClr val="tx1"/>
                          </a:solidFill>
                        </a:rPr>
                        <a:t>,               </a:t>
                      </a:r>
                      <a:r>
                        <a:rPr lang="tr-TR" baseline="0" dirty="0" err="1" smtClean="0">
                          <a:solidFill>
                            <a:schemeClr val="tx1"/>
                          </a:solidFill>
                        </a:rPr>
                        <a:t>Schiller</a:t>
                      </a:r>
                      <a:r>
                        <a:rPr lang="tr-TR" baseline="0" dirty="0" smtClean="0">
                          <a:solidFill>
                            <a:schemeClr val="tx1"/>
                          </a:solidFill>
                        </a:rPr>
                        <a:t>                        </a:t>
                      </a:r>
                      <a:r>
                        <a:rPr lang="tr-TR" baseline="0" dirty="0" err="1" smtClean="0">
                          <a:solidFill>
                            <a:schemeClr val="tx1"/>
                          </a:solidFill>
                        </a:rPr>
                        <a:t>Shakespeare</a:t>
                      </a:r>
                      <a:r>
                        <a:rPr lang="tr-TR" baseline="0" dirty="0" smtClean="0">
                          <a:solidFill>
                            <a:schemeClr val="tx1"/>
                          </a:solidFill>
                        </a:rPr>
                        <a:t>,</a:t>
                      </a:r>
                    </a:p>
                    <a:p>
                      <a:r>
                        <a:rPr lang="tr-TR" baseline="0" dirty="0" smtClean="0">
                          <a:solidFill>
                            <a:schemeClr val="tx1"/>
                          </a:solidFill>
                        </a:rPr>
                        <a:t>                                                     </a:t>
                      </a:r>
                      <a:r>
                        <a:rPr lang="tr-TR" baseline="0" dirty="0" err="1" smtClean="0">
                          <a:solidFill>
                            <a:schemeClr val="tx1"/>
                          </a:solidFill>
                        </a:rPr>
                        <a:t>Corneille</a:t>
                      </a:r>
                      <a:r>
                        <a:rPr lang="tr-TR" baseline="0" dirty="0" smtClean="0">
                          <a:solidFill>
                            <a:schemeClr val="tx1"/>
                          </a:solidFill>
                        </a:rPr>
                        <a:t>, </a:t>
                      </a:r>
                      <a:r>
                        <a:rPr lang="tr-TR" baseline="0" dirty="0" err="1" smtClean="0">
                          <a:solidFill>
                            <a:schemeClr val="tx1"/>
                          </a:solidFill>
                        </a:rPr>
                        <a:t>Racine</a:t>
                      </a:r>
                      <a:r>
                        <a:rPr lang="tr-TR" baseline="0" dirty="0" smtClean="0">
                          <a:solidFill>
                            <a:schemeClr val="tx1"/>
                          </a:solidFill>
                        </a:rPr>
                        <a:t>                                          Gogol, Şinasi</a:t>
                      </a:r>
                    </a:p>
                  </a:txBody>
                  <a:tcPr/>
                </a:tc>
              </a:tr>
            </a:tbl>
          </a:graphicData>
        </a:graphic>
      </p:graphicFrame>
      <p:cxnSp>
        <p:nvCxnSpPr>
          <p:cNvPr id="12" name="11 Düz Bağlayıcı"/>
          <p:cNvCxnSpPr/>
          <p:nvPr/>
        </p:nvCxnSpPr>
        <p:spPr>
          <a:xfrm>
            <a:off x="2987824" y="1484784"/>
            <a:ext cx="0" cy="5040560"/>
          </a:xfrm>
          <a:prstGeom prst="line">
            <a:avLst/>
          </a:prstGeom>
        </p:spPr>
        <p:style>
          <a:lnRef idx="2">
            <a:schemeClr val="accent2"/>
          </a:lnRef>
          <a:fillRef idx="0">
            <a:schemeClr val="accent2"/>
          </a:fillRef>
          <a:effectRef idx="1">
            <a:schemeClr val="accent2"/>
          </a:effectRef>
          <a:fontRef idx="minor">
            <a:schemeClr val="tx1"/>
          </a:fontRef>
        </p:style>
      </p:cxnSp>
      <p:cxnSp>
        <p:nvCxnSpPr>
          <p:cNvPr id="13" name="12 Düz Bağlayıcı"/>
          <p:cNvCxnSpPr/>
          <p:nvPr/>
        </p:nvCxnSpPr>
        <p:spPr>
          <a:xfrm>
            <a:off x="4788024" y="1484784"/>
            <a:ext cx="0" cy="5040560"/>
          </a:xfrm>
          <a:prstGeom prst="line">
            <a:avLst/>
          </a:prstGeom>
        </p:spPr>
        <p:style>
          <a:lnRef idx="2">
            <a:schemeClr val="accent2"/>
          </a:lnRef>
          <a:fillRef idx="0">
            <a:schemeClr val="accent2"/>
          </a:fillRef>
          <a:effectRef idx="1">
            <a:schemeClr val="accent2"/>
          </a:effectRef>
          <a:fontRef idx="minor">
            <a:schemeClr val="tx1"/>
          </a:fontRef>
        </p:style>
      </p:cxnSp>
      <p:cxnSp>
        <p:nvCxnSpPr>
          <p:cNvPr id="14" name="13 Düz Bağlayıcı"/>
          <p:cNvCxnSpPr/>
          <p:nvPr/>
        </p:nvCxnSpPr>
        <p:spPr>
          <a:xfrm>
            <a:off x="6732240" y="1556792"/>
            <a:ext cx="0" cy="4968552"/>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D- ABSÜRT (Saçma/Uyumsuz) TİYATRO</a:t>
            </a:r>
            <a:endParaRPr lang="tr-TR" dirty="0">
              <a:solidFill>
                <a:srgbClr val="C20E5E"/>
              </a:solidFill>
            </a:endParaRPr>
          </a:p>
        </p:txBody>
      </p:sp>
      <p:sp>
        <p:nvSpPr>
          <p:cNvPr id="3" name="2 Alt Başlık"/>
          <p:cNvSpPr>
            <a:spLocks noGrp="1"/>
          </p:cNvSpPr>
          <p:nvPr>
            <p:ph type="subTitle" idx="1"/>
          </p:nvPr>
        </p:nvSpPr>
        <p:spPr>
          <a:xfrm>
            <a:off x="251520" y="1772816"/>
            <a:ext cx="8640960" cy="4896544"/>
          </a:xfrm>
        </p:spPr>
        <p:txBody>
          <a:bodyPr>
            <a:normAutofit fontScale="92500" lnSpcReduction="20000"/>
          </a:bodyPr>
          <a:lstStyle/>
          <a:p>
            <a:pPr algn="l">
              <a:buFont typeface="Wingdings" pitchFamily="2" charset="2"/>
              <a:buChar char="ü"/>
            </a:pPr>
            <a:r>
              <a:rPr lang="tr-TR" sz="3000" dirty="0" smtClean="0">
                <a:solidFill>
                  <a:schemeClr val="tx1"/>
                </a:solidFill>
              </a:rPr>
              <a:t>Geleneksel tiyatro anlayışını yok sayan çağdaş tiyatro türüdür.</a:t>
            </a:r>
          </a:p>
          <a:p>
            <a:pPr algn="l">
              <a:buFont typeface="Wingdings" pitchFamily="2" charset="2"/>
              <a:buChar char="ü"/>
            </a:pPr>
            <a:r>
              <a:rPr lang="tr-TR" sz="3000" dirty="0" smtClean="0">
                <a:solidFill>
                  <a:schemeClr val="tx1"/>
                </a:solidFill>
              </a:rPr>
              <a:t>İkinci Dünya Savaşı yıllarındaki umutsuzluk ortamından doğmuştur.</a:t>
            </a:r>
          </a:p>
          <a:p>
            <a:pPr algn="l">
              <a:buFont typeface="Wingdings" pitchFamily="2" charset="2"/>
              <a:buChar char="ü"/>
            </a:pPr>
            <a:r>
              <a:rPr lang="tr-TR" sz="3000" dirty="0" smtClean="0">
                <a:solidFill>
                  <a:schemeClr val="tx1"/>
                </a:solidFill>
              </a:rPr>
              <a:t>Bir olayı canlandırmaktan ziyade sevinç ya da kaygının oluş biçimini ses ve hareket düzeni kurarak göstermek amaçtır.</a:t>
            </a:r>
          </a:p>
          <a:p>
            <a:pPr algn="l">
              <a:buFont typeface="Wingdings" pitchFamily="2" charset="2"/>
              <a:buChar char="ü"/>
            </a:pPr>
            <a:r>
              <a:rPr lang="tr-TR" sz="3000" dirty="0" smtClean="0">
                <a:solidFill>
                  <a:schemeClr val="tx1"/>
                </a:solidFill>
              </a:rPr>
              <a:t>Dünya edebiyatında ilk örneği </a:t>
            </a:r>
            <a:r>
              <a:rPr lang="tr-TR" sz="3000" dirty="0" err="1" smtClean="0">
                <a:solidFill>
                  <a:schemeClr val="tx1"/>
                </a:solidFill>
              </a:rPr>
              <a:t>Lonesco’nun</a:t>
            </a:r>
            <a:r>
              <a:rPr lang="tr-TR" sz="3000" dirty="0" smtClean="0">
                <a:solidFill>
                  <a:schemeClr val="tx1"/>
                </a:solidFill>
              </a:rPr>
              <a:t> La </a:t>
            </a:r>
            <a:r>
              <a:rPr lang="tr-TR" sz="3000" dirty="0" err="1" smtClean="0">
                <a:solidFill>
                  <a:schemeClr val="tx1"/>
                </a:solidFill>
              </a:rPr>
              <a:t>Cantatricechauve</a:t>
            </a:r>
            <a:r>
              <a:rPr lang="tr-TR" sz="3000" dirty="0" smtClean="0">
                <a:solidFill>
                  <a:schemeClr val="tx1"/>
                </a:solidFill>
              </a:rPr>
              <a:t> (Kel Şarkıcı) tiyatrosudur. Türk edebiyatında ise Güngör </a:t>
            </a:r>
            <a:r>
              <a:rPr lang="tr-TR" sz="3000" dirty="0" err="1" smtClean="0">
                <a:solidFill>
                  <a:schemeClr val="tx1"/>
                </a:solidFill>
              </a:rPr>
              <a:t>Dilmen’in</a:t>
            </a:r>
            <a:r>
              <a:rPr lang="tr-TR" sz="3000" dirty="0" smtClean="0">
                <a:solidFill>
                  <a:schemeClr val="tx1"/>
                </a:solidFill>
              </a:rPr>
              <a:t> Canlı Maymun Lokantası, Melih Cevdet Anday’ın Dikkat Köpek Var, Sabahattin Kudret </a:t>
            </a:r>
            <a:r>
              <a:rPr lang="tr-TR" sz="3000" dirty="0" err="1" smtClean="0">
                <a:solidFill>
                  <a:schemeClr val="tx1"/>
                </a:solidFill>
              </a:rPr>
              <a:t>Aksal’ın</a:t>
            </a:r>
            <a:r>
              <a:rPr lang="tr-TR" sz="3000" dirty="0" smtClean="0">
                <a:solidFill>
                  <a:schemeClr val="tx1"/>
                </a:solidFill>
              </a:rPr>
              <a:t> Bay HİÇ oyunları bu türe örnektir.</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E- EPİK (Destansı) TİYATRO</a:t>
            </a:r>
            <a:endParaRPr lang="tr-TR" dirty="0">
              <a:solidFill>
                <a:srgbClr val="C20E5E"/>
              </a:solidFill>
            </a:endParaRPr>
          </a:p>
        </p:txBody>
      </p:sp>
      <p:sp>
        <p:nvSpPr>
          <p:cNvPr id="3" name="2 Alt Başlık"/>
          <p:cNvSpPr>
            <a:spLocks noGrp="1"/>
          </p:cNvSpPr>
          <p:nvPr>
            <p:ph type="subTitle" idx="1"/>
          </p:nvPr>
        </p:nvSpPr>
        <p:spPr>
          <a:xfrm>
            <a:off x="251520" y="1556792"/>
            <a:ext cx="8640960" cy="5112568"/>
          </a:xfrm>
        </p:spPr>
        <p:txBody>
          <a:bodyPr>
            <a:normAutofit/>
          </a:bodyPr>
          <a:lstStyle/>
          <a:p>
            <a:pPr algn="l">
              <a:buFont typeface="Wingdings" pitchFamily="2" charset="2"/>
              <a:buChar char="ü"/>
            </a:pPr>
            <a:r>
              <a:rPr lang="tr-TR" sz="3000" dirty="0" smtClean="0">
                <a:solidFill>
                  <a:schemeClr val="tx1"/>
                </a:solidFill>
              </a:rPr>
              <a:t>Seyirciye ders vermeyi amaçlayan çağdaş tiyatro türüdür.</a:t>
            </a:r>
          </a:p>
          <a:p>
            <a:pPr algn="l">
              <a:buFont typeface="Wingdings" pitchFamily="2" charset="2"/>
              <a:buChar char="ü"/>
            </a:pPr>
            <a:r>
              <a:rPr lang="tr-TR" sz="3000" dirty="0" smtClean="0">
                <a:solidFill>
                  <a:schemeClr val="tx1"/>
                </a:solidFill>
              </a:rPr>
              <a:t>Marksizm felsefesinden beslenen siyasal amaçlı bir tiyatrodur.</a:t>
            </a:r>
          </a:p>
          <a:p>
            <a:pPr algn="l">
              <a:buFont typeface="Wingdings" pitchFamily="2" charset="2"/>
              <a:buChar char="ü"/>
            </a:pPr>
            <a:r>
              <a:rPr lang="tr-TR" sz="3000" dirty="0" smtClean="0">
                <a:solidFill>
                  <a:schemeClr val="tx1"/>
                </a:solidFill>
              </a:rPr>
              <a:t>İzlenilenin bir oyun olduğu seyirciye hatırlatılarak seyircinin tiyatroya kendisini kaptırmaması amaçlanır.</a:t>
            </a:r>
          </a:p>
          <a:p>
            <a:pPr algn="l">
              <a:buFont typeface="Wingdings" pitchFamily="2" charset="2"/>
              <a:buChar char="ü"/>
            </a:pPr>
            <a:r>
              <a:rPr lang="tr-TR" sz="3000" dirty="0" smtClean="0">
                <a:solidFill>
                  <a:schemeClr val="tx1"/>
                </a:solidFill>
              </a:rPr>
              <a:t>Dünya edebiyatında ilk kez 1927’de </a:t>
            </a:r>
            <a:r>
              <a:rPr lang="tr-TR" sz="3000" dirty="0" err="1" smtClean="0">
                <a:solidFill>
                  <a:schemeClr val="tx1"/>
                </a:solidFill>
              </a:rPr>
              <a:t>Berthold</a:t>
            </a:r>
            <a:r>
              <a:rPr lang="tr-TR" sz="3000" dirty="0" smtClean="0">
                <a:solidFill>
                  <a:schemeClr val="tx1"/>
                </a:solidFill>
              </a:rPr>
              <a:t> </a:t>
            </a:r>
            <a:r>
              <a:rPr lang="tr-TR" sz="3000" dirty="0" err="1" smtClean="0">
                <a:solidFill>
                  <a:schemeClr val="tx1"/>
                </a:solidFill>
              </a:rPr>
              <a:t>Brecht</a:t>
            </a:r>
            <a:r>
              <a:rPr lang="tr-TR" sz="3000" dirty="0" smtClean="0">
                <a:solidFill>
                  <a:schemeClr val="tx1"/>
                </a:solidFill>
              </a:rPr>
              <a:t> tarafından kullanılan epik tiyatronun Türk edebiyatında ilk örneği Haldun Taner’in yazdığı Keşanlı Ali Destanı’dır.</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F- MÜZİKLİ TİYATRO</a:t>
            </a:r>
            <a:endParaRPr lang="tr-TR" dirty="0">
              <a:solidFill>
                <a:srgbClr val="C20E5E"/>
              </a:solidFill>
            </a:endParaRPr>
          </a:p>
        </p:txBody>
      </p:sp>
      <p:sp>
        <p:nvSpPr>
          <p:cNvPr id="3" name="2 Alt Başlık"/>
          <p:cNvSpPr>
            <a:spLocks noGrp="1"/>
          </p:cNvSpPr>
          <p:nvPr>
            <p:ph type="subTitle" idx="1"/>
          </p:nvPr>
        </p:nvSpPr>
        <p:spPr>
          <a:xfrm>
            <a:off x="251520" y="1772816"/>
            <a:ext cx="8640960" cy="4896544"/>
          </a:xfrm>
        </p:spPr>
        <p:txBody>
          <a:bodyPr>
            <a:normAutofit lnSpcReduction="10000"/>
          </a:bodyPr>
          <a:lstStyle/>
          <a:p>
            <a:pPr algn="l">
              <a:buFont typeface="Wingdings" pitchFamily="2" charset="2"/>
              <a:buChar char="ü"/>
            </a:pPr>
            <a:r>
              <a:rPr lang="tr-TR" sz="3000" dirty="0" smtClean="0">
                <a:solidFill>
                  <a:schemeClr val="tx1"/>
                </a:solidFill>
              </a:rPr>
              <a:t>Oyunun sahnelenmesi için oyuncular haricinde bir de orkestraya ihtiyaç duyulan tiyatrodur.</a:t>
            </a:r>
          </a:p>
          <a:p>
            <a:pPr algn="l">
              <a:buFont typeface="Wingdings" pitchFamily="2" charset="2"/>
              <a:buChar char="ü"/>
            </a:pPr>
            <a:r>
              <a:rPr lang="tr-TR" sz="3000" dirty="0" smtClean="0">
                <a:solidFill>
                  <a:schemeClr val="tx1"/>
                </a:solidFill>
              </a:rPr>
              <a:t>Opera, operet, müzikal komedi ve bale gibi çeşitleri vardır:</a:t>
            </a:r>
          </a:p>
          <a:p>
            <a:pPr algn="l">
              <a:buFont typeface="Arial" pitchFamily="34" charset="0"/>
              <a:buChar char="•"/>
            </a:pPr>
            <a:r>
              <a:rPr lang="tr-TR" sz="3000" dirty="0" smtClean="0">
                <a:solidFill>
                  <a:srgbClr val="C20E5E"/>
                </a:solidFill>
              </a:rPr>
              <a:t>Opera: </a:t>
            </a:r>
            <a:r>
              <a:rPr lang="tr-TR" sz="3000" dirty="0" smtClean="0">
                <a:solidFill>
                  <a:schemeClr val="tx1"/>
                </a:solidFill>
              </a:rPr>
              <a:t>Baştan sona hemen hemen bütün sözleri koro, solo ve düet şeklinde bestelenmiş trajedi ya da dramdır.</a:t>
            </a:r>
          </a:p>
          <a:p>
            <a:pPr algn="l">
              <a:buFont typeface="Arial" pitchFamily="34" charset="0"/>
              <a:buChar char="•"/>
            </a:pPr>
            <a:r>
              <a:rPr lang="tr-TR" sz="3000" dirty="0" smtClean="0">
                <a:solidFill>
                  <a:srgbClr val="C20E5E"/>
                </a:solidFill>
              </a:rPr>
              <a:t>Operet: </a:t>
            </a:r>
            <a:r>
              <a:rPr lang="tr-TR" sz="3000" dirty="0" smtClean="0">
                <a:solidFill>
                  <a:schemeClr val="tx1"/>
                </a:solidFill>
              </a:rPr>
              <a:t>İtalyanca küçük opera anlamına gelen ve sözlerinden bir kısmı müzikli olan halk için yazılmış eğlenceli tiyatrolardır.</a:t>
            </a: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332656"/>
            <a:ext cx="8568952" cy="6264696"/>
          </a:xfrm>
        </p:spPr>
        <p:txBody>
          <a:bodyPr>
            <a:normAutofit/>
          </a:bodyPr>
          <a:lstStyle/>
          <a:p>
            <a:pPr algn="l">
              <a:buFont typeface="Arial" pitchFamily="34" charset="0"/>
              <a:buChar char="•"/>
            </a:pPr>
            <a:r>
              <a:rPr lang="tr-TR" sz="3000" dirty="0" smtClean="0">
                <a:solidFill>
                  <a:srgbClr val="C20E5E"/>
                </a:solidFill>
              </a:rPr>
              <a:t>Müzikal Komedi: </a:t>
            </a:r>
            <a:r>
              <a:rPr lang="tr-TR" sz="3000" dirty="0" smtClean="0">
                <a:solidFill>
                  <a:schemeClr val="tx1"/>
                </a:solidFill>
              </a:rPr>
              <a:t>Sözleri arasında müzikli parçalar yer alan komedilerdir. </a:t>
            </a:r>
          </a:p>
          <a:p>
            <a:pPr algn="l">
              <a:buFont typeface="Arial" pitchFamily="34" charset="0"/>
              <a:buChar char="•"/>
            </a:pPr>
            <a:r>
              <a:rPr lang="tr-TR" sz="3000" dirty="0" smtClean="0">
                <a:solidFill>
                  <a:srgbClr val="C20E5E"/>
                </a:solidFill>
              </a:rPr>
              <a:t>Bale: </a:t>
            </a:r>
            <a:r>
              <a:rPr lang="tr-TR" sz="3000" dirty="0" smtClean="0">
                <a:solidFill>
                  <a:schemeClr val="tx1"/>
                </a:solidFill>
              </a:rPr>
              <a:t>Ritmik hareketlere ve dansa dayalı sözsüz tiyatro çeşididir.</a:t>
            </a:r>
          </a:p>
          <a:p>
            <a:pPr algn="l">
              <a:buFont typeface="Arial" pitchFamily="34" charset="0"/>
              <a:buChar char="•"/>
            </a:pPr>
            <a:r>
              <a:rPr lang="tr-TR" sz="3000" dirty="0" smtClean="0">
                <a:solidFill>
                  <a:srgbClr val="C20E5E"/>
                </a:solidFill>
              </a:rPr>
              <a:t>Vodvil: </a:t>
            </a:r>
            <a:r>
              <a:rPr lang="tr-TR" sz="3000" dirty="0" smtClean="0">
                <a:solidFill>
                  <a:schemeClr val="tx1"/>
                </a:solidFill>
              </a:rPr>
              <a:t>Hareketli, eğlenceli bir konunun şarkılara da yer verilerek işlendiği hafif bir güldürüdür. Komedi türü olarak da kabul görür.</a:t>
            </a:r>
          </a:p>
          <a:p>
            <a:endParaRPr lang="tr-TR" sz="3000"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1"/>
            <a:ext cx="7772400" cy="1224136"/>
          </a:xfrm>
        </p:spPr>
        <p:txBody>
          <a:bodyPr/>
          <a:lstStyle/>
          <a:p>
            <a:r>
              <a:rPr lang="tr-TR" dirty="0" smtClean="0">
                <a:solidFill>
                  <a:srgbClr val="C20E5E"/>
                </a:solidFill>
              </a:rPr>
              <a:t>TÜRK EDEBİYATINDA TİYATRO</a:t>
            </a:r>
            <a:endParaRPr lang="tr-TR" dirty="0">
              <a:solidFill>
                <a:srgbClr val="C20E5E"/>
              </a:solidFill>
            </a:endParaRPr>
          </a:p>
        </p:txBody>
      </p:sp>
      <p:sp>
        <p:nvSpPr>
          <p:cNvPr id="3" name="2 Alt Başlık"/>
          <p:cNvSpPr>
            <a:spLocks noGrp="1"/>
          </p:cNvSpPr>
          <p:nvPr>
            <p:ph type="subTitle" idx="1"/>
          </p:nvPr>
        </p:nvSpPr>
        <p:spPr>
          <a:xfrm>
            <a:off x="251520" y="1340768"/>
            <a:ext cx="8640960" cy="5328592"/>
          </a:xfrm>
        </p:spPr>
        <p:txBody>
          <a:bodyPr>
            <a:normAutofit fontScale="92500" lnSpcReduction="20000"/>
          </a:bodyPr>
          <a:lstStyle/>
          <a:p>
            <a:pPr algn="l"/>
            <a:r>
              <a:rPr lang="tr-TR" dirty="0" smtClean="0">
                <a:solidFill>
                  <a:schemeClr val="tx1"/>
                </a:solidFill>
              </a:rPr>
              <a:t>Türk tiyatrosunun geçmişi bundan 4.000 yıl öncesine kadar uzanır. İslamiyet öncesinde Orta Asya’da yaşayan Türk boylarının düzenlediği “sığır, şölen ve yuğ” adı verilen çeşitli dinsel törenlerde yapılan gösteriler Türk tiyatrosunun temelini oluşturmuştur. Yazılı bir metne dayanmayan ve sözlü olarak aktarılan bu ürünler (gölge oyunu, orta oyunu, meddah, köy seyirlik oyunları) geleneksel Türk tiyatrosu başlığında toplanmış; Batılı anlamda tiyatro ise Türk edebiyatına Tanzimat edebiyatında girmiştir.</a:t>
            </a:r>
          </a:p>
          <a:p>
            <a:pPr algn="l"/>
            <a:r>
              <a:rPr lang="tr-TR" dirty="0" smtClean="0">
                <a:solidFill>
                  <a:schemeClr val="tx1"/>
                </a:solidFill>
              </a:rPr>
              <a:t>Türk tiyatrosu geleneksel tiyatro ve Batı etkisinde gelişen tiyatro olmak üzere iki başlık altında değerlendirilir: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GELENEKSEL TÜRK TİYATROSU</a:t>
            </a:r>
            <a:endParaRPr lang="tr-TR" dirty="0">
              <a:solidFill>
                <a:srgbClr val="C20E5E"/>
              </a:solidFill>
            </a:endParaRPr>
          </a:p>
        </p:txBody>
      </p:sp>
      <p:sp>
        <p:nvSpPr>
          <p:cNvPr id="3" name="2 Alt Başlık"/>
          <p:cNvSpPr>
            <a:spLocks noGrp="1"/>
          </p:cNvSpPr>
          <p:nvPr>
            <p:ph type="subTitle" idx="1"/>
          </p:nvPr>
        </p:nvSpPr>
        <p:spPr>
          <a:xfrm>
            <a:off x="323528" y="1412776"/>
            <a:ext cx="8640960" cy="5256584"/>
          </a:xfrm>
        </p:spPr>
        <p:txBody>
          <a:bodyPr>
            <a:normAutofit fontScale="92500" lnSpcReduction="10000"/>
          </a:bodyPr>
          <a:lstStyle/>
          <a:p>
            <a:pPr algn="l">
              <a:buFont typeface="Wingdings" pitchFamily="2" charset="2"/>
              <a:buChar char="ü"/>
            </a:pPr>
            <a:r>
              <a:rPr lang="tr-TR" dirty="0" smtClean="0">
                <a:solidFill>
                  <a:schemeClr val="tx1"/>
                </a:solidFill>
              </a:rPr>
              <a:t>Eskiden tiyatro eğitimi herhangi bir kurum tarafından verilmezdi. Bu işleri iyi bilen ve kendisine usta diyebileceğimiz kişiler, bilgi ve tecrübelerini çıraklarına aktarırdı. Geleneksel Türk tiyatrosu da usta-çırak ilişkisi içinde gelişmiştir.</a:t>
            </a:r>
          </a:p>
          <a:p>
            <a:pPr algn="l">
              <a:buFont typeface="Wingdings" pitchFamily="2" charset="2"/>
              <a:buChar char="ü"/>
            </a:pPr>
            <a:r>
              <a:rPr lang="tr-TR" dirty="0" smtClean="0">
                <a:solidFill>
                  <a:schemeClr val="tx1"/>
                </a:solidFill>
              </a:rPr>
              <a:t>Sözlü olarak aktarılmıştır, yazılı bir metne dayanmaz.</a:t>
            </a:r>
          </a:p>
          <a:p>
            <a:pPr algn="l">
              <a:buFont typeface="Wingdings" pitchFamily="2" charset="2"/>
              <a:buChar char="ü"/>
            </a:pPr>
            <a:r>
              <a:rPr lang="tr-TR" dirty="0" smtClean="0">
                <a:solidFill>
                  <a:schemeClr val="tx1"/>
                </a:solidFill>
              </a:rPr>
              <a:t>Sahne, dekor, kostüm, makyaj vb. yok denecek kadar azdır.</a:t>
            </a:r>
          </a:p>
          <a:p>
            <a:pPr algn="l">
              <a:buFont typeface="Wingdings" pitchFamily="2" charset="2"/>
              <a:buChar char="ü"/>
            </a:pPr>
            <a:r>
              <a:rPr lang="tr-TR" dirty="0" smtClean="0">
                <a:solidFill>
                  <a:schemeClr val="tx1"/>
                </a:solidFill>
              </a:rPr>
              <a:t>İnsanların karşılıklı konuşmalarda birbirlerini yanlış anlamaları ve ortaya çıkan komiklikler tiyatronun konusunu teşkil eder.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332656"/>
            <a:ext cx="8712968" cy="6026224"/>
          </a:xfrm>
        </p:spPr>
        <p:txBody>
          <a:bodyPr>
            <a:normAutofit/>
          </a:bodyPr>
          <a:lstStyle/>
          <a:p>
            <a:pPr algn="l">
              <a:buFont typeface="Wingdings" pitchFamily="2" charset="2"/>
              <a:buChar char="ü"/>
            </a:pPr>
            <a:r>
              <a:rPr lang="tr-TR" sz="3000" dirty="0" smtClean="0">
                <a:solidFill>
                  <a:schemeClr val="tx1"/>
                </a:solidFill>
              </a:rPr>
              <a:t>Kişiler sahnede tipik özellikleriyle kalıplaşmış kişiler olarak karşımıza çıkar.</a:t>
            </a:r>
          </a:p>
          <a:p>
            <a:pPr algn="l">
              <a:buFont typeface="Wingdings" pitchFamily="2" charset="2"/>
              <a:buChar char="ü"/>
            </a:pPr>
            <a:r>
              <a:rPr lang="tr-TR" sz="3000" dirty="0" smtClean="0">
                <a:solidFill>
                  <a:schemeClr val="tx1"/>
                </a:solidFill>
              </a:rPr>
              <a:t>Geleneksel Türk tiyatrosu dört başlık altında toplanır:</a:t>
            </a:r>
          </a:p>
          <a:p>
            <a:pPr algn="l">
              <a:buFont typeface="Arial" pitchFamily="34" charset="0"/>
              <a:buChar char="•"/>
            </a:pPr>
            <a:r>
              <a:rPr lang="tr-TR" sz="3000" dirty="0" smtClean="0">
                <a:solidFill>
                  <a:schemeClr val="tx1"/>
                </a:solidFill>
              </a:rPr>
              <a:t>Gölge oyunu (Karagöz-Hacivat)</a:t>
            </a:r>
          </a:p>
          <a:p>
            <a:pPr algn="l">
              <a:buFont typeface="Arial" pitchFamily="34" charset="0"/>
              <a:buChar char="•"/>
            </a:pPr>
            <a:r>
              <a:rPr lang="tr-TR" sz="3000" dirty="0" smtClean="0">
                <a:solidFill>
                  <a:schemeClr val="tx1"/>
                </a:solidFill>
              </a:rPr>
              <a:t>Orta oyunu (Kavuklu-Pişekar)</a:t>
            </a:r>
          </a:p>
          <a:p>
            <a:pPr algn="l">
              <a:buFont typeface="Arial" pitchFamily="34" charset="0"/>
              <a:buChar char="•"/>
            </a:pPr>
            <a:r>
              <a:rPr lang="tr-TR" sz="3000" dirty="0" smtClean="0">
                <a:solidFill>
                  <a:schemeClr val="tx1"/>
                </a:solidFill>
              </a:rPr>
              <a:t>Meddah</a:t>
            </a:r>
          </a:p>
          <a:p>
            <a:pPr algn="l">
              <a:buFont typeface="Arial" pitchFamily="34" charset="0"/>
              <a:buChar char="•"/>
            </a:pPr>
            <a:r>
              <a:rPr lang="tr-TR" sz="3000" dirty="0" smtClean="0">
                <a:solidFill>
                  <a:schemeClr val="tx1"/>
                </a:solidFill>
              </a:rPr>
              <a:t>Köy seyirlik oyunları</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ctrTitle"/>
          </p:nvPr>
        </p:nvSpPr>
        <p:spPr>
          <a:xfrm>
            <a:off x="683568" y="188640"/>
            <a:ext cx="7772400" cy="1470025"/>
          </a:xfrm>
        </p:spPr>
        <p:txBody>
          <a:bodyPr/>
          <a:lstStyle/>
          <a:p>
            <a:r>
              <a:rPr lang="tr-TR" dirty="0" smtClean="0">
                <a:solidFill>
                  <a:srgbClr val="C20E5E"/>
                </a:solidFill>
              </a:rPr>
              <a:t>TİYATRO</a:t>
            </a:r>
            <a:endParaRPr lang="tr-TR" dirty="0">
              <a:solidFill>
                <a:srgbClr val="C20E5E"/>
              </a:solidFill>
            </a:endParaRPr>
          </a:p>
        </p:txBody>
      </p:sp>
      <p:sp>
        <p:nvSpPr>
          <p:cNvPr id="4" name="3 Alt Başlık"/>
          <p:cNvSpPr>
            <a:spLocks noGrp="1"/>
          </p:cNvSpPr>
          <p:nvPr>
            <p:ph type="subTitle" idx="1"/>
          </p:nvPr>
        </p:nvSpPr>
        <p:spPr>
          <a:xfrm>
            <a:off x="323528" y="1556792"/>
            <a:ext cx="8352928" cy="4968552"/>
          </a:xfrm>
        </p:spPr>
        <p:txBody>
          <a:bodyPr>
            <a:normAutofit/>
          </a:bodyPr>
          <a:lstStyle/>
          <a:p>
            <a:pPr algn="l">
              <a:buFont typeface="Wingdings" pitchFamily="2" charset="2"/>
              <a:buChar char="ü"/>
            </a:pPr>
            <a:r>
              <a:rPr lang="tr-TR" sz="3000" dirty="0" smtClean="0">
                <a:solidFill>
                  <a:schemeClr val="tx1"/>
                </a:solidFill>
              </a:rPr>
              <a:t>Yüksekçe bir yerde insanlar önünde oynamak için oluşturulmuş edebi eserlere tiyatro denir.</a:t>
            </a:r>
          </a:p>
          <a:p>
            <a:pPr algn="l">
              <a:buFont typeface="Wingdings" pitchFamily="2" charset="2"/>
              <a:buChar char="ü"/>
            </a:pPr>
            <a:r>
              <a:rPr lang="tr-TR" sz="3000" dirty="0" smtClean="0">
                <a:solidFill>
                  <a:schemeClr val="tx1"/>
                </a:solidFill>
              </a:rPr>
              <a:t>Bağ Bozumu Tanrısı </a:t>
            </a:r>
            <a:r>
              <a:rPr lang="tr-TR" sz="3000" dirty="0" err="1" smtClean="0">
                <a:solidFill>
                  <a:schemeClr val="tx1"/>
                </a:solidFill>
              </a:rPr>
              <a:t>Dionsysos</a:t>
            </a:r>
            <a:r>
              <a:rPr lang="tr-TR" sz="3000" dirty="0" smtClean="0">
                <a:solidFill>
                  <a:schemeClr val="tx1"/>
                </a:solidFill>
              </a:rPr>
              <a:t> adına düzenlenen dinsel törenlerden doğan tiyatro, Yunanca “temsil edilen eser” anlamındaki “</a:t>
            </a:r>
            <a:r>
              <a:rPr lang="tr-TR" sz="3000" dirty="0" err="1" smtClean="0">
                <a:solidFill>
                  <a:schemeClr val="tx1"/>
                </a:solidFill>
              </a:rPr>
              <a:t>theatron</a:t>
            </a:r>
            <a:r>
              <a:rPr lang="tr-TR" sz="3000" dirty="0" smtClean="0">
                <a:solidFill>
                  <a:schemeClr val="tx1"/>
                </a:solidFill>
              </a:rPr>
              <a:t>” sözcüğünden gelmektedir.</a:t>
            </a:r>
          </a:p>
          <a:p>
            <a:pPr algn="l">
              <a:buFont typeface="Wingdings" pitchFamily="2" charset="2"/>
              <a:buChar char="ü"/>
            </a:pPr>
            <a:r>
              <a:rPr lang="tr-TR" sz="3000" dirty="0" smtClean="0">
                <a:solidFill>
                  <a:schemeClr val="tx1"/>
                </a:solidFill>
              </a:rPr>
              <a:t>Yazar, eser, oyun ve seyirci olmak üzere dört unsur üzerine kurulması yönüyle roman, hikaye gibi diğer yazınsal türlerden ayrılır.</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88640"/>
            <a:ext cx="8352928" cy="1470025"/>
          </a:xfrm>
        </p:spPr>
        <p:txBody>
          <a:bodyPr/>
          <a:lstStyle/>
          <a:p>
            <a:r>
              <a:rPr lang="tr-TR" dirty="0" smtClean="0">
                <a:solidFill>
                  <a:srgbClr val="C20E5E"/>
                </a:solidFill>
              </a:rPr>
              <a:t>A- GÖLGE OYUNU (Karagöz-Hacivat) </a:t>
            </a:r>
            <a:endParaRPr lang="tr-TR" dirty="0">
              <a:solidFill>
                <a:srgbClr val="C20E5E"/>
              </a:solidFill>
            </a:endParaRPr>
          </a:p>
        </p:txBody>
      </p:sp>
      <p:sp>
        <p:nvSpPr>
          <p:cNvPr id="3" name="2 Alt Başlık"/>
          <p:cNvSpPr>
            <a:spLocks noGrp="1"/>
          </p:cNvSpPr>
          <p:nvPr>
            <p:ph type="subTitle" idx="1"/>
          </p:nvPr>
        </p:nvSpPr>
        <p:spPr>
          <a:xfrm>
            <a:off x="251520" y="1412776"/>
            <a:ext cx="8640960" cy="5256584"/>
          </a:xfrm>
        </p:spPr>
        <p:txBody>
          <a:bodyPr>
            <a:normAutofit lnSpcReduction="10000"/>
          </a:bodyPr>
          <a:lstStyle/>
          <a:p>
            <a:pPr algn="l">
              <a:buFont typeface="Wingdings" pitchFamily="2" charset="2"/>
              <a:buChar char="ü"/>
            </a:pPr>
            <a:r>
              <a:rPr lang="tr-TR" sz="3000" dirty="0" smtClean="0">
                <a:solidFill>
                  <a:schemeClr val="tx1"/>
                </a:solidFill>
              </a:rPr>
              <a:t>Deve derisi ya da mukavvadan yapılmış, eklem yerleri hareket edebilen 30-40 cm uzunluğundaki kuklaların (tasvir) gölgelerinin beyaz bir perdeye düşürülmesi esnasına dayana geleneksel tiyatro türüdür.</a:t>
            </a:r>
          </a:p>
          <a:p>
            <a:pPr algn="l">
              <a:buFont typeface="Wingdings" pitchFamily="2" charset="2"/>
              <a:buChar char="ü"/>
            </a:pPr>
            <a:r>
              <a:rPr lang="tr-TR" sz="3000" dirty="0" smtClean="0">
                <a:solidFill>
                  <a:schemeClr val="tx1"/>
                </a:solidFill>
              </a:rPr>
              <a:t>Önceden hazırlanmış yazılı bir metni yoktur. Doğaçlama (tuluat) oynanır. 19. yüzyıldan itibaren yazıya geçirilmiştir.</a:t>
            </a:r>
          </a:p>
          <a:p>
            <a:pPr algn="l">
              <a:buFont typeface="Wingdings" pitchFamily="2" charset="2"/>
              <a:buChar char="ü"/>
            </a:pPr>
            <a:r>
              <a:rPr lang="tr-TR" sz="3000" dirty="0" smtClean="0">
                <a:solidFill>
                  <a:schemeClr val="tx1"/>
                </a:solidFill>
              </a:rPr>
              <a:t>Gölge oyununa, nesnelerin gölgelerinin bir perdeye düşmesi ve insanların hayal dünyasına hitap etmesi sebebiyle hayal perdesi (</a:t>
            </a:r>
            <a:r>
              <a:rPr lang="tr-TR" sz="3000" dirty="0" err="1" smtClean="0">
                <a:solidFill>
                  <a:schemeClr val="tx1"/>
                </a:solidFill>
              </a:rPr>
              <a:t>zıll</a:t>
            </a:r>
            <a:r>
              <a:rPr lang="tr-TR" sz="3000" dirty="0" smtClean="0">
                <a:solidFill>
                  <a:schemeClr val="tx1"/>
                </a:solidFill>
              </a:rPr>
              <a:t>-i hayal, </a:t>
            </a:r>
            <a:r>
              <a:rPr lang="tr-TR" sz="3000" dirty="0" err="1" smtClean="0">
                <a:solidFill>
                  <a:schemeClr val="tx1"/>
                </a:solidFill>
              </a:rPr>
              <a:t>sitare</a:t>
            </a:r>
            <a:r>
              <a:rPr lang="tr-TR" sz="3000" dirty="0" smtClean="0">
                <a:solidFill>
                  <a:schemeClr val="tx1"/>
                </a:solidFill>
              </a:rPr>
              <a:t>-</a:t>
            </a:r>
            <a:r>
              <a:rPr lang="tr-TR" sz="3000" dirty="0" err="1" smtClean="0">
                <a:solidFill>
                  <a:schemeClr val="tx1"/>
                </a:solidFill>
              </a:rPr>
              <a:t>yi</a:t>
            </a:r>
            <a:r>
              <a:rPr lang="tr-TR" sz="3000" dirty="0" smtClean="0">
                <a:solidFill>
                  <a:schemeClr val="tx1"/>
                </a:solidFill>
              </a:rPr>
              <a:t> hayal) adı da verilir.</a:t>
            </a: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indir (1).jpg"/>
          <p:cNvPicPr>
            <a:picLocks noChangeAspect="1"/>
          </p:cNvPicPr>
          <p:nvPr/>
        </p:nvPicPr>
        <p:blipFill>
          <a:blip r:embed="rId2" cstate="print"/>
          <a:stretch>
            <a:fillRect/>
          </a:stretch>
        </p:blipFill>
        <p:spPr>
          <a:xfrm>
            <a:off x="467544" y="476672"/>
            <a:ext cx="8218264" cy="5904656"/>
          </a:xfrm>
          <a:prstGeom prst="rect">
            <a:avLst/>
          </a:prstGeom>
        </p:spPr>
      </p:pic>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260648"/>
            <a:ext cx="8640960" cy="6408712"/>
          </a:xfrm>
        </p:spPr>
        <p:txBody>
          <a:bodyPr>
            <a:normAutofit fontScale="92500" lnSpcReduction="20000"/>
          </a:bodyPr>
          <a:lstStyle/>
          <a:p>
            <a:pPr algn="l">
              <a:buFont typeface="Wingdings" pitchFamily="2" charset="2"/>
              <a:buChar char="ü"/>
            </a:pPr>
            <a:r>
              <a:rPr lang="tr-TR" dirty="0" smtClean="0">
                <a:solidFill>
                  <a:schemeClr val="tx1"/>
                </a:solidFill>
              </a:rPr>
              <a:t>Karagöz ve Hacivat en çok kullanılan tiplemeler olduğu için Karagöz ve Hacivat oyunu olarak da anılır.</a:t>
            </a:r>
          </a:p>
          <a:p>
            <a:pPr algn="l">
              <a:buFont typeface="Wingdings" pitchFamily="2" charset="2"/>
              <a:buChar char="ü"/>
            </a:pPr>
            <a:r>
              <a:rPr lang="tr-TR" dirty="0" smtClean="0">
                <a:solidFill>
                  <a:schemeClr val="tx1"/>
                </a:solidFill>
              </a:rPr>
              <a:t>Karagöz; açık sözlü, saf, her şeyi yanlış anlayan, fazlaca bir eğitim almamış kişi olarak halkın temsilcisidir. Hacivat ise bilgili, aynı zamanda ukala yarı aydın biridir. Karagöz’e, kendi bildiklerini göstermeye ve öğretmeye çalışırken birbirlerini yanlış anlarlar.</a:t>
            </a:r>
          </a:p>
          <a:p>
            <a:pPr algn="l">
              <a:buFont typeface="Wingdings" pitchFamily="2" charset="2"/>
              <a:buChar char="ü"/>
            </a:pPr>
            <a:r>
              <a:rPr lang="tr-TR" dirty="0" smtClean="0">
                <a:solidFill>
                  <a:schemeClr val="tx1"/>
                </a:solidFill>
              </a:rPr>
              <a:t>Gölge oyununda Karagöz ve Hacivat gibi farklı tiplemeleri hayalci (hayalbaz, hayali) adı verilen tek kişi seslendirir. Ustanın yanında yardakçı adı verilen bir çırak vardır. Yardakçı, ustasına malzeme sandığından (hayal sandığından) kuklaları çıkarmak, def çalmak gibi konularda yardım der.</a:t>
            </a:r>
          </a:p>
          <a:p>
            <a:pPr algn="l">
              <a:buFont typeface="Wingdings" pitchFamily="2" charset="2"/>
              <a:buChar char="ü"/>
            </a:pPr>
            <a:r>
              <a:rPr lang="tr-TR" dirty="0" smtClean="0">
                <a:solidFill>
                  <a:schemeClr val="tx1"/>
                </a:solidFill>
              </a:rPr>
              <a:t>Cinas, tevriye, abartma gibi söz sanatlarına bolca yer verilir.</a:t>
            </a: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332656"/>
            <a:ext cx="8568952" cy="6336704"/>
          </a:xfrm>
        </p:spPr>
        <p:txBody>
          <a:bodyPr>
            <a:normAutofit fontScale="92500" lnSpcReduction="10000"/>
          </a:bodyPr>
          <a:lstStyle/>
          <a:p>
            <a:pPr algn="l">
              <a:buFont typeface="Wingdings" pitchFamily="2" charset="2"/>
              <a:buChar char="ü"/>
            </a:pPr>
            <a:r>
              <a:rPr lang="tr-TR" dirty="0" smtClean="0">
                <a:solidFill>
                  <a:schemeClr val="tx1"/>
                </a:solidFill>
              </a:rPr>
              <a:t>Gölge oyunu dört bölümden oluşur. Bunlar:</a:t>
            </a:r>
          </a:p>
          <a:p>
            <a:pPr algn="l">
              <a:buFont typeface="Arial" pitchFamily="34" charset="0"/>
              <a:buChar char="•"/>
            </a:pPr>
            <a:r>
              <a:rPr lang="tr-TR" dirty="0" smtClean="0">
                <a:solidFill>
                  <a:srgbClr val="C20E5E"/>
                </a:solidFill>
              </a:rPr>
              <a:t>Mukaddime (Giriş): </a:t>
            </a:r>
            <a:r>
              <a:rPr lang="tr-TR" dirty="0" err="1" smtClean="0">
                <a:solidFill>
                  <a:schemeClr val="tx1"/>
                </a:solidFill>
              </a:rPr>
              <a:t>Nareke</a:t>
            </a:r>
            <a:r>
              <a:rPr lang="tr-TR" dirty="0" smtClean="0">
                <a:solidFill>
                  <a:schemeClr val="tx1"/>
                </a:solidFill>
              </a:rPr>
              <a:t> adı verilen çalgı aleti eşliğinde göstermelik adı verilen sabit nesne (ağaç,ev,saksı,çeşme vb.) perdeden çıkarılır. Hacivat semai ve gazeller okuyarak içeri girer. “Yar bana bir eğlence” diyerek arkadaş aradığını dile getirir. Karagöz’ün gelmesiyle kavga ederler.</a:t>
            </a:r>
          </a:p>
          <a:p>
            <a:pPr algn="l">
              <a:buFont typeface="Arial" pitchFamily="34" charset="0"/>
              <a:buChar char="•"/>
            </a:pPr>
            <a:r>
              <a:rPr lang="tr-TR" dirty="0" smtClean="0">
                <a:solidFill>
                  <a:srgbClr val="C20E5E"/>
                </a:solidFill>
              </a:rPr>
              <a:t>Muhavere (Söyleşme): </a:t>
            </a:r>
            <a:r>
              <a:rPr lang="tr-TR" dirty="0" smtClean="0">
                <a:solidFill>
                  <a:schemeClr val="tx1"/>
                </a:solidFill>
              </a:rPr>
              <a:t>Hacivat’ın gelmesiyle karşılıklı yanlış anlamaların olduğu konuşma bölümüdür.</a:t>
            </a:r>
          </a:p>
          <a:p>
            <a:pPr algn="l">
              <a:buFont typeface="Arial" pitchFamily="34" charset="0"/>
              <a:buChar char="•"/>
            </a:pPr>
            <a:r>
              <a:rPr lang="tr-TR" dirty="0" smtClean="0">
                <a:solidFill>
                  <a:srgbClr val="C20E5E"/>
                </a:solidFill>
              </a:rPr>
              <a:t>Fasıl (Asıl Bölüm):</a:t>
            </a:r>
            <a:r>
              <a:rPr lang="tr-TR" dirty="0" smtClean="0">
                <a:solidFill>
                  <a:schemeClr val="tx1"/>
                </a:solidFill>
              </a:rPr>
              <a:t> Asıl bölüm olan fasılda ise diğer kişiler de olaya katılır. Verilmek istenen mesajı içeren bölümdür. Burada anlatılanlara göre oyunlar isim alır. Kanlı Nigar, Çeşme, Kanlı Kavak, Tımarhane gibi 28 oyundan oluşur. </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260648"/>
            <a:ext cx="8496944" cy="6336704"/>
          </a:xfrm>
        </p:spPr>
        <p:txBody>
          <a:bodyPr>
            <a:normAutofit/>
          </a:bodyPr>
          <a:lstStyle/>
          <a:p>
            <a:pPr algn="l">
              <a:buFont typeface="Arial" pitchFamily="34" charset="0"/>
              <a:buChar char="•"/>
            </a:pPr>
            <a:r>
              <a:rPr lang="tr-TR" sz="3000" dirty="0" smtClean="0">
                <a:solidFill>
                  <a:srgbClr val="C20E5E"/>
                </a:solidFill>
              </a:rPr>
              <a:t>Bitiş: </a:t>
            </a:r>
            <a:r>
              <a:rPr lang="tr-TR" sz="3000" dirty="0" smtClean="0">
                <a:solidFill>
                  <a:schemeClr val="tx1"/>
                </a:solidFill>
              </a:rPr>
              <a:t>Karagöz, Hacivat’ı tokatlar. Bunun üzerine Hacivat, “Yıktın perdeyi eyledin viran, varayım sahibine haber edeyim </a:t>
            </a:r>
            <a:r>
              <a:rPr lang="tr-TR" sz="3000" dirty="0" err="1" smtClean="0">
                <a:solidFill>
                  <a:schemeClr val="tx1"/>
                </a:solidFill>
              </a:rPr>
              <a:t>heman</a:t>
            </a:r>
            <a:r>
              <a:rPr lang="tr-TR" sz="3000" dirty="0" smtClean="0">
                <a:solidFill>
                  <a:schemeClr val="tx1"/>
                </a:solidFill>
              </a:rPr>
              <a:t>.” diyerek perdeden ayrılır. Bir sonraki buluşmanın yeri ve zamanını veren Karagöz, “Sürç-i lisan ettikse </a:t>
            </a:r>
            <a:r>
              <a:rPr lang="tr-TR" sz="3000" dirty="0" err="1" smtClean="0">
                <a:solidFill>
                  <a:schemeClr val="tx1"/>
                </a:solidFill>
              </a:rPr>
              <a:t>affola</a:t>
            </a:r>
            <a:r>
              <a:rPr lang="tr-TR" sz="3000" dirty="0" smtClean="0">
                <a:solidFill>
                  <a:schemeClr val="tx1"/>
                </a:solidFill>
              </a:rPr>
              <a:t>!” diyerek sahneden ayrılır.</a:t>
            </a:r>
          </a:p>
          <a:p>
            <a:pPr algn="l">
              <a:buFont typeface="Wingdings" pitchFamily="2" charset="2"/>
              <a:buChar char="ü"/>
            </a:pPr>
            <a:r>
              <a:rPr lang="tr-TR" sz="3000" dirty="0" smtClean="0">
                <a:solidFill>
                  <a:schemeClr val="tx1"/>
                </a:solidFill>
              </a:rPr>
              <a:t>Gölge oyununda yaşadıkları coğrafyaya, mesleklerine ve karakteristik özelliklerine göre konuşturulan farklı tipler de vardır. </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88640"/>
            <a:ext cx="8352928" cy="1470025"/>
          </a:xfrm>
        </p:spPr>
        <p:txBody>
          <a:bodyPr/>
          <a:lstStyle/>
          <a:p>
            <a:r>
              <a:rPr lang="tr-TR" dirty="0" smtClean="0">
                <a:solidFill>
                  <a:srgbClr val="C20E5E"/>
                </a:solidFill>
              </a:rPr>
              <a:t>B- ORTA OYUNU (Kavuklu-Pişekar) </a:t>
            </a:r>
            <a:endParaRPr lang="tr-TR" dirty="0">
              <a:solidFill>
                <a:srgbClr val="C20E5E"/>
              </a:solidFill>
            </a:endParaRPr>
          </a:p>
        </p:txBody>
      </p:sp>
      <p:sp>
        <p:nvSpPr>
          <p:cNvPr id="3" name="2 Alt Başlık"/>
          <p:cNvSpPr>
            <a:spLocks noGrp="1"/>
          </p:cNvSpPr>
          <p:nvPr>
            <p:ph type="subTitle" idx="1"/>
          </p:nvPr>
        </p:nvSpPr>
        <p:spPr>
          <a:xfrm>
            <a:off x="251520" y="1412776"/>
            <a:ext cx="8640960" cy="5256584"/>
          </a:xfrm>
        </p:spPr>
        <p:txBody>
          <a:bodyPr>
            <a:normAutofit/>
          </a:bodyPr>
          <a:lstStyle/>
          <a:p>
            <a:pPr algn="l">
              <a:buFont typeface="Wingdings" pitchFamily="2" charset="2"/>
              <a:buChar char="ü"/>
            </a:pPr>
            <a:r>
              <a:rPr lang="tr-TR" sz="3000" dirty="0" smtClean="0">
                <a:solidFill>
                  <a:schemeClr val="tx1"/>
                </a:solidFill>
              </a:rPr>
              <a:t>Gölge oyunu Karagöz-Hacivat’ın, daire biçiminde oturan insanların ortasında gerçek kişiler tarafından oynanan şeklidir.</a:t>
            </a:r>
          </a:p>
          <a:p>
            <a:pPr algn="l">
              <a:buFont typeface="Wingdings" pitchFamily="2" charset="2"/>
              <a:buChar char="ü"/>
            </a:pPr>
            <a:r>
              <a:rPr lang="tr-TR" sz="3000" dirty="0" smtClean="0">
                <a:solidFill>
                  <a:schemeClr val="tx1"/>
                </a:solidFill>
              </a:rPr>
              <a:t>Oyun Kavuklu ve Pişekar ekseninde geçer. Kavuklu-Karagöz; Pişekar-Hacivat özelliği gösterir.</a:t>
            </a:r>
          </a:p>
          <a:p>
            <a:pPr algn="l">
              <a:buFont typeface="Wingdings" pitchFamily="2" charset="2"/>
              <a:buChar char="ü"/>
            </a:pPr>
            <a:r>
              <a:rPr lang="tr-TR" sz="3000" dirty="0" smtClean="0">
                <a:solidFill>
                  <a:schemeClr val="tx1"/>
                </a:solidFill>
              </a:rPr>
              <a:t>Palanga adı verilen etrafı iplerle çevrili yuvarlak bir alanda oynanır. İnanların görebileceği bir alanda, ortada oynandığı için orta oyunu adı verilmiştir. Meydan oyunu, kol oyunu, taklit oyunu, zuhuri gibi isimlerle de anılır.</a:t>
            </a: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79512" y="260648"/>
            <a:ext cx="8784976" cy="6408712"/>
          </a:xfrm>
        </p:spPr>
        <p:txBody>
          <a:bodyPr>
            <a:normAutofit fontScale="92500" lnSpcReduction="10000"/>
          </a:bodyPr>
          <a:lstStyle/>
          <a:p>
            <a:pPr algn="l">
              <a:buFont typeface="Wingdings" pitchFamily="2" charset="2"/>
              <a:buChar char="ü"/>
            </a:pPr>
            <a:r>
              <a:rPr lang="tr-TR" dirty="0" smtClean="0">
                <a:solidFill>
                  <a:schemeClr val="tx1"/>
                </a:solidFill>
              </a:rPr>
              <a:t>Yenidünya adı verilen bir paravan, dükkan denilen bir tezgah ve birkaç iskemle dekor olarak kullanılır.</a:t>
            </a:r>
          </a:p>
          <a:p>
            <a:pPr algn="l">
              <a:buFont typeface="Wingdings" pitchFamily="2" charset="2"/>
              <a:buChar char="ü"/>
            </a:pPr>
            <a:r>
              <a:rPr lang="tr-TR" dirty="0" smtClean="0">
                <a:solidFill>
                  <a:schemeClr val="tx1"/>
                </a:solidFill>
              </a:rPr>
              <a:t>Yazılı metin yoktur, doğaçlama oynanır.</a:t>
            </a:r>
          </a:p>
          <a:p>
            <a:pPr algn="l">
              <a:buFont typeface="Wingdings" pitchFamily="2" charset="2"/>
              <a:buChar char="ü"/>
            </a:pPr>
            <a:r>
              <a:rPr lang="tr-TR" dirty="0" smtClean="0">
                <a:solidFill>
                  <a:schemeClr val="tx1"/>
                </a:solidFill>
              </a:rPr>
              <a:t>Karşılıklı konuşmalardaki yanlış anlamlara bağlı olarak güldürü öğesi ön plana çıkar.</a:t>
            </a:r>
          </a:p>
          <a:p>
            <a:pPr algn="l">
              <a:buFont typeface="Wingdings" pitchFamily="2" charset="2"/>
              <a:buChar char="ü"/>
            </a:pPr>
            <a:r>
              <a:rPr lang="tr-TR" dirty="0" smtClean="0">
                <a:solidFill>
                  <a:schemeClr val="tx1"/>
                </a:solidFill>
              </a:rPr>
              <a:t>Ramazan akşamlarında, kır eğlencelerinde, bayramlarda oynanır.</a:t>
            </a:r>
          </a:p>
          <a:p>
            <a:pPr algn="l">
              <a:buFont typeface="Wingdings" pitchFamily="2" charset="2"/>
              <a:buChar char="ü"/>
            </a:pPr>
            <a:r>
              <a:rPr lang="tr-TR" dirty="0" smtClean="0">
                <a:solidFill>
                  <a:schemeClr val="tx1"/>
                </a:solidFill>
              </a:rPr>
              <a:t>Müzik ve dans önemlidir. Zurna ve Çifte nara adı verilen çalgı aleti eşliğinde söylenen türkülere, şarkılara danslarıyla köçekler eşlik eder.</a:t>
            </a:r>
          </a:p>
          <a:p>
            <a:pPr algn="l">
              <a:buFont typeface="Wingdings" pitchFamily="2" charset="2"/>
              <a:buChar char="ü"/>
            </a:pPr>
            <a:r>
              <a:rPr lang="tr-TR" dirty="0" smtClean="0">
                <a:solidFill>
                  <a:schemeClr val="tx1"/>
                </a:solidFill>
              </a:rPr>
              <a:t>Zenne, Çelebi, Karadenizli, Rumelili, Kayserili Yahudi, Rum, Sarhoş, Bekçi, Cüce, Kambur gibi kişiler ağız özellikleriyle ve kalıplaşmış özellikleriyle oyuna katılırlar.</a:t>
            </a:r>
          </a:p>
          <a:p>
            <a:pPr algn="l"/>
            <a:endParaRPr lang="tr-TR" dirty="0" smtClean="0">
              <a:solidFill>
                <a:schemeClr val="tx1"/>
              </a:solidFill>
            </a:endParaRPr>
          </a:p>
          <a:p>
            <a:pPr algn="l"/>
            <a:endParaRPr lang="tr-TR" dirty="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332656"/>
            <a:ext cx="8640960" cy="6264696"/>
          </a:xfrm>
        </p:spPr>
        <p:txBody>
          <a:bodyPr>
            <a:normAutofit/>
          </a:bodyPr>
          <a:lstStyle/>
          <a:p>
            <a:pPr algn="l">
              <a:buFont typeface="Wingdings" pitchFamily="2" charset="2"/>
              <a:buChar char="ü"/>
            </a:pPr>
            <a:r>
              <a:rPr lang="tr-TR" sz="3000" dirty="0" smtClean="0">
                <a:solidFill>
                  <a:schemeClr val="tx1"/>
                </a:solidFill>
              </a:rPr>
              <a:t>Mahalle Baskını, Terzi Oyunu, Kunduracı, Büyücü Hoca, Kale Oyunu, Eskici Abdi, Pazarcılar, Çeşme, Gözlemeci gibi oyunlardan oluşur.</a:t>
            </a:r>
          </a:p>
          <a:p>
            <a:pPr algn="l">
              <a:buFont typeface="Wingdings" pitchFamily="2" charset="2"/>
              <a:buChar char="ü"/>
            </a:pPr>
            <a:r>
              <a:rPr lang="tr-TR" sz="3000" dirty="0" smtClean="0">
                <a:solidFill>
                  <a:schemeClr val="tx1"/>
                </a:solidFill>
              </a:rPr>
              <a:t>Gölge oyununda olduğu gibi dört bölümden oluşur. Bunlar:</a:t>
            </a:r>
          </a:p>
          <a:p>
            <a:pPr algn="l">
              <a:buFont typeface="Arial" pitchFamily="34" charset="0"/>
              <a:buChar char="•"/>
            </a:pPr>
            <a:r>
              <a:rPr lang="tr-TR" sz="3000" dirty="0" smtClean="0">
                <a:solidFill>
                  <a:srgbClr val="C20E5E"/>
                </a:solidFill>
              </a:rPr>
              <a:t>Mukaddime (Giriş): </a:t>
            </a:r>
            <a:r>
              <a:rPr lang="tr-TR" sz="3000" dirty="0" smtClean="0">
                <a:solidFill>
                  <a:schemeClr val="tx1"/>
                </a:solidFill>
              </a:rPr>
              <a:t>Zurnacının Pişekar havası çalmasıyla Pişekar elinde pastalıyla (şakşak) sahneye gelir ve seyircileri selamladıktan sonra zurnacıyla konuşarak oyunun içeriğini açıklar. Daha sonra Kavuklu havasının çalınmasıyla Kavuklu ve Kavuklu arkası gelir. Kendi aralarında konuşmaları ve Pişekar’ı görmeleriyle bu bölüm biter. </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188640"/>
            <a:ext cx="8568952" cy="6336704"/>
          </a:xfrm>
        </p:spPr>
        <p:txBody>
          <a:bodyPr>
            <a:normAutofit/>
          </a:bodyPr>
          <a:lstStyle/>
          <a:p>
            <a:pPr algn="l">
              <a:buFont typeface="Arial" pitchFamily="34" charset="0"/>
              <a:buChar char="•"/>
            </a:pPr>
            <a:r>
              <a:rPr lang="tr-TR" sz="3000" dirty="0" smtClean="0">
                <a:solidFill>
                  <a:srgbClr val="C20E5E"/>
                </a:solidFill>
              </a:rPr>
              <a:t>Muhavere (Söyleşme): </a:t>
            </a:r>
            <a:r>
              <a:rPr lang="tr-TR" sz="3000" dirty="0" smtClean="0">
                <a:solidFill>
                  <a:schemeClr val="tx1"/>
                </a:solidFill>
              </a:rPr>
              <a:t>Kendi içerisinde </a:t>
            </a:r>
            <a:r>
              <a:rPr lang="tr-TR" sz="3000" dirty="0" err="1" smtClean="0">
                <a:solidFill>
                  <a:schemeClr val="tx1"/>
                </a:solidFill>
              </a:rPr>
              <a:t>arzbar</a:t>
            </a:r>
            <a:r>
              <a:rPr lang="tr-TR" sz="3000" dirty="0" smtClean="0">
                <a:solidFill>
                  <a:schemeClr val="tx1"/>
                </a:solidFill>
              </a:rPr>
              <a:t> ve tekerleme diye iki bölümden oluşur. Kavuklu ve Pişekar birbirlerini yanlış anladıkları, gülmece unsurunun olduğu bölüme </a:t>
            </a:r>
            <a:r>
              <a:rPr lang="tr-TR" sz="3000" dirty="0" err="1" smtClean="0">
                <a:solidFill>
                  <a:schemeClr val="tx1"/>
                </a:solidFill>
              </a:rPr>
              <a:t>arzbar</a:t>
            </a:r>
            <a:r>
              <a:rPr lang="tr-TR" sz="3000" dirty="0" smtClean="0">
                <a:solidFill>
                  <a:schemeClr val="tx1"/>
                </a:solidFill>
              </a:rPr>
              <a:t> denir. Tekerleme bölümünde ise Kavuklu olağanüstü bir olayı başından geçmiş gibi anlatır. Gerçek daha sonradan anlaşılır. Söz ve hüner gösterilen bölümdür.</a:t>
            </a:r>
          </a:p>
          <a:p>
            <a:pPr algn="l">
              <a:buFont typeface="Arial" pitchFamily="34" charset="0"/>
              <a:buChar char="•"/>
            </a:pPr>
            <a:r>
              <a:rPr lang="tr-TR" sz="3000" dirty="0" smtClean="0">
                <a:solidFill>
                  <a:srgbClr val="C20E5E"/>
                </a:solidFill>
              </a:rPr>
              <a:t>Fasıl (Asıl Bölüm): </a:t>
            </a:r>
            <a:r>
              <a:rPr lang="tr-TR" sz="3000" dirty="0" smtClean="0">
                <a:solidFill>
                  <a:schemeClr val="tx1"/>
                </a:solidFill>
              </a:rPr>
              <a:t>Asıl bölümdür ve genellikle Kavuklu iş arar ya da Pişekar’ın yanındaki zenne takımı ev arar.</a:t>
            </a:r>
          </a:p>
          <a:p>
            <a:pPr algn="l">
              <a:buFont typeface="Arial" pitchFamily="34" charset="0"/>
              <a:buChar char="•"/>
            </a:pPr>
            <a:r>
              <a:rPr lang="tr-TR" sz="3000" dirty="0" smtClean="0">
                <a:solidFill>
                  <a:srgbClr val="C20E5E"/>
                </a:solidFill>
              </a:rPr>
              <a:t>Bitiş: </a:t>
            </a:r>
            <a:r>
              <a:rPr lang="tr-TR" sz="3000" dirty="0" smtClean="0">
                <a:solidFill>
                  <a:schemeClr val="tx1"/>
                </a:solidFill>
              </a:rPr>
              <a:t>Pişekar’ın “Her ne kadar sürç-i lisan ettik ise </a:t>
            </a:r>
            <a:r>
              <a:rPr lang="tr-TR" sz="3000" dirty="0" err="1" smtClean="0">
                <a:solidFill>
                  <a:schemeClr val="tx1"/>
                </a:solidFill>
              </a:rPr>
              <a:t>affola</a:t>
            </a:r>
            <a:r>
              <a:rPr lang="tr-TR" sz="3000" dirty="0" smtClean="0">
                <a:solidFill>
                  <a:schemeClr val="tx1"/>
                </a:solidFill>
              </a:rPr>
              <a:t>!” diyerek diğer oyunun adını ve zamanını bildirip seyircileri selamlayarak sahneden çıktığı bölümdür.</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C- MEDDAH</a:t>
            </a:r>
            <a:endParaRPr lang="tr-TR" dirty="0">
              <a:solidFill>
                <a:srgbClr val="C20E5E"/>
              </a:solidFill>
            </a:endParaRPr>
          </a:p>
        </p:txBody>
      </p:sp>
      <p:sp>
        <p:nvSpPr>
          <p:cNvPr id="3" name="2 Alt Başlık"/>
          <p:cNvSpPr>
            <a:spLocks noGrp="1"/>
          </p:cNvSpPr>
          <p:nvPr>
            <p:ph type="subTitle" idx="1"/>
          </p:nvPr>
        </p:nvSpPr>
        <p:spPr>
          <a:xfrm>
            <a:off x="251520" y="1412776"/>
            <a:ext cx="8568952" cy="5162128"/>
          </a:xfrm>
        </p:spPr>
        <p:txBody>
          <a:bodyPr>
            <a:normAutofit fontScale="92500" lnSpcReduction="20000"/>
          </a:bodyPr>
          <a:lstStyle/>
          <a:p>
            <a:pPr algn="l">
              <a:buFont typeface="Wingdings" pitchFamily="2" charset="2"/>
              <a:buChar char="ü"/>
            </a:pPr>
            <a:r>
              <a:rPr lang="tr-TR" dirty="0" smtClean="0">
                <a:solidFill>
                  <a:schemeClr val="tx1"/>
                </a:solidFill>
              </a:rPr>
              <a:t>Methedici kelimesinden türeyen meddah; sahnesi, dekoru, kostümü ve kişileri tek kişide toplanan, geleneksel Türk tiyatrosu çeşididir.</a:t>
            </a:r>
          </a:p>
          <a:p>
            <a:pPr algn="l">
              <a:buFont typeface="Wingdings" pitchFamily="2" charset="2"/>
              <a:buChar char="ü"/>
            </a:pPr>
            <a:r>
              <a:rPr lang="tr-TR" dirty="0" smtClean="0">
                <a:solidFill>
                  <a:schemeClr val="tx1"/>
                </a:solidFill>
              </a:rPr>
              <a:t>Günümüzdeki </a:t>
            </a:r>
            <a:r>
              <a:rPr lang="tr-TR" dirty="0" err="1" smtClean="0">
                <a:solidFill>
                  <a:schemeClr val="tx1"/>
                </a:solidFill>
              </a:rPr>
              <a:t>Stand</a:t>
            </a:r>
            <a:r>
              <a:rPr lang="tr-TR" dirty="0" smtClean="0">
                <a:solidFill>
                  <a:schemeClr val="tx1"/>
                </a:solidFill>
              </a:rPr>
              <a:t>-</a:t>
            </a:r>
            <a:r>
              <a:rPr lang="tr-TR" dirty="0" err="1" smtClean="0">
                <a:solidFill>
                  <a:schemeClr val="tx1"/>
                </a:solidFill>
              </a:rPr>
              <a:t>up</a:t>
            </a:r>
            <a:r>
              <a:rPr lang="tr-TR" dirty="0" smtClean="0">
                <a:solidFill>
                  <a:schemeClr val="tx1"/>
                </a:solidFill>
              </a:rPr>
              <a:t> şovcuların eski dönemlerdeki adıdır. </a:t>
            </a:r>
            <a:r>
              <a:rPr lang="tr-TR" dirty="0" err="1" smtClean="0">
                <a:solidFill>
                  <a:schemeClr val="tx1"/>
                </a:solidFill>
              </a:rPr>
              <a:t>Kıssahan</a:t>
            </a:r>
            <a:r>
              <a:rPr lang="tr-TR" dirty="0" smtClean="0">
                <a:solidFill>
                  <a:schemeClr val="tx1"/>
                </a:solidFill>
              </a:rPr>
              <a:t> adıyla da anılırlar.</a:t>
            </a:r>
          </a:p>
          <a:p>
            <a:pPr algn="l">
              <a:buFont typeface="Wingdings" pitchFamily="2" charset="2"/>
              <a:buChar char="ü"/>
            </a:pPr>
            <a:r>
              <a:rPr lang="tr-TR" dirty="0" smtClean="0">
                <a:solidFill>
                  <a:schemeClr val="tx1"/>
                </a:solidFill>
              </a:rPr>
              <a:t>Taklit yeteneğinin ön plana çıktığı meddah, insanların toplandığı ortamlarda (kahvehane gibi) yüksekçe bir yerde sandalyeye oturur. Omzunda bir mendil, elinde bir baston vardır. Mendille bazen terini siler, bazen de mendili başına bağlar, yaşlı bir kadın taklidi yapar. Mendilini çoğu zaman ağzını kapatarak şive ve ses taklitleri yapmak için kullanır, bastonunu da ses çıkarmak için kullanılır.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indir.jpg"/>
          <p:cNvPicPr>
            <a:picLocks noChangeAspect="1"/>
          </p:cNvPicPr>
          <p:nvPr/>
        </p:nvPicPr>
        <p:blipFill>
          <a:blip r:embed="rId2" cstate="print"/>
          <a:stretch>
            <a:fillRect/>
          </a:stretch>
        </p:blipFill>
        <p:spPr>
          <a:xfrm>
            <a:off x="467544" y="476672"/>
            <a:ext cx="8280920" cy="5904656"/>
          </a:xfrm>
          <a:prstGeom prst="rect">
            <a:avLst/>
          </a:prstGeom>
        </p:spPr>
      </p:pic>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188640"/>
            <a:ext cx="8640960" cy="6480720"/>
          </a:xfrm>
        </p:spPr>
        <p:txBody>
          <a:bodyPr>
            <a:normAutofit fontScale="92500" lnSpcReduction="20000"/>
          </a:bodyPr>
          <a:lstStyle/>
          <a:p>
            <a:pPr algn="l">
              <a:buFont typeface="Wingdings" pitchFamily="2" charset="2"/>
              <a:buChar char="ü"/>
            </a:pPr>
            <a:r>
              <a:rPr lang="tr-TR" dirty="0" smtClean="0">
                <a:solidFill>
                  <a:schemeClr val="tx1"/>
                </a:solidFill>
              </a:rPr>
              <a:t>Meddah hikayelerini doğaçlama olarak anlatır.</a:t>
            </a:r>
          </a:p>
          <a:p>
            <a:pPr algn="l">
              <a:buFont typeface="Wingdings" pitchFamily="2" charset="2"/>
              <a:buChar char="ü"/>
            </a:pPr>
            <a:r>
              <a:rPr lang="tr-TR" dirty="0" smtClean="0">
                <a:solidFill>
                  <a:schemeClr val="tx1"/>
                </a:solidFill>
              </a:rPr>
              <a:t>Meddahlar tarafından 17. yüzyıla kadar din büyüklerinin menkıbeleri anlatırken sonradan gerçek hikayeler, günlük olaylar da anlatılır hale gelmiştir.</a:t>
            </a:r>
          </a:p>
          <a:p>
            <a:pPr algn="l">
              <a:buFont typeface="Wingdings" pitchFamily="2" charset="2"/>
              <a:buChar char="ü"/>
            </a:pPr>
            <a:r>
              <a:rPr lang="tr-TR" dirty="0" smtClean="0">
                <a:solidFill>
                  <a:schemeClr val="tx1"/>
                </a:solidFill>
              </a:rPr>
              <a:t>Halk hikayelerinde olduğu gibi saz eşliğinde söylenmez. Olağanüstü kahramanlara yer verilmez.</a:t>
            </a:r>
          </a:p>
          <a:p>
            <a:pPr algn="l">
              <a:buFont typeface="Wingdings" pitchFamily="2" charset="2"/>
              <a:buChar char="ü"/>
            </a:pPr>
            <a:r>
              <a:rPr lang="tr-TR" dirty="0" smtClean="0">
                <a:solidFill>
                  <a:schemeClr val="tx1"/>
                </a:solidFill>
              </a:rPr>
              <a:t>Meddahın “Hak dostum hak!” diyerek ellerini birbirine vurmasıyla oyun başlar. Uzun olmayan birkaç beyit okuduktan sonra asıl bölüm olan hikaye bölümüne geçilir. Taklitlerle sürdürülen bölüm meddahın bu öyküden çıkarılacak dersi (kıssadan hisse) tekrar vurgulanması ve “Bu kıssadır bir mecmua kenarına kaydolunmuş, biz de gördük söyledik. Sakiye sohbet kalmazmış baki. Her ne kadar sürç-i lisan ettikse </a:t>
            </a:r>
            <a:r>
              <a:rPr lang="tr-TR" dirty="0" err="1" smtClean="0">
                <a:solidFill>
                  <a:schemeClr val="tx1"/>
                </a:solidFill>
              </a:rPr>
              <a:t>affola</a:t>
            </a:r>
            <a:r>
              <a:rPr lang="tr-TR" dirty="0" smtClean="0">
                <a:solidFill>
                  <a:schemeClr val="tx1"/>
                </a:solidFill>
              </a:rPr>
              <a:t>, inşallah gelecek sefere daha güzel bir hikaye söyleriz.” sözleriyle sona erer.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260648"/>
            <a:ext cx="7772400" cy="1470025"/>
          </a:xfrm>
        </p:spPr>
        <p:txBody>
          <a:bodyPr/>
          <a:lstStyle/>
          <a:p>
            <a:r>
              <a:rPr lang="tr-TR" dirty="0" smtClean="0">
                <a:solidFill>
                  <a:srgbClr val="C20E5E"/>
                </a:solidFill>
              </a:rPr>
              <a:t>D- KÖY SEYİRLİK OYUNLARI</a:t>
            </a:r>
            <a:endParaRPr lang="tr-TR" dirty="0">
              <a:solidFill>
                <a:srgbClr val="C20E5E"/>
              </a:solidFill>
            </a:endParaRPr>
          </a:p>
        </p:txBody>
      </p:sp>
      <p:sp>
        <p:nvSpPr>
          <p:cNvPr id="3" name="2 Alt Başlık"/>
          <p:cNvSpPr>
            <a:spLocks noGrp="1"/>
          </p:cNvSpPr>
          <p:nvPr>
            <p:ph type="subTitle" idx="1"/>
          </p:nvPr>
        </p:nvSpPr>
        <p:spPr>
          <a:xfrm>
            <a:off x="251520" y="1412776"/>
            <a:ext cx="8496944" cy="5234136"/>
          </a:xfrm>
        </p:spPr>
        <p:txBody>
          <a:bodyPr>
            <a:normAutofit lnSpcReduction="10000"/>
          </a:bodyPr>
          <a:lstStyle/>
          <a:p>
            <a:pPr algn="l">
              <a:buFont typeface="Wingdings" pitchFamily="2" charset="2"/>
              <a:buChar char="ü"/>
            </a:pPr>
            <a:r>
              <a:rPr lang="tr-TR" sz="3000" dirty="0" smtClean="0">
                <a:solidFill>
                  <a:schemeClr val="tx1"/>
                </a:solidFill>
              </a:rPr>
              <a:t>Köy düğünlerinde, bayramlarda, kutlamalarda, uzun kış gecelerinde taklit yeteneği olan kişilerin insanları eğlendirerek güzel vakit geçirmek amacıyla doğaçlama (tuluat) şeklinde oluşturdukları oyunlardır.</a:t>
            </a:r>
          </a:p>
          <a:p>
            <a:pPr algn="l">
              <a:buFont typeface="Wingdings" pitchFamily="2" charset="2"/>
              <a:buChar char="ü"/>
            </a:pPr>
            <a:r>
              <a:rPr lang="tr-TR" sz="3000" dirty="0" smtClean="0">
                <a:solidFill>
                  <a:schemeClr val="tx1"/>
                </a:solidFill>
              </a:rPr>
              <a:t>Çeşitli inanışlar ve mitlerin etkisi altında oluşturulmuş köylü tiyatrosu olarak da anılır. İslamiyet öncesi kültürümüze dayanan bu oyunlar zamanla İslami unsurlarla birleşip bugünkü şeklini almıştır.</a:t>
            </a:r>
          </a:p>
          <a:p>
            <a:pPr algn="l">
              <a:buFont typeface="Wingdings" pitchFamily="2" charset="2"/>
              <a:buChar char="ü"/>
            </a:pPr>
            <a:r>
              <a:rPr lang="tr-TR" sz="3000" dirty="0" smtClean="0">
                <a:solidFill>
                  <a:schemeClr val="tx1"/>
                </a:solidFill>
              </a:rPr>
              <a:t>Herhangi bir dekora ya da sahneye ihtiyaç duyulmayan dinsel ve toplumsal beklentilerden doğmuş ilkel tiyatrolardır. Sadece oyuna uygun giysiler hazırlanıp giyilebilir.</a:t>
            </a:r>
          </a:p>
          <a:p>
            <a:pPr algn="l"/>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260648"/>
            <a:ext cx="8601000" cy="6336704"/>
          </a:xfrm>
        </p:spPr>
        <p:txBody>
          <a:bodyPr>
            <a:normAutofit/>
          </a:bodyPr>
          <a:lstStyle/>
          <a:p>
            <a:pPr algn="l">
              <a:buFont typeface="Wingdings" pitchFamily="2" charset="2"/>
              <a:buChar char="ü"/>
            </a:pPr>
            <a:r>
              <a:rPr lang="tr-TR" sz="3000" dirty="0" smtClean="0">
                <a:solidFill>
                  <a:schemeClr val="tx1"/>
                </a:solidFill>
              </a:rPr>
              <a:t>Seyirci ve oyuncu ayırımı pek yoktur. Köy meydanında oyunu izleyenler yeri geldiğinde oyuna dahil olabilirler.</a:t>
            </a:r>
          </a:p>
          <a:p>
            <a:pPr algn="l">
              <a:buFont typeface="Wingdings" pitchFamily="2" charset="2"/>
              <a:buChar char="ü"/>
            </a:pPr>
            <a:r>
              <a:rPr lang="tr-TR" sz="3000" dirty="0" smtClean="0">
                <a:solidFill>
                  <a:schemeClr val="tx1"/>
                </a:solidFill>
              </a:rPr>
              <a:t>Köy seyirlik oyunları işlendikleri konulara göre şu başlıklara ayırabiliriz:</a:t>
            </a:r>
          </a:p>
          <a:p>
            <a:pPr algn="l">
              <a:buFont typeface="Arial" pitchFamily="34" charset="0"/>
              <a:buChar char="•"/>
            </a:pPr>
            <a:r>
              <a:rPr lang="tr-TR" sz="3000" dirty="0" smtClean="0">
                <a:solidFill>
                  <a:schemeClr val="tx1"/>
                </a:solidFill>
              </a:rPr>
              <a:t>Günlük yaşam: Kalaycı, berber, tarla sürme</a:t>
            </a:r>
          </a:p>
          <a:p>
            <a:pPr algn="l">
              <a:buFont typeface="Arial" pitchFamily="34" charset="0"/>
              <a:buChar char="•"/>
            </a:pPr>
            <a:r>
              <a:rPr lang="tr-TR" sz="3000" dirty="0" smtClean="0">
                <a:solidFill>
                  <a:schemeClr val="tx1"/>
                </a:solidFill>
              </a:rPr>
              <a:t>Hayvan: Deve, ayı, tilki</a:t>
            </a:r>
          </a:p>
          <a:p>
            <a:pPr algn="l">
              <a:buFont typeface="Arial" pitchFamily="34" charset="0"/>
              <a:buChar char="•"/>
            </a:pPr>
            <a:r>
              <a:rPr lang="tr-TR" sz="3000" dirty="0" smtClean="0">
                <a:solidFill>
                  <a:schemeClr val="tx1"/>
                </a:solidFill>
              </a:rPr>
              <a:t>Mevsim ve yıl değişimleri: Köse gelin</a:t>
            </a:r>
          </a:p>
          <a:p>
            <a:pPr algn="l">
              <a:buFont typeface="Arial" pitchFamily="34" charset="0"/>
              <a:buChar char="•"/>
            </a:pPr>
            <a:r>
              <a:rPr lang="tr-TR" sz="3000" dirty="0" smtClean="0">
                <a:solidFill>
                  <a:schemeClr val="tx1"/>
                </a:solidFill>
              </a:rPr>
              <a:t>Bolluk ve bereket: Saya gezme, koç katımı, cemal oyunu</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188640"/>
            <a:ext cx="7992888" cy="1470025"/>
          </a:xfrm>
        </p:spPr>
        <p:txBody>
          <a:bodyPr/>
          <a:lstStyle/>
          <a:p>
            <a:r>
              <a:rPr lang="tr-TR" dirty="0" smtClean="0">
                <a:solidFill>
                  <a:srgbClr val="C20E5E"/>
                </a:solidFill>
              </a:rPr>
              <a:t>BATI ETKİSİNDE GELİŞEN TÜRK TİYATROSU</a:t>
            </a:r>
            <a:endParaRPr lang="tr-TR" dirty="0">
              <a:solidFill>
                <a:srgbClr val="C20E5E"/>
              </a:solidFill>
            </a:endParaRPr>
          </a:p>
        </p:txBody>
      </p:sp>
      <p:sp>
        <p:nvSpPr>
          <p:cNvPr id="3" name="2 Alt Başlık"/>
          <p:cNvSpPr>
            <a:spLocks noGrp="1"/>
          </p:cNvSpPr>
          <p:nvPr>
            <p:ph type="subTitle" idx="1"/>
          </p:nvPr>
        </p:nvSpPr>
        <p:spPr>
          <a:xfrm>
            <a:off x="323528" y="1700808"/>
            <a:ext cx="8496944" cy="4968552"/>
          </a:xfrm>
        </p:spPr>
        <p:txBody>
          <a:bodyPr>
            <a:normAutofit/>
          </a:bodyPr>
          <a:lstStyle/>
          <a:p>
            <a:pPr algn="l"/>
            <a:r>
              <a:rPr lang="tr-TR" sz="3000" dirty="0" smtClean="0">
                <a:solidFill>
                  <a:schemeClr val="tx1"/>
                </a:solidFill>
              </a:rPr>
              <a:t>Batılı anlamda tiyatro, edebiyatımızda ilk olarak Tanzimat Dönemi sanatçıları tarafından yazılmaya başlanmış; Milli edebiyat ve Cumhuriyet edebiyatı sanatçıları ile bugünkü modern halini almıştır. Tanzimat’tan sonraki Türk tiyatrosunun tarihi gelişimini şu şekilde inceleyebiliriz:</a:t>
            </a:r>
            <a:endParaRPr lang="tr-TR" sz="30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1520" y="188640"/>
            <a:ext cx="7772400" cy="936104"/>
          </a:xfrm>
        </p:spPr>
        <p:txBody>
          <a:bodyPr/>
          <a:lstStyle/>
          <a:p>
            <a:pPr algn="l"/>
            <a:r>
              <a:rPr lang="tr-TR" dirty="0" smtClean="0">
                <a:solidFill>
                  <a:srgbClr val="C20E5E"/>
                </a:solidFill>
              </a:rPr>
              <a:t>Tanzimat</a:t>
            </a:r>
            <a:endParaRPr lang="tr-TR" dirty="0">
              <a:solidFill>
                <a:srgbClr val="C20E5E"/>
              </a:solidFill>
            </a:endParaRPr>
          </a:p>
        </p:txBody>
      </p:sp>
      <p:sp>
        <p:nvSpPr>
          <p:cNvPr id="3" name="2 Alt Başlık"/>
          <p:cNvSpPr>
            <a:spLocks noGrp="1"/>
          </p:cNvSpPr>
          <p:nvPr>
            <p:ph type="subTitle" idx="1"/>
          </p:nvPr>
        </p:nvSpPr>
        <p:spPr>
          <a:xfrm>
            <a:off x="179512" y="1124744"/>
            <a:ext cx="8748464" cy="5544616"/>
          </a:xfrm>
        </p:spPr>
        <p:txBody>
          <a:bodyPr>
            <a:noAutofit/>
          </a:bodyPr>
          <a:lstStyle/>
          <a:p>
            <a:pPr algn="l"/>
            <a:r>
              <a:rPr lang="tr-TR" sz="2600" dirty="0" smtClean="0">
                <a:solidFill>
                  <a:schemeClr val="tx1"/>
                </a:solidFill>
              </a:rPr>
              <a:t>Türk tiyatrosunun gelişmesinde azınlıkların Batılı tarzda yaptığı tiyatro denemeleri etkili olmuştur. Osmanlıda hem saray hem halk tarafından ilgiyle karşılanan bu tür tiyatrolar, Osmanlı saraylarında tiyatro salonlarının yapılmasını sağlamıştır. Dolmabahçe Saray Tiyatrosu’nda oynanmak üzere ısmarlanan ve Batılı anlamda ilk Türkçe oyun olan Şair Evlenmesi de 1860’ta Şinasi tarafından yazılmıştır. Güllü </a:t>
            </a:r>
            <a:r>
              <a:rPr lang="tr-TR" sz="2600" dirty="0" err="1" smtClean="0">
                <a:solidFill>
                  <a:schemeClr val="tx1"/>
                </a:solidFill>
              </a:rPr>
              <a:t>Agap</a:t>
            </a:r>
            <a:r>
              <a:rPr lang="tr-TR" sz="2600" dirty="0" smtClean="0">
                <a:solidFill>
                  <a:schemeClr val="tx1"/>
                </a:solidFill>
              </a:rPr>
              <a:t>, İstanbul’da ilk yerli tiyatro topluluğu olan Osmanlı Tiyatrosu’nu kurarak </a:t>
            </a:r>
            <a:r>
              <a:rPr lang="tr-TR" sz="2600" dirty="0" err="1" smtClean="0">
                <a:solidFill>
                  <a:schemeClr val="tx1"/>
                </a:solidFill>
              </a:rPr>
              <a:t>Gedikpaşa</a:t>
            </a:r>
            <a:r>
              <a:rPr lang="tr-TR" sz="2600" dirty="0" smtClean="0">
                <a:solidFill>
                  <a:schemeClr val="tx1"/>
                </a:solidFill>
              </a:rPr>
              <a:t> Tiyatrosu’nda temsiller vermiştir. Tanzimat dönemi sanatçılarından Şinasi, Namık Kemal, Direktör Ali Bey, Ahmet Mithat Efendi, </a:t>
            </a:r>
            <a:r>
              <a:rPr lang="tr-TR" sz="2600" dirty="0" err="1" smtClean="0">
                <a:solidFill>
                  <a:schemeClr val="tx1"/>
                </a:solidFill>
              </a:rPr>
              <a:t>Teodor</a:t>
            </a:r>
            <a:r>
              <a:rPr lang="tr-TR" sz="2600" dirty="0" smtClean="0">
                <a:solidFill>
                  <a:schemeClr val="tx1"/>
                </a:solidFill>
              </a:rPr>
              <a:t> Kasap, Ahmet </a:t>
            </a:r>
            <a:r>
              <a:rPr lang="tr-TR" sz="2600" dirty="0" err="1" smtClean="0">
                <a:solidFill>
                  <a:schemeClr val="tx1"/>
                </a:solidFill>
              </a:rPr>
              <a:t>Vefik</a:t>
            </a:r>
            <a:r>
              <a:rPr lang="tr-TR" sz="2600" dirty="0" smtClean="0">
                <a:solidFill>
                  <a:schemeClr val="tx1"/>
                </a:solidFill>
              </a:rPr>
              <a:t> Paşa ve </a:t>
            </a:r>
            <a:r>
              <a:rPr lang="tr-TR" sz="2600" dirty="0" err="1" smtClean="0">
                <a:solidFill>
                  <a:schemeClr val="tx1"/>
                </a:solidFill>
              </a:rPr>
              <a:t>Abdülhak</a:t>
            </a:r>
            <a:r>
              <a:rPr lang="tr-TR" sz="2600" dirty="0" smtClean="0">
                <a:solidFill>
                  <a:schemeClr val="tx1"/>
                </a:solidFill>
              </a:rPr>
              <a:t> Hamit gibi yazarlar, yazdıkları ya da adapte ettikleri oyunlarla tiyatronun gelişmesine katkıda bulunmuşlardır.</a:t>
            </a:r>
            <a:endParaRPr lang="tr-TR" sz="26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1520" y="404664"/>
            <a:ext cx="7772400" cy="936104"/>
          </a:xfrm>
        </p:spPr>
        <p:txBody>
          <a:bodyPr/>
          <a:lstStyle/>
          <a:p>
            <a:pPr algn="l"/>
            <a:r>
              <a:rPr lang="tr-TR" dirty="0" smtClean="0">
                <a:solidFill>
                  <a:srgbClr val="C20E5E"/>
                </a:solidFill>
              </a:rPr>
              <a:t>Meşrutiyet</a:t>
            </a:r>
            <a:endParaRPr lang="tr-TR" dirty="0">
              <a:solidFill>
                <a:srgbClr val="C20E5E"/>
              </a:solidFill>
            </a:endParaRPr>
          </a:p>
        </p:txBody>
      </p:sp>
      <p:sp>
        <p:nvSpPr>
          <p:cNvPr id="3" name="2 Alt Başlık"/>
          <p:cNvSpPr>
            <a:spLocks noGrp="1"/>
          </p:cNvSpPr>
          <p:nvPr>
            <p:ph type="subTitle" idx="1"/>
          </p:nvPr>
        </p:nvSpPr>
        <p:spPr>
          <a:xfrm>
            <a:off x="179512" y="1556792"/>
            <a:ext cx="8748464" cy="5112568"/>
          </a:xfrm>
        </p:spPr>
        <p:txBody>
          <a:bodyPr>
            <a:noAutofit/>
          </a:bodyPr>
          <a:lstStyle/>
          <a:p>
            <a:pPr algn="l"/>
            <a:r>
              <a:rPr lang="tr-TR" sz="2600" dirty="0" smtClean="0">
                <a:solidFill>
                  <a:schemeClr val="tx1"/>
                </a:solidFill>
              </a:rPr>
              <a:t>II. Abdülhamit’in istibdatçı (baskıcı) yönetim anlayışı nedeniyle Türk tiyatrosu bir süre duraklama dönemine girmiştir. Dönemin sanatçıları sahne tekniğine uygun olmayan, sadece okunmak amacı taşıyan tiyatrolar kaleme almıştır. II. Meşrutiyetin ilanından sonra daha özgürlükçü bir ortama kavuşan sanatçılar, yeniden tekniğe uygun eserler vermeye başlamıştır.</a:t>
            </a:r>
            <a:endParaRPr lang="tr-TR" sz="26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1520" y="332656"/>
            <a:ext cx="7772400" cy="936104"/>
          </a:xfrm>
        </p:spPr>
        <p:txBody>
          <a:bodyPr/>
          <a:lstStyle/>
          <a:p>
            <a:pPr algn="l"/>
            <a:r>
              <a:rPr lang="tr-TR" dirty="0" smtClean="0">
                <a:solidFill>
                  <a:srgbClr val="C20E5E"/>
                </a:solidFill>
              </a:rPr>
              <a:t>Cumhuriyet</a:t>
            </a:r>
            <a:endParaRPr lang="tr-TR" dirty="0">
              <a:solidFill>
                <a:srgbClr val="C20E5E"/>
              </a:solidFill>
            </a:endParaRPr>
          </a:p>
        </p:txBody>
      </p:sp>
      <p:sp>
        <p:nvSpPr>
          <p:cNvPr id="3" name="2 Alt Başlık"/>
          <p:cNvSpPr>
            <a:spLocks noGrp="1"/>
          </p:cNvSpPr>
          <p:nvPr>
            <p:ph type="subTitle" idx="1"/>
          </p:nvPr>
        </p:nvSpPr>
        <p:spPr>
          <a:xfrm>
            <a:off x="179512" y="1484784"/>
            <a:ext cx="8748464" cy="5184576"/>
          </a:xfrm>
        </p:spPr>
        <p:txBody>
          <a:bodyPr>
            <a:noAutofit/>
          </a:bodyPr>
          <a:lstStyle/>
          <a:p>
            <a:pPr algn="l"/>
            <a:r>
              <a:rPr lang="tr-TR" sz="2600" dirty="0" smtClean="0">
                <a:solidFill>
                  <a:schemeClr val="tx1"/>
                </a:solidFill>
              </a:rPr>
              <a:t>Cumhuriyet yıllarına gelindiğinde ise İstanbul Şehremini Belediye Başkanı Cemil Topuzlu belediye meclisinden 3000 lira ödenek ayırarak 1914’te Osmanlının ilk </a:t>
            </a:r>
            <a:r>
              <a:rPr lang="tr-TR" sz="2600" dirty="0" err="1" smtClean="0">
                <a:solidFill>
                  <a:schemeClr val="tx1"/>
                </a:solidFill>
              </a:rPr>
              <a:t>konservatuvarı</a:t>
            </a:r>
            <a:r>
              <a:rPr lang="tr-TR" sz="2600" dirty="0" smtClean="0">
                <a:solidFill>
                  <a:schemeClr val="tx1"/>
                </a:solidFill>
              </a:rPr>
              <a:t> olan </a:t>
            </a:r>
            <a:r>
              <a:rPr lang="tr-TR" sz="2600" dirty="0" err="1" smtClean="0">
                <a:solidFill>
                  <a:schemeClr val="tx1"/>
                </a:solidFill>
              </a:rPr>
              <a:t>Darülbedayi’yi</a:t>
            </a:r>
            <a:r>
              <a:rPr lang="tr-TR" sz="2600" dirty="0" smtClean="0">
                <a:solidFill>
                  <a:schemeClr val="tx1"/>
                </a:solidFill>
              </a:rPr>
              <a:t> kurmuştur. 1934’te İstanbul Şehir Tiyatroları adını alan bu kurum Muhsin Ertuğrul’un yönetime gelmesiyle Türk tiyatrosunun Batılı anlamda çağdaş bir tiyatro haline dönüşmesine katkıda bulunmuştur. Özel tiyatro toplulukları ile 1949’da kurulan Devlet Tiyatroları tiyatronun gelişimine katkı sağlamıştır. Orhan Asena, Turgut </a:t>
            </a:r>
            <a:r>
              <a:rPr lang="tr-TR" sz="2600" dirty="0" err="1" smtClean="0">
                <a:solidFill>
                  <a:schemeClr val="tx1"/>
                </a:solidFill>
              </a:rPr>
              <a:t>Özakman</a:t>
            </a:r>
            <a:r>
              <a:rPr lang="tr-TR" sz="2600" dirty="0" smtClean="0">
                <a:solidFill>
                  <a:schemeClr val="tx1"/>
                </a:solidFill>
              </a:rPr>
              <a:t>, Cevat Fehmi </a:t>
            </a:r>
            <a:r>
              <a:rPr lang="tr-TR" sz="2600" dirty="0" err="1" smtClean="0">
                <a:solidFill>
                  <a:schemeClr val="tx1"/>
                </a:solidFill>
              </a:rPr>
              <a:t>Başkut</a:t>
            </a:r>
            <a:r>
              <a:rPr lang="tr-TR" sz="2600" dirty="0" smtClean="0">
                <a:solidFill>
                  <a:schemeClr val="tx1"/>
                </a:solidFill>
              </a:rPr>
              <a:t>, Recep </a:t>
            </a:r>
            <a:r>
              <a:rPr lang="tr-TR" sz="2600" dirty="0" err="1" smtClean="0">
                <a:solidFill>
                  <a:schemeClr val="tx1"/>
                </a:solidFill>
              </a:rPr>
              <a:t>Bilginer</a:t>
            </a:r>
            <a:r>
              <a:rPr lang="tr-TR" sz="2600" dirty="0" smtClean="0">
                <a:solidFill>
                  <a:schemeClr val="tx1"/>
                </a:solidFill>
              </a:rPr>
              <a:t>, Refik </a:t>
            </a:r>
            <a:r>
              <a:rPr lang="tr-TR" sz="2600" dirty="0" err="1" smtClean="0">
                <a:solidFill>
                  <a:schemeClr val="tx1"/>
                </a:solidFill>
              </a:rPr>
              <a:t>Erduran</a:t>
            </a:r>
            <a:r>
              <a:rPr lang="tr-TR" sz="2600" dirty="0" smtClean="0">
                <a:solidFill>
                  <a:schemeClr val="tx1"/>
                </a:solidFill>
              </a:rPr>
              <a:t>, Ahmet Turan Oflazoğlu, Güngör Dilmen gibi sanatçılar bu dönemde eserler vermiştir.</a:t>
            </a:r>
            <a:endParaRPr lang="tr-TR" sz="26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44824"/>
            <a:ext cx="8229600" cy="1935088"/>
          </a:xfrm>
        </p:spPr>
        <p:txBody>
          <a:bodyPr>
            <a:normAutofit/>
          </a:bodyPr>
          <a:lstStyle/>
          <a:p>
            <a:r>
              <a:rPr lang="tr-TR" sz="5400" dirty="0" smtClean="0">
                <a:solidFill>
                  <a:srgbClr val="C20E5E"/>
                </a:solidFill>
              </a:rPr>
              <a:t>TÜRK TİYATROSUNDA İLKLER</a:t>
            </a:r>
            <a:endParaRPr lang="tr-TR" sz="5400" dirty="0">
              <a:solidFill>
                <a:srgbClr val="C20E5E"/>
              </a:solidFill>
            </a:endParaRPr>
          </a:p>
        </p:txBody>
      </p:sp>
    </p:spTree>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Batılı anlamda yazılan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ŞAİR EVLENMESİ </a:t>
            </a:r>
          </a:p>
          <a:p>
            <a:r>
              <a:rPr lang="tr-TR" dirty="0" smtClean="0">
                <a:solidFill>
                  <a:schemeClr val="tx1"/>
                </a:solidFill>
              </a:rPr>
              <a:t>(ŞİNASİ)</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Batılı anlamda sahnelenen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VATAN YAHUT SİLİSTRE </a:t>
            </a:r>
          </a:p>
          <a:p>
            <a:r>
              <a:rPr lang="tr-TR" dirty="0" smtClean="0">
                <a:solidFill>
                  <a:schemeClr val="tx1"/>
                </a:solidFill>
              </a:rPr>
              <a:t>(NAMIK KEMAL)</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556792"/>
            <a:ext cx="8229600" cy="3456384"/>
          </a:xfrm>
        </p:spPr>
        <p:txBody>
          <a:bodyPr>
            <a:normAutofit/>
          </a:bodyPr>
          <a:lstStyle/>
          <a:p>
            <a:r>
              <a:rPr lang="tr-TR" sz="5400" dirty="0" smtClean="0">
                <a:solidFill>
                  <a:srgbClr val="C20E5E"/>
                </a:solidFill>
              </a:rPr>
              <a:t>MODERN TİYATRO</a:t>
            </a:r>
            <a:endParaRPr lang="tr-TR" sz="5400" dirty="0">
              <a:solidFill>
                <a:srgbClr val="C20E5E"/>
              </a:solidFill>
            </a:endParaRP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Heceyle  yazılan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NESTEREN</a:t>
            </a:r>
          </a:p>
          <a:p>
            <a:r>
              <a:rPr lang="tr-TR" dirty="0" smtClean="0">
                <a:solidFill>
                  <a:schemeClr val="tx1"/>
                </a:solidFill>
              </a:rPr>
              <a:t> (ABDÜLHAK HAMİT TARHAN)</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Aruzla yazılan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EŞBER</a:t>
            </a:r>
          </a:p>
          <a:p>
            <a:r>
              <a:rPr lang="tr-TR" dirty="0" smtClean="0">
                <a:solidFill>
                  <a:schemeClr val="tx1"/>
                </a:solidFill>
              </a:rPr>
              <a:t> (ABDÜLHAK HAMİT TARHAN)</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Tiyatro binası yıktıran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ÇERKEZ ÖZDENLERİ</a:t>
            </a:r>
          </a:p>
          <a:p>
            <a:r>
              <a:rPr lang="tr-TR" dirty="0" smtClean="0">
                <a:solidFill>
                  <a:schemeClr val="tx1"/>
                </a:solidFill>
              </a:rPr>
              <a:t> (AHMET MİTHAT EFENDİ)</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İlk epik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KEŞANLI ALİ DESTANI</a:t>
            </a:r>
          </a:p>
          <a:p>
            <a:r>
              <a:rPr lang="tr-TR" dirty="0" smtClean="0">
                <a:solidFill>
                  <a:schemeClr val="tx1"/>
                </a:solidFill>
              </a:rPr>
              <a:t>(HALDUN TANER)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İlk operet</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LETAFET</a:t>
            </a:r>
          </a:p>
          <a:p>
            <a:r>
              <a:rPr lang="tr-TR" dirty="0" smtClean="0">
                <a:solidFill>
                  <a:schemeClr val="tx1"/>
                </a:solidFill>
              </a:rPr>
              <a:t> (DİREKTÖR ALİ BEY)</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İlk tiyatro çevrileri ve adaptasyonları yapan sanatçı</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AHMET VEFİK PAŞA</a:t>
            </a:r>
          </a:p>
          <a:p>
            <a:r>
              <a:rPr lang="tr-TR" dirty="0" smtClean="0">
                <a:solidFill>
                  <a:schemeClr val="tx1"/>
                </a:solidFill>
              </a:rPr>
              <a:t>(MOLİERE’DEN ÇEVİRİ VE ADAPTASYONLAR YAPMIŞTIR.)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İlk Müslüman Türk kadın oyuncu</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AFİFE JALE</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Osmanlının ilk </a:t>
            </a:r>
            <a:r>
              <a:rPr lang="tr-TR" dirty="0" err="1" smtClean="0">
                <a:solidFill>
                  <a:srgbClr val="C20E5E"/>
                </a:solidFill>
              </a:rPr>
              <a:t>konservatuvarı</a:t>
            </a:r>
            <a:r>
              <a:rPr lang="tr-TR" dirty="0" smtClean="0">
                <a:solidFill>
                  <a:srgbClr val="C20E5E"/>
                </a:solidFill>
              </a:rPr>
              <a:t>, ilk ödenekli tiyatro binası</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DARÜLBEDAYİ</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Darülbedayi’de halka açık sahnelenen ilk tiyatro</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ÇÜRÜK TEMEL</a:t>
            </a:r>
          </a:p>
          <a:p>
            <a:r>
              <a:rPr lang="tr-TR" dirty="0" smtClean="0">
                <a:solidFill>
                  <a:schemeClr val="tx1"/>
                </a:solidFill>
              </a:rPr>
              <a:t>(HÜSEYİN SUAT YALÇIN)</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Çağdaş Türk tiyatrosunun kurucusu</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MUHSİN ERTUĞRUL</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r>
              <a:rPr lang="tr-TR" dirty="0" smtClean="0">
                <a:solidFill>
                  <a:srgbClr val="C20E5E"/>
                </a:solidFill>
              </a:rPr>
              <a:t>A- TRAJEDİ (Tragedya)</a:t>
            </a:r>
            <a:endParaRPr lang="tr-TR" dirty="0">
              <a:solidFill>
                <a:srgbClr val="C20E5E"/>
              </a:solidFill>
            </a:endParaRPr>
          </a:p>
        </p:txBody>
      </p:sp>
      <p:sp>
        <p:nvSpPr>
          <p:cNvPr id="3" name="2 Alt Başlık"/>
          <p:cNvSpPr>
            <a:spLocks noGrp="1"/>
          </p:cNvSpPr>
          <p:nvPr>
            <p:ph type="subTitle" idx="1"/>
          </p:nvPr>
        </p:nvSpPr>
        <p:spPr>
          <a:xfrm>
            <a:off x="251520" y="1556792"/>
            <a:ext cx="8640960" cy="5112568"/>
          </a:xfrm>
        </p:spPr>
        <p:txBody>
          <a:bodyPr>
            <a:normAutofit/>
          </a:bodyPr>
          <a:lstStyle/>
          <a:p>
            <a:pPr algn="l">
              <a:buFont typeface="Wingdings" pitchFamily="2" charset="2"/>
              <a:buChar char="ü"/>
            </a:pPr>
            <a:r>
              <a:rPr lang="tr-TR" sz="3000" dirty="0" smtClean="0">
                <a:solidFill>
                  <a:schemeClr val="tx1"/>
                </a:solidFill>
              </a:rPr>
              <a:t>Seyircide acıma ve korku hislerini uyandırarak ruhu kötü tutkulardan temizlemeyi amaçlayan tiyatro türüdür.</a:t>
            </a:r>
          </a:p>
          <a:p>
            <a:pPr algn="l">
              <a:buFont typeface="Wingdings" pitchFamily="2" charset="2"/>
              <a:buChar char="ü"/>
            </a:pPr>
            <a:r>
              <a:rPr lang="tr-TR" sz="3000" dirty="0" smtClean="0">
                <a:solidFill>
                  <a:schemeClr val="tx1"/>
                </a:solidFill>
              </a:rPr>
              <a:t>Acıklı konular işlenir.</a:t>
            </a:r>
          </a:p>
          <a:p>
            <a:pPr algn="l">
              <a:buFont typeface="Wingdings" pitchFamily="2" charset="2"/>
              <a:buChar char="ü"/>
            </a:pPr>
            <a:r>
              <a:rPr lang="tr-TR" sz="3000" dirty="0" smtClean="0">
                <a:solidFill>
                  <a:schemeClr val="tx1"/>
                </a:solidFill>
              </a:rPr>
              <a:t>Şiir olarak yazılır, yani manzumdur.</a:t>
            </a:r>
          </a:p>
          <a:p>
            <a:pPr algn="l">
              <a:buFont typeface="Wingdings" pitchFamily="2" charset="2"/>
              <a:buChar char="ü"/>
            </a:pPr>
            <a:r>
              <a:rPr lang="tr-TR" sz="3000" dirty="0" smtClean="0">
                <a:solidFill>
                  <a:schemeClr val="tx1"/>
                </a:solidFill>
              </a:rPr>
              <a:t>Olaylar, tarihten ya da eski Yunan mitolojisinden alınır.</a:t>
            </a:r>
          </a:p>
          <a:p>
            <a:pPr algn="l">
              <a:buFont typeface="Wingdings" pitchFamily="2" charset="2"/>
              <a:buChar char="ü"/>
            </a:pPr>
            <a:r>
              <a:rPr lang="tr-TR" sz="3000" dirty="0" smtClean="0">
                <a:solidFill>
                  <a:schemeClr val="tx1"/>
                </a:solidFill>
              </a:rPr>
              <a:t>Genellikle beş perdeden oluşan trajedide kora ve diyalog bölümleri vardır. Koro, halkın sağduyusunu ve perdeyi (bölümleri) temsil eder.</a:t>
            </a:r>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Yurtdışında tiyatroları sahnelenen ilk Türk yazar</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CEVAT FEHMİ BAŞKUT</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Devlet tiyatrolarında oyunu sergilenen en genç yazar</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TURGUT ÖZAKMAN</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20E5E"/>
                </a:solidFill>
              </a:rPr>
              <a:t>İlk defa başkalarıyla birlikte tiyatro yazan kişi</a:t>
            </a:r>
            <a:endParaRPr lang="tr-TR" dirty="0">
              <a:solidFill>
                <a:srgbClr val="C20E5E"/>
              </a:solidFill>
            </a:endParaRPr>
          </a:p>
        </p:txBody>
      </p:sp>
      <p:sp>
        <p:nvSpPr>
          <p:cNvPr id="3" name="2 Alt Başlık"/>
          <p:cNvSpPr>
            <a:spLocks noGrp="1"/>
          </p:cNvSpPr>
          <p:nvPr>
            <p:ph type="subTitle" idx="1"/>
          </p:nvPr>
        </p:nvSpPr>
        <p:spPr/>
        <p:txBody>
          <a:bodyPr/>
          <a:lstStyle/>
          <a:p>
            <a:r>
              <a:rPr lang="tr-TR" dirty="0" smtClean="0">
                <a:solidFill>
                  <a:schemeClr val="tx1"/>
                </a:solidFill>
              </a:rPr>
              <a:t>TAHSİN NAHİT</a:t>
            </a:r>
          </a:p>
        </p:txBody>
      </p:sp>
    </p:spTree>
  </p:cSld>
  <p:clrMapOvr>
    <a:masterClrMapping/>
  </p:clrMapOvr>
  <p:transition>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r>
              <a:rPr lang="tr-TR" dirty="0" smtClean="0">
                <a:solidFill>
                  <a:srgbClr val="C20E5E"/>
                </a:solidFill>
              </a:rPr>
              <a:t>TİYATRO TERİMLERİ</a:t>
            </a:r>
            <a:endParaRPr lang="tr-TR" dirty="0">
              <a:solidFill>
                <a:srgbClr val="C20E5E"/>
              </a:solidFill>
            </a:endParaRPr>
          </a:p>
        </p:txBody>
      </p:sp>
      <p:sp>
        <p:nvSpPr>
          <p:cNvPr id="3" name="2 Alt Başlık"/>
          <p:cNvSpPr>
            <a:spLocks noGrp="1"/>
          </p:cNvSpPr>
          <p:nvPr>
            <p:ph type="subTitle" idx="1"/>
          </p:nvPr>
        </p:nvSpPr>
        <p:spPr>
          <a:xfrm>
            <a:off x="323528" y="1628800"/>
            <a:ext cx="8640960" cy="4968552"/>
          </a:xfrm>
        </p:spPr>
        <p:txBody>
          <a:bodyPr>
            <a:normAutofit fontScale="92500" lnSpcReduction="10000"/>
          </a:bodyPr>
          <a:lstStyle/>
          <a:p>
            <a:pPr algn="l"/>
            <a:r>
              <a:rPr lang="tr-TR" dirty="0" smtClean="0">
                <a:solidFill>
                  <a:srgbClr val="C20E5E"/>
                </a:solidFill>
              </a:rPr>
              <a:t>Aktör: </a:t>
            </a:r>
            <a:r>
              <a:rPr lang="tr-TR" dirty="0" smtClean="0">
                <a:solidFill>
                  <a:schemeClr val="tx1"/>
                </a:solidFill>
              </a:rPr>
              <a:t>Erkek tiyatro oyuncusu.</a:t>
            </a:r>
          </a:p>
          <a:p>
            <a:pPr algn="l"/>
            <a:r>
              <a:rPr lang="tr-TR" dirty="0" smtClean="0">
                <a:solidFill>
                  <a:srgbClr val="C20E5E"/>
                </a:solidFill>
              </a:rPr>
              <a:t>Aktris: </a:t>
            </a:r>
            <a:r>
              <a:rPr lang="tr-TR" dirty="0" smtClean="0">
                <a:solidFill>
                  <a:schemeClr val="tx1"/>
                </a:solidFill>
              </a:rPr>
              <a:t>Kadın tiyatro oyuncusu.</a:t>
            </a:r>
          </a:p>
          <a:p>
            <a:pPr algn="l"/>
            <a:r>
              <a:rPr lang="tr-TR" dirty="0" smtClean="0">
                <a:solidFill>
                  <a:srgbClr val="C20E5E"/>
                </a:solidFill>
              </a:rPr>
              <a:t>Adaptasyon: </a:t>
            </a:r>
            <a:r>
              <a:rPr lang="tr-TR" dirty="0" smtClean="0">
                <a:solidFill>
                  <a:schemeClr val="tx1"/>
                </a:solidFill>
              </a:rPr>
              <a:t>Yabancı bir tiyatro eserinin sahneleneceği toplumun yaşantısına uyarlanması.</a:t>
            </a:r>
          </a:p>
          <a:p>
            <a:pPr algn="l"/>
            <a:r>
              <a:rPr lang="tr-TR" dirty="0" smtClean="0">
                <a:solidFill>
                  <a:srgbClr val="C20E5E"/>
                </a:solidFill>
              </a:rPr>
              <a:t>Aksesuar: </a:t>
            </a:r>
            <a:r>
              <a:rPr lang="tr-TR" dirty="0" smtClean="0">
                <a:solidFill>
                  <a:schemeClr val="tx1"/>
                </a:solidFill>
              </a:rPr>
              <a:t>Tiyatro sahnesinde kullanılan eşya.</a:t>
            </a:r>
          </a:p>
          <a:p>
            <a:pPr algn="l"/>
            <a:r>
              <a:rPr lang="tr-TR" dirty="0" smtClean="0">
                <a:solidFill>
                  <a:srgbClr val="C20E5E"/>
                </a:solidFill>
              </a:rPr>
              <a:t>Darülbedayi: </a:t>
            </a:r>
            <a:r>
              <a:rPr lang="tr-TR" dirty="0" smtClean="0">
                <a:solidFill>
                  <a:schemeClr val="tx1"/>
                </a:solidFill>
              </a:rPr>
              <a:t>İstanbul Şehir Tiyatroları’nın eski adı.</a:t>
            </a:r>
          </a:p>
          <a:p>
            <a:pPr algn="l"/>
            <a:r>
              <a:rPr lang="tr-TR" dirty="0" smtClean="0">
                <a:solidFill>
                  <a:srgbClr val="C20E5E"/>
                </a:solidFill>
              </a:rPr>
              <a:t>Dekor: </a:t>
            </a:r>
            <a:r>
              <a:rPr lang="tr-TR" dirty="0" smtClean="0">
                <a:solidFill>
                  <a:schemeClr val="tx1"/>
                </a:solidFill>
              </a:rPr>
              <a:t>Eserin konusuna göre sahneyi düzenlemek için kullanılan eşyaların bütünü.</a:t>
            </a:r>
          </a:p>
          <a:p>
            <a:pPr algn="l"/>
            <a:r>
              <a:rPr lang="tr-TR" dirty="0" smtClean="0">
                <a:solidFill>
                  <a:srgbClr val="C20E5E"/>
                </a:solidFill>
              </a:rPr>
              <a:t>Diyalog: </a:t>
            </a:r>
            <a:r>
              <a:rPr lang="tr-TR" dirty="0" smtClean="0">
                <a:solidFill>
                  <a:schemeClr val="tx1"/>
                </a:solidFill>
              </a:rPr>
              <a:t>İki ya da daha çok kişinin sahnede karşılıklı konuşması.</a:t>
            </a:r>
            <a:endParaRPr lang="tr-TR" dirty="0">
              <a:solidFill>
                <a:schemeClr val="tx1"/>
              </a:solidFill>
            </a:endParaRP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79512" y="188640"/>
            <a:ext cx="8712968" cy="6480720"/>
          </a:xfrm>
        </p:spPr>
        <p:txBody>
          <a:bodyPr>
            <a:normAutofit fontScale="92500" lnSpcReduction="10000"/>
          </a:bodyPr>
          <a:lstStyle/>
          <a:p>
            <a:pPr algn="l"/>
            <a:r>
              <a:rPr lang="tr-TR" dirty="0" smtClean="0">
                <a:solidFill>
                  <a:srgbClr val="C20E5E"/>
                </a:solidFill>
              </a:rPr>
              <a:t>Dramatize etmek: </a:t>
            </a:r>
            <a:r>
              <a:rPr lang="tr-TR" dirty="0" smtClean="0">
                <a:solidFill>
                  <a:schemeClr val="tx1"/>
                </a:solidFill>
              </a:rPr>
              <a:t>Tiyatro eserini sahnede canlandırma işi.</a:t>
            </a:r>
          </a:p>
          <a:p>
            <a:pPr algn="l"/>
            <a:r>
              <a:rPr lang="tr-TR" dirty="0" smtClean="0">
                <a:solidFill>
                  <a:srgbClr val="C20E5E"/>
                </a:solidFill>
              </a:rPr>
              <a:t>Dublör: </a:t>
            </a:r>
            <a:r>
              <a:rPr lang="tr-TR" dirty="0" smtClean="0">
                <a:solidFill>
                  <a:schemeClr val="tx1"/>
                </a:solidFill>
              </a:rPr>
              <a:t>Yedek oyuncu.</a:t>
            </a:r>
          </a:p>
          <a:p>
            <a:pPr algn="l"/>
            <a:r>
              <a:rPr lang="tr-TR" dirty="0" smtClean="0">
                <a:solidFill>
                  <a:srgbClr val="C20E5E"/>
                </a:solidFill>
              </a:rPr>
              <a:t>Epizot: </a:t>
            </a:r>
            <a:r>
              <a:rPr lang="tr-TR" dirty="0" smtClean="0">
                <a:solidFill>
                  <a:schemeClr val="tx1"/>
                </a:solidFill>
              </a:rPr>
              <a:t>Perde, bölüm.</a:t>
            </a:r>
          </a:p>
          <a:p>
            <a:pPr algn="l"/>
            <a:r>
              <a:rPr lang="tr-TR" dirty="0" smtClean="0">
                <a:solidFill>
                  <a:srgbClr val="C20E5E"/>
                </a:solidFill>
              </a:rPr>
              <a:t>Fasıl: </a:t>
            </a:r>
            <a:r>
              <a:rPr lang="tr-TR" dirty="0" smtClean="0">
                <a:solidFill>
                  <a:schemeClr val="tx1"/>
                </a:solidFill>
              </a:rPr>
              <a:t>Gölge oyunu ve orta oyununda olayların geçtiği asıl bölüm.</a:t>
            </a:r>
          </a:p>
          <a:p>
            <a:pPr algn="l"/>
            <a:r>
              <a:rPr lang="tr-TR" dirty="0" smtClean="0">
                <a:solidFill>
                  <a:srgbClr val="C20E5E"/>
                </a:solidFill>
              </a:rPr>
              <a:t>Komedi santimantal:  </a:t>
            </a:r>
            <a:r>
              <a:rPr lang="tr-TR" dirty="0" smtClean="0">
                <a:solidFill>
                  <a:schemeClr val="tx1"/>
                </a:solidFill>
              </a:rPr>
              <a:t>Güldürürken insanı düşündüren ve duygulandıran içli komedi.</a:t>
            </a:r>
          </a:p>
          <a:p>
            <a:pPr algn="l"/>
            <a:r>
              <a:rPr lang="tr-TR" dirty="0" smtClean="0">
                <a:solidFill>
                  <a:srgbClr val="C20E5E"/>
                </a:solidFill>
              </a:rPr>
              <a:t>Mizansen: </a:t>
            </a:r>
            <a:r>
              <a:rPr lang="tr-TR" dirty="0" smtClean="0">
                <a:solidFill>
                  <a:schemeClr val="tx1"/>
                </a:solidFill>
              </a:rPr>
              <a:t>Bir tiyatro eserinin sahneye göre düzenlenerek oynatılması.</a:t>
            </a:r>
          </a:p>
          <a:p>
            <a:pPr algn="l"/>
            <a:r>
              <a:rPr lang="tr-TR" dirty="0" err="1" smtClean="0">
                <a:solidFill>
                  <a:srgbClr val="C20E5E"/>
                </a:solidFill>
              </a:rPr>
              <a:t>Pandomim</a:t>
            </a:r>
            <a:r>
              <a:rPr lang="tr-TR" dirty="0" smtClean="0">
                <a:solidFill>
                  <a:srgbClr val="C20E5E"/>
                </a:solidFill>
              </a:rPr>
              <a:t>: </a:t>
            </a:r>
            <a:r>
              <a:rPr lang="tr-TR" dirty="0" smtClean="0">
                <a:solidFill>
                  <a:schemeClr val="tx1"/>
                </a:solidFill>
              </a:rPr>
              <a:t>Jest ve mimik yardımıyla olayların anlatıldığı sözsüz tiyatrodur.</a:t>
            </a:r>
          </a:p>
          <a:p>
            <a:pPr algn="l"/>
            <a:r>
              <a:rPr lang="tr-TR" dirty="0" smtClean="0">
                <a:solidFill>
                  <a:srgbClr val="C20E5E"/>
                </a:solidFill>
              </a:rPr>
              <a:t>Piyes: </a:t>
            </a:r>
            <a:r>
              <a:rPr lang="tr-TR" dirty="0" smtClean="0">
                <a:solidFill>
                  <a:schemeClr val="tx1"/>
                </a:solidFill>
              </a:rPr>
              <a:t>Tiyatro eseri.</a:t>
            </a:r>
          </a:p>
          <a:p>
            <a:pPr algn="l"/>
            <a:endParaRPr lang="tr-TR" dirty="0">
              <a:solidFill>
                <a:schemeClr val="tx1"/>
              </a:solidFill>
            </a:endParaRP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260648"/>
            <a:ext cx="8640960" cy="6192688"/>
          </a:xfrm>
        </p:spPr>
        <p:txBody>
          <a:bodyPr>
            <a:normAutofit/>
          </a:bodyPr>
          <a:lstStyle/>
          <a:p>
            <a:pPr algn="l"/>
            <a:r>
              <a:rPr lang="tr-TR" sz="3000" dirty="0" smtClean="0">
                <a:solidFill>
                  <a:srgbClr val="C20E5E"/>
                </a:solidFill>
              </a:rPr>
              <a:t>Tuluat: </a:t>
            </a:r>
            <a:r>
              <a:rPr lang="tr-TR" sz="3000" dirty="0" smtClean="0">
                <a:solidFill>
                  <a:schemeClr val="tx1"/>
                </a:solidFill>
              </a:rPr>
              <a:t>Herhangi bir yazılı metne dayanmayan ve içe doğduğu, akla geldiği gibi oynanan tiyatro.</a:t>
            </a:r>
          </a:p>
          <a:p>
            <a:pPr algn="l"/>
            <a:r>
              <a:rPr lang="tr-TR" sz="3000" dirty="0" smtClean="0">
                <a:solidFill>
                  <a:srgbClr val="C20E5E"/>
                </a:solidFill>
              </a:rPr>
              <a:t>Senaryo: </a:t>
            </a:r>
            <a:r>
              <a:rPr lang="tr-TR" sz="3000" dirty="0" smtClean="0">
                <a:solidFill>
                  <a:schemeClr val="tx1"/>
                </a:solidFill>
              </a:rPr>
              <a:t>Yazılı tiyatro metni.</a:t>
            </a:r>
          </a:p>
          <a:p>
            <a:pPr algn="l"/>
            <a:r>
              <a:rPr lang="tr-TR" sz="3000" dirty="0" smtClean="0">
                <a:solidFill>
                  <a:srgbClr val="C20E5E"/>
                </a:solidFill>
              </a:rPr>
              <a:t>Revü: </a:t>
            </a:r>
            <a:r>
              <a:rPr lang="tr-TR" sz="3000" dirty="0" smtClean="0">
                <a:solidFill>
                  <a:schemeClr val="tx1"/>
                </a:solidFill>
              </a:rPr>
              <a:t>Tiyatro eserinden önce sahnede gösterilen çeşitli müzikli ve danslı oyun.</a:t>
            </a:r>
          </a:p>
          <a:p>
            <a:pPr algn="l"/>
            <a:r>
              <a:rPr lang="tr-TR" sz="3000" dirty="0" smtClean="0">
                <a:solidFill>
                  <a:srgbClr val="C20E5E"/>
                </a:solidFill>
              </a:rPr>
              <a:t>Üç birlik kuralı: </a:t>
            </a:r>
            <a:r>
              <a:rPr lang="tr-TR" sz="3000" dirty="0" smtClean="0">
                <a:solidFill>
                  <a:schemeClr val="tx1"/>
                </a:solidFill>
              </a:rPr>
              <a:t>Klasik tiyatroda uyulması gereken yer, zaman ve olay birliğine denir.</a:t>
            </a:r>
          </a:p>
          <a:p>
            <a:pPr algn="l"/>
            <a:r>
              <a:rPr lang="tr-TR" sz="3000" dirty="0" smtClean="0">
                <a:solidFill>
                  <a:srgbClr val="C20E5E"/>
                </a:solidFill>
              </a:rPr>
              <a:t>Kulis: </a:t>
            </a:r>
            <a:r>
              <a:rPr lang="tr-TR" sz="3000" dirty="0" smtClean="0">
                <a:solidFill>
                  <a:schemeClr val="tx1"/>
                </a:solidFill>
              </a:rPr>
              <a:t>Sahne arkasında ve yanlarında yer alan kısım, sahne arkası. </a:t>
            </a:r>
          </a:p>
          <a:p>
            <a:pPr algn="l"/>
            <a:r>
              <a:rPr lang="tr-TR" sz="3000" dirty="0" smtClean="0">
                <a:solidFill>
                  <a:srgbClr val="C20E5E"/>
                </a:solidFill>
              </a:rPr>
              <a:t>Monolog: </a:t>
            </a:r>
            <a:r>
              <a:rPr lang="tr-TR" sz="3000" dirty="0" smtClean="0">
                <a:solidFill>
                  <a:schemeClr val="tx1"/>
                </a:solidFill>
              </a:rPr>
              <a:t>Oyuncunun sahnede kendi kendine yaptığı konuşma.</a:t>
            </a:r>
            <a:endParaRPr lang="tr-TR" sz="3000" dirty="0">
              <a:solidFill>
                <a:schemeClr val="tx1"/>
              </a:solidFill>
            </a:endParaRP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noAutofit/>
          </a:bodyPr>
          <a:lstStyle/>
          <a:p>
            <a:r>
              <a:rPr lang="tr-TR" sz="9600" i="1" u="sng" dirty="0" smtClean="0">
                <a:solidFill>
                  <a:srgbClr val="C20E5E"/>
                </a:solidFill>
              </a:rPr>
              <a:t>KAYNAKÇA:</a:t>
            </a:r>
            <a:endParaRPr lang="tr-TR" sz="9600" i="1" u="sng" dirty="0">
              <a:solidFill>
                <a:srgbClr val="C20E5E"/>
              </a:solidFill>
            </a:endParaRPr>
          </a:p>
        </p:txBody>
      </p:sp>
      <p:sp>
        <p:nvSpPr>
          <p:cNvPr id="3" name="2 Alt Başlık"/>
          <p:cNvSpPr>
            <a:spLocks noGrp="1"/>
          </p:cNvSpPr>
          <p:nvPr>
            <p:ph type="subTitle" idx="1"/>
          </p:nvPr>
        </p:nvSpPr>
        <p:spPr>
          <a:xfrm>
            <a:off x="323528" y="1988840"/>
            <a:ext cx="8568952" cy="4680520"/>
          </a:xfrm>
        </p:spPr>
        <p:txBody>
          <a:bodyPr/>
          <a:lstStyle/>
          <a:p>
            <a:pPr algn="l">
              <a:buFont typeface="Arial" pitchFamily="34" charset="0"/>
              <a:buChar char="•"/>
            </a:pPr>
            <a:r>
              <a:rPr lang="tr-TR" dirty="0" smtClean="0">
                <a:solidFill>
                  <a:schemeClr val="tx1"/>
                </a:solidFill>
                <a:hlinkClick r:id="rId2"/>
              </a:rPr>
              <a:t>http://tiyatro.nedir.com/</a:t>
            </a:r>
            <a:endParaRPr lang="tr-TR" dirty="0" smtClean="0">
              <a:solidFill>
                <a:schemeClr val="tx1"/>
              </a:solidFill>
            </a:endParaRPr>
          </a:p>
          <a:p>
            <a:pPr algn="l">
              <a:buFont typeface="Arial" pitchFamily="34" charset="0"/>
              <a:buChar char="•"/>
            </a:pPr>
            <a:r>
              <a:rPr lang="tr-TR" dirty="0" smtClean="0">
                <a:solidFill>
                  <a:schemeClr val="tx1"/>
                </a:solidFill>
                <a:hlinkClick r:id="rId3"/>
              </a:rPr>
              <a:t>http://www.</a:t>
            </a:r>
            <a:r>
              <a:rPr lang="tr-TR" dirty="0" err="1" smtClean="0">
                <a:solidFill>
                  <a:schemeClr val="tx1"/>
                </a:solidFill>
                <a:hlinkClick r:id="rId3"/>
              </a:rPr>
              <a:t>turkedebiyati</a:t>
            </a:r>
            <a:r>
              <a:rPr lang="tr-TR" dirty="0" smtClean="0">
                <a:solidFill>
                  <a:schemeClr val="tx1"/>
                </a:solidFill>
                <a:hlinkClick r:id="rId3"/>
              </a:rPr>
              <a:t>.org/tiyatro-</a:t>
            </a:r>
            <a:r>
              <a:rPr lang="tr-TR" dirty="0" err="1" smtClean="0">
                <a:solidFill>
                  <a:schemeClr val="tx1"/>
                </a:solidFill>
                <a:hlinkClick r:id="rId3"/>
              </a:rPr>
              <a:t>turleri</a:t>
            </a:r>
            <a:r>
              <a:rPr lang="tr-TR" dirty="0" smtClean="0">
                <a:solidFill>
                  <a:schemeClr val="tx1"/>
                </a:solidFill>
                <a:hlinkClick r:id="rId3"/>
              </a:rPr>
              <a:t>.html</a:t>
            </a:r>
            <a:endParaRPr lang="tr-TR" dirty="0" smtClean="0">
              <a:solidFill>
                <a:schemeClr val="tx1"/>
              </a:solidFill>
            </a:endParaRPr>
          </a:p>
          <a:p>
            <a:pPr algn="l">
              <a:buFont typeface="Arial" pitchFamily="34" charset="0"/>
              <a:buChar char="•"/>
            </a:pPr>
            <a:r>
              <a:rPr lang="tr-TR" dirty="0" smtClean="0">
                <a:solidFill>
                  <a:schemeClr val="tx1"/>
                </a:solidFill>
              </a:rPr>
              <a:t>YAYIN DENİZİ DEŞİFRE EDEBİYAT (sayfa 21)</a:t>
            </a:r>
          </a:p>
          <a:p>
            <a:pPr algn="l">
              <a:buFont typeface="Arial" pitchFamily="34" charset="0"/>
              <a:buChar char="•"/>
            </a:pPr>
            <a:r>
              <a:rPr lang="tr-TR" dirty="0" smtClean="0">
                <a:solidFill>
                  <a:schemeClr val="tx1"/>
                </a:solidFill>
              </a:rPr>
              <a:t>YGS/LYS EDEBİYAT MEB YAY. (sayfa 520)</a:t>
            </a:r>
          </a:p>
          <a:p>
            <a:pPr algn="l">
              <a:buFont typeface="Arial" pitchFamily="34" charset="0"/>
              <a:buChar char="•"/>
            </a:pPr>
            <a:r>
              <a:rPr lang="tr-TR" dirty="0" smtClean="0">
                <a:solidFill>
                  <a:schemeClr val="tx1"/>
                </a:solidFill>
              </a:rPr>
              <a:t>FİNAL YAYINLARI EDEBİYAT (sayfa 531)</a:t>
            </a:r>
          </a:p>
          <a:p>
            <a:pPr algn="l">
              <a:buFont typeface="Arial" pitchFamily="34" charset="0"/>
              <a:buChar char="•"/>
            </a:pPr>
            <a:endParaRPr lang="tr-TR" dirty="0">
              <a:solidFill>
                <a:schemeClr val="tx1"/>
              </a:solidFill>
            </a:endParaRP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a:xfrm>
            <a:off x="683568" y="548680"/>
            <a:ext cx="7772400" cy="1470025"/>
          </a:xfrm>
        </p:spPr>
        <p:txBody>
          <a:bodyPr>
            <a:noAutofit/>
          </a:bodyPr>
          <a:lstStyle/>
          <a:p>
            <a:r>
              <a:rPr lang="tr-TR" sz="9600" i="1" u="sng" dirty="0" smtClean="0">
                <a:solidFill>
                  <a:srgbClr val="C20E5E"/>
                </a:solidFill>
              </a:rPr>
              <a:t>HAZIRLAYAN:</a:t>
            </a:r>
            <a:endParaRPr lang="tr-TR" sz="9600" i="1" u="sng" dirty="0">
              <a:solidFill>
                <a:srgbClr val="C20E5E"/>
              </a:solidFill>
            </a:endParaRPr>
          </a:p>
        </p:txBody>
      </p:sp>
      <p:sp>
        <p:nvSpPr>
          <p:cNvPr id="5" name="4 Alt Başlık"/>
          <p:cNvSpPr>
            <a:spLocks noGrp="1"/>
          </p:cNvSpPr>
          <p:nvPr>
            <p:ph type="subTitle" idx="1"/>
          </p:nvPr>
        </p:nvSpPr>
        <p:spPr>
          <a:xfrm>
            <a:off x="1371600" y="2708920"/>
            <a:ext cx="6400800" cy="2929880"/>
          </a:xfrm>
        </p:spPr>
        <p:txBody>
          <a:bodyPr>
            <a:normAutofit/>
          </a:bodyPr>
          <a:lstStyle/>
          <a:p>
            <a:r>
              <a:rPr lang="tr-TR" sz="6000" dirty="0" smtClean="0">
                <a:solidFill>
                  <a:schemeClr val="tx1"/>
                </a:solidFill>
              </a:rPr>
              <a:t>ECENUR HANÇER</a:t>
            </a:r>
          </a:p>
          <a:p>
            <a:r>
              <a:rPr lang="tr-TR" sz="6000" dirty="0" smtClean="0">
                <a:solidFill>
                  <a:schemeClr val="tx1"/>
                </a:solidFill>
              </a:rPr>
              <a:t>10/E   &amp;  430</a:t>
            </a:r>
            <a:endParaRPr lang="tr-TR" sz="6000" dirty="0">
              <a:solidFill>
                <a:schemeClr val="tx1"/>
              </a:solidFill>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79512" y="188640"/>
            <a:ext cx="8784976" cy="6480720"/>
          </a:xfrm>
        </p:spPr>
        <p:txBody>
          <a:bodyPr>
            <a:noAutofit/>
          </a:bodyPr>
          <a:lstStyle/>
          <a:p>
            <a:pPr algn="l">
              <a:buFont typeface="Wingdings" pitchFamily="2" charset="2"/>
              <a:buChar char="ü"/>
            </a:pPr>
            <a:r>
              <a:rPr lang="tr-TR" sz="2800" dirty="0" smtClean="0">
                <a:solidFill>
                  <a:schemeClr val="tx1"/>
                </a:solidFill>
              </a:rPr>
              <a:t>Erdem ve ahlaka önem verilir.</a:t>
            </a:r>
          </a:p>
          <a:p>
            <a:pPr algn="l">
              <a:buFont typeface="Wingdings" pitchFamily="2" charset="2"/>
              <a:buChar char="ü"/>
            </a:pPr>
            <a:r>
              <a:rPr lang="tr-TR" sz="2800" dirty="0" smtClean="0">
                <a:solidFill>
                  <a:schemeClr val="tx1"/>
                </a:solidFill>
              </a:rPr>
              <a:t>Ciddi bir hava içinde gelişir.</a:t>
            </a:r>
          </a:p>
          <a:p>
            <a:pPr algn="l">
              <a:buFont typeface="Wingdings" pitchFamily="2" charset="2"/>
              <a:buChar char="ü"/>
            </a:pPr>
            <a:r>
              <a:rPr lang="tr-TR" sz="2800" dirty="0" smtClean="0">
                <a:solidFill>
                  <a:schemeClr val="tx1"/>
                </a:solidFill>
              </a:rPr>
              <a:t>Soylulara ait bir dili vardır. Kaba saba ifadelerle argo sözlere yer verilmez.</a:t>
            </a:r>
          </a:p>
          <a:p>
            <a:pPr algn="l">
              <a:buFont typeface="Wingdings" pitchFamily="2" charset="2"/>
              <a:buChar char="ü"/>
            </a:pPr>
            <a:r>
              <a:rPr lang="tr-TR" sz="2800" dirty="0" smtClean="0">
                <a:solidFill>
                  <a:schemeClr val="tx1"/>
                </a:solidFill>
              </a:rPr>
              <a:t>Kahramanları sıradan kişiler değil tanrılar, tanrıçalar gibi olağanüstü varlıklarla kral, kraliçe gibi soylu kişilerdir.</a:t>
            </a:r>
          </a:p>
          <a:p>
            <a:pPr algn="l">
              <a:buFont typeface="Wingdings" pitchFamily="2" charset="2"/>
              <a:buChar char="ü"/>
            </a:pPr>
            <a:r>
              <a:rPr lang="tr-TR" sz="2800" dirty="0" smtClean="0">
                <a:solidFill>
                  <a:schemeClr val="tx1"/>
                </a:solidFill>
              </a:rPr>
              <a:t>Öldürme, yaralama gibi olaylar sahnede seyirciye gösterilmez, sahne arkasından sezdirilir.</a:t>
            </a:r>
          </a:p>
          <a:p>
            <a:pPr algn="l">
              <a:buFont typeface="Wingdings" pitchFamily="2" charset="2"/>
              <a:buChar char="ü"/>
            </a:pPr>
            <a:r>
              <a:rPr lang="tr-TR" sz="2800" dirty="0" smtClean="0">
                <a:solidFill>
                  <a:schemeClr val="tx1"/>
                </a:solidFill>
              </a:rPr>
              <a:t>Üç birlik kuralına (yer-zaman-olay birliğine) uyulur.</a:t>
            </a:r>
          </a:p>
          <a:p>
            <a:pPr algn="l">
              <a:buFont typeface="Wingdings" pitchFamily="2" charset="2"/>
              <a:buChar char="ü"/>
            </a:pPr>
            <a:r>
              <a:rPr lang="tr-TR" sz="2800" dirty="0" smtClean="0">
                <a:solidFill>
                  <a:schemeClr val="tx1"/>
                </a:solidFill>
              </a:rPr>
              <a:t>Eski Yunan edebiyatında </a:t>
            </a:r>
            <a:r>
              <a:rPr lang="tr-TR" sz="2800" dirty="0" err="1" smtClean="0">
                <a:solidFill>
                  <a:schemeClr val="tx1"/>
                </a:solidFill>
              </a:rPr>
              <a:t>Aiskhylos</a:t>
            </a:r>
            <a:r>
              <a:rPr lang="tr-TR" sz="2800" dirty="0" smtClean="0">
                <a:solidFill>
                  <a:schemeClr val="tx1"/>
                </a:solidFill>
              </a:rPr>
              <a:t>, Euripides, </a:t>
            </a:r>
            <a:r>
              <a:rPr lang="tr-TR" sz="2800" dirty="0" err="1" smtClean="0">
                <a:solidFill>
                  <a:schemeClr val="tx1"/>
                </a:solidFill>
              </a:rPr>
              <a:t>Sophokles</a:t>
            </a:r>
            <a:r>
              <a:rPr lang="tr-TR" sz="2800" dirty="0" smtClean="0">
                <a:solidFill>
                  <a:schemeClr val="tx1"/>
                </a:solidFill>
              </a:rPr>
              <a:t> trajedi türünün ilk temsilcileridir. 17.yüzyılda klasisizm akımının etkisiyle </a:t>
            </a:r>
            <a:r>
              <a:rPr lang="tr-TR" sz="2800" dirty="0" err="1" smtClean="0">
                <a:solidFill>
                  <a:schemeClr val="tx1"/>
                </a:solidFill>
              </a:rPr>
              <a:t>Corneille</a:t>
            </a:r>
            <a:r>
              <a:rPr lang="tr-TR" sz="2800" dirty="0" smtClean="0">
                <a:solidFill>
                  <a:schemeClr val="tx1"/>
                </a:solidFill>
              </a:rPr>
              <a:t> ve </a:t>
            </a:r>
            <a:r>
              <a:rPr lang="tr-TR" sz="2800" dirty="0" err="1" smtClean="0">
                <a:solidFill>
                  <a:schemeClr val="tx1"/>
                </a:solidFill>
              </a:rPr>
              <a:t>Racine</a:t>
            </a:r>
            <a:r>
              <a:rPr lang="tr-TR" sz="2800" dirty="0" smtClean="0">
                <a:solidFill>
                  <a:schemeClr val="tx1"/>
                </a:solidFill>
              </a:rPr>
              <a:t> gibi Fransız sanatçılar da trajedi türünde önemli eserler vermiştir.</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r>
              <a:rPr lang="tr-TR" dirty="0" smtClean="0">
                <a:solidFill>
                  <a:srgbClr val="C20E5E"/>
                </a:solidFill>
              </a:rPr>
              <a:t>B- KOMEDİ (Komedya)</a:t>
            </a:r>
            <a:endParaRPr lang="tr-TR" dirty="0">
              <a:solidFill>
                <a:srgbClr val="C20E5E"/>
              </a:solidFill>
            </a:endParaRPr>
          </a:p>
        </p:txBody>
      </p:sp>
      <p:sp>
        <p:nvSpPr>
          <p:cNvPr id="3" name="2 Alt Başlık"/>
          <p:cNvSpPr>
            <a:spLocks noGrp="1"/>
          </p:cNvSpPr>
          <p:nvPr>
            <p:ph type="subTitle" idx="1"/>
          </p:nvPr>
        </p:nvSpPr>
        <p:spPr>
          <a:xfrm>
            <a:off x="251520" y="1556792"/>
            <a:ext cx="8640960" cy="5112568"/>
          </a:xfrm>
        </p:spPr>
        <p:txBody>
          <a:bodyPr>
            <a:normAutofit/>
          </a:bodyPr>
          <a:lstStyle/>
          <a:p>
            <a:pPr algn="l">
              <a:buFont typeface="Wingdings" pitchFamily="2" charset="2"/>
              <a:buChar char="ü"/>
            </a:pPr>
            <a:r>
              <a:rPr lang="tr-TR" sz="3000" dirty="0" smtClean="0">
                <a:solidFill>
                  <a:schemeClr val="tx1"/>
                </a:solidFill>
              </a:rPr>
              <a:t>İnsanları güldürürken onlara bir şeyler öğretmeyi amaçlayan tiyatrodur.</a:t>
            </a:r>
          </a:p>
          <a:p>
            <a:pPr algn="l">
              <a:buFont typeface="Wingdings" pitchFamily="2" charset="2"/>
              <a:buChar char="ü"/>
            </a:pPr>
            <a:r>
              <a:rPr lang="tr-TR" sz="3000" dirty="0" smtClean="0">
                <a:solidFill>
                  <a:schemeClr val="tx1"/>
                </a:solidFill>
              </a:rPr>
              <a:t>Gülünç konular işlenir.</a:t>
            </a:r>
          </a:p>
          <a:p>
            <a:pPr algn="l">
              <a:buFont typeface="Wingdings" pitchFamily="2" charset="2"/>
              <a:buChar char="ü"/>
            </a:pPr>
            <a:r>
              <a:rPr lang="tr-TR" sz="3000" dirty="0" smtClean="0">
                <a:solidFill>
                  <a:schemeClr val="tx1"/>
                </a:solidFill>
              </a:rPr>
              <a:t>Şiir olarak yazılır, yani manzumdur.</a:t>
            </a:r>
          </a:p>
          <a:p>
            <a:pPr algn="l">
              <a:buFont typeface="Wingdings" pitchFamily="2" charset="2"/>
              <a:buChar char="ü"/>
            </a:pPr>
            <a:r>
              <a:rPr lang="tr-TR" sz="3000" dirty="0" smtClean="0">
                <a:solidFill>
                  <a:schemeClr val="tx1"/>
                </a:solidFill>
              </a:rPr>
              <a:t>Konular, çağdaş toplum ve günlük hayattan alınır.</a:t>
            </a:r>
          </a:p>
          <a:p>
            <a:pPr algn="l">
              <a:buFont typeface="Wingdings" pitchFamily="2" charset="2"/>
              <a:buChar char="ü"/>
            </a:pPr>
            <a:r>
              <a:rPr lang="tr-TR" sz="3000" dirty="0" smtClean="0">
                <a:solidFill>
                  <a:schemeClr val="tx1"/>
                </a:solidFill>
              </a:rPr>
              <a:t>Koro ve diyalog bölümleri vardır.</a:t>
            </a:r>
          </a:p>
          <a:p>
            <a:pPr algn="l">
              <a:buFont typeface="Wingdings" pitchFamily="2" charset="2"/>
              <a:buChar char="ü"/>
            </a:pPr>
            <a:r>
              <a:rPr lang="tr-TR" sz="3000" dirty="0" smtClean="0">
                <a:solidFill>
                  <a:schemeClr val="tx1"/>
                </a:solidFill>
              </a:rPr>
              <a:t>Genellikle beş perdedir.</a:t>
            </a:r>
          </a:p>
          <a:p>
            <a:pPr algn="l">
              <a:buFont typeface="Wingdings" pitchFamily="2" charset="2"/>
              <a:buChar char="ü"/>
            </a:pPr>
            <a:r>
              <a:rPr lang="tr-TR" sz="3000" dirty="0" smtClean="0">
                <a:solidFill>
                  <a:schemeClr val="tx1"/>
                </a:solidFill>
              </a:rPr>
              <a:t>Soylulara ait bir dil aranmaz.</a:t>
            </a:r>
          </a:p>
          <a:p>
            <a:pPr algn="l">
              <a:buFont typeface="Wingdings" pitchFamily="2" charset="2"/>
              <a:buChar char="ü"/>
            </a:pPr>
            <a:r>
              <a:rPr lang="tr-TR" sz="3000" dirty="0" smtClean="0">
                <a:solidFill>
                  <a:schemeClr val="tx1"/>
                </a:solidFill>
              </a:rPr>
              <a:t>Kahramanları halktan kişilerdir.</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332656"/>
            <a:ext cx="8712968" cy="6098232"/>
          </a:xfrm>
        </p:spPr>
        <p:txBody>
          <a:bodyPr>
            <a:normAutofit/>
          </a:bodyPr>
          <a:lstStyle/>
          <a:p>
            <a:pPr algn="l">
              <a:buFont typeface="Wingdings" pitchFamily="2" charset="2"/>
              <a:buChar char="ü"/>
            </a:pPr>
            <a:r>
              <a:rPr lang="tr-TR" sz="3000" dirty="0" smtClean="0">
                <a:solidFill>
                  <a:schemeClr val="tx1"/>
                </a:solidFill>
              </a:rPr>
              <a:t>Kaba ifadeler; öldürme, yaralama gibi olaylar sahnede seyirciye gösterilir.</a:t>
            </a:r>
          </a:p>
          <a:p>
            <a:pPr algn="l">
              <a:buFont typeface="Wingdings" pitchFamily="2" charset="2"/>
              <a:buChar char="ü"/>
            </a:pPr>
            <a:r>
              <a:rPr lang="tr-TR" sz="3000" dirty="0" smtClean="0">
                <a:solidFill>
                  <a:schemeClr val="tx1"/>
                </a:solidFill>
              </a:rPr>
              <a:t>Üç birlik kuralına (yer-zaman-olay birliğine) uyulur.</a:t>
            </a:r>
          </a:p>
          <a:p>
            <a:pPr algn="l">
              <a:buFont typeface="Wingdings" pitchFamily="2" charset="2"/>
              <a:buChar char="ü"/>
            </a:pPr>
            <a:r>
              <a:rPr lang="tr-TR" sz="3000" dirty="0" smtClean="0">
                <a:solidFill>
                  <a:schemeClr val="tx1"/>
                </a:solidFill>
              </a:rPr>
              <a:t>Güldürü yoluyla kişisel ya da toplumsal hatalar üzerinde insanları düşündürmeyi amaçlar.</a:t>
            </a:r>
          </a:p>
          <a:p>
            <a:pPr algn="l">
              <a:buFont typeface="Wingdings" pitchFamily="2" charset="2"/>
              <a:buChar char="ü"/>
            </a:pPr>
            <a:r>
              <a:rPr lang="tr-TR" sz="3000" dirty="0" smtClean="0">
                <a:solidFill>
                  <a:schemeClr val="tx1"/>
                </a:solidFill>
              </a:rPr>
              <a:t>Komediler 17. yüzyıldan sonra düz yazı biçiminde de verilmeye başlamıştır.</a:t>
            </a:r>
          </a:p>
          <a:p>
            <a:pPr algn="l">
              <a:buFont typeface="Wingdings" pitchFamily="2" charset="2"/>
              <a:buChar char="ü"/>
            </a:pPr>
            <a:r>
              <a:rPr lang="tr-TR" sz="3000" dirty="0" smtClean="0">
                <a:solidFill>
                  <a:schemeClr val="tx1"/>
                </a:solidFill>
              </a:rPr>
              <a:t>Bu türün ilk temsilcisi Yunan edebiyatı sanatçısı </a:t>
            </a:r>
            <a:r>
              <a:rPr lang="tr-TR" sz="3000" dirty="0" err="1" smtClean="0">
                <a:solidFill>
                  <a:schemeClr val="tx1"/>
                </a:solidFill>
              </a:rPr>
              <a:t>Aristophanes’tir</a:t>
            </a:r>
            <a:r>
              <a:rPr lang="tr-TR" sz="3000" dirty="0" smtClean="0">
                <a:solidFill>
                  <a:schemeClr val="tx1"/>
                </a:solidFill>
              </a:rPr>
              <a:t>.</a:t>
            </a:r>
          </a:p>
          <a:p>
            <a:pPr algn="l">
              <a:buFont typeface="Wingdings" pitchFamily="2" charset="2"/>
              <a:buChar char="ü"/>
            </a:pPr>
            <a:endParaRPr lang="tr-TR" sz="3000"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260648"/>
            <a:ext cx="8460432" cy="6192688"/>
          </a:xfrm>
        </p:spPr>
        <p:txBody>
          <a:bodyPr>
            <a:normAutofit/>
          </a:bodyPr>
          <a:lstStyle/>
          <a:p>
            <a:pPr algn="l">
              <a:buFont typeface="Wingdings" pitchFamily="2" charset="2"/>
              <a:buChar char="ü"/>
            </a:pPr>
            <a:r>
              <a:rPr lang="tr-TR" sz="3000" dirty="0" smtClean="0">
                <a:solidFill>
                  <a:schemeClr val="tx1"/>
                </a:solidFill>
              </a:rPr>
              <a:t>Karakter, töre ve entrika komedisi olmak üzere üç çeşidi vardır:</a:t>
            </a:r>
          </a:p>
          <a:p>
            <a:pPr algn="l">
              <a:buFont typeface="Arial" pitchFamily="34" charset="0"/>
              <a:buChar char="•"/>
            </a:pPr>
            <a:r>
              <a:rPr lang="tr-TR" sz="3000" dirty="0" smtClean="0">
                <a:solidFill>
                  <a:srgbClr val="C20E5E"/>
                </a:solidFill>
              </a:rPr>
              <a:t>Karakter Komedyası: </a:t>
            </a:r>
            <a:r>
              <a:rPr lang="tr-TR" sz="3000" dirty="0" smtClean="0">
                <a:solidFill>
                  <a:schemeClr val="tx1"/>
                </a:solidFill>
              </a:rPr>
              <a:t>insan karakterlerinin gülünç ve hatalı yanlarını işler.</a:t>
            </a:r>
          </a:p>
          <a:p>
            <a:pPr algn="l">
              <a:buFont typeface="Arial" pitchFamily="34" charset="0"/>
              <a:buChar char="•"/>
            </a:pPr>
            <a:r>
              <a:rPr lang="tr-TR" sz="3000" dirty="0" smtClean="0">
                <a:solidFill>
                  <a:srgbClr val="C20E5E"/>
                </a:solidFill>
              </a:rPr>
              <a:t>Töre Komedyası: </a:t>
            </a:r>
            <a:r>
              <a:rPr lang="tr-TR" sz="3000" dirty="0" smtClean="0">
                <a:solidFill>
                  <a:schemeClr val="tx1"/>
                </a:solidFill>
              </a:rPr>
              <a:t>Toplumun, gelenek-göreneklerin gülünçlüklerini işler.</a:t>
            </a:r>
          </a:p>
          <a:p>
            <a:pPr algn="l">
              <a:buFont typeface="Arial" pitchFamily="34" charset="0"/>
              <a:buChar char="•"/>
            </a:pPr>
            <a:r>
              <a:rPr lang="tr-TR" sz="3000" dirty="0" smtClean="0">
                <a:solidFill>
                  <a:srgbClr val="C20E5E"/>
                </a:solidFill>
              </a:rPr>
              <a:t>Entrika Komedyası: </a:t>
            </a:r>
            <a:r>
              <a:rPr lang="tr-TR" sz="3000" dirty="0" smtClean="0">
                <a:solidFill>
                  <a:schemeClr val="tx1"/>
                </a:solidFill>
              </a:rPr>
              <a:t>Günlük olayları merak uyandıracak şekilde işler.</a:t>
            </a: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2819</Words>
  <Application>Microsoft Office PowerPoint</Application>
  <PresentationFormat>Ekran Gösterisi (4:3)</PresentationFormat>
  <Paragraphs>219</Paragraphs>
  <Slides>57</Slides>
  <Notes>0</Notes>
  <HiddenSlides>0</HiddenSlides>
  <MMClips>0</MMClips>
  <ScaleCrop>false</ScaleCrop>
  <HeadingPairs>
    <vt:vector size="4" baseType="variant">
      <vt:variant>
        <vt:lpstr>Tema</vt:lpstr>
      </vt:variant>
      <vt:variant>
        <vt:i4>1</vt:i4>
      </vt:variant>
      <vt:variant>
        <vt:lpstr>Slayt Başlıkları</vt:lpstr>
      </vt:variant>
      <vt:variant>
        <vt:i4>57</vt:i4>
      </vt:variant>
    </vt:vector>
  </HeadingPairs>
  <TitlesOfParts>
    <vt:vector size="58" baseType="lpstr">
      <vt:lpstr>Ofis Teması</vt:lpstr>
      <vt:lpstr>GÖSTERMEYE BAĞLI EDEBİ METİNLER  “ TİYATRO” </vt:lpstr>
      <vt:lpstr>TİYATRO</vt:lpstr>
      <vt:lpstr>Slayt 3</vt:lpstr>
      <vt:lpstr>MODERN TİYATRO</vt:lpstr>
      <vt:lpstr>A- TRAJEDİ (Tragedya)</vt:lpstr>
      <vt:lpstr>Slayt 6</vt:lpstr>
      <vt:lpstr>B- KOMEDİ (Komedya)</vt:lpstr>
      <vt:lpstr>Slayt 8</vt:lpstr>
      <vt:lpstr>Slayt 9</vt:lpstr>
      <vt:lpstr>C- DRAM</vt:lpstr>
      <vt:lpstr>Slayt 11</vt:lpstr>
      <vt:lpstr>TRAJEDİ, DRAM VE KOMEDİNİN KARŞILAŞTIRILMASI</vt:lpstr>
      <vt:lpstr>D- ABSÜRT (Saçma/Uyumsuz) TİYATRO</vt:lpstr>
      <vt:lpstr>E- EPİK (Destansı) TİYATRO</vt:lpstr>
      <vt:lpstr>F- MÜZİKLİ TİYATRO</vt:lpstr>
      <vt:lpstr>Slayt 16</vt:lpstr>
      <vt:lpstr>TÜRK EDEBİYATINDA TİYATRO</vt:lpstr>
      <vt:lpstr>GELENEKSEL TÜRK TİYATROSU</vt:lpstr>
      <vt:lpstr>Slayt 19</vt:lpstr>
      <vt:lpstr>A- GÖLGE OYUNU (Karagöz-Hacivat) </vt:lpstr>
      <vt:lpstr>Slayt 21</vt:lpstr>
      <vt:lpstr>Slayt 22</vt:lpstr>
      <vt:lpstr>Slayt 23</vt:lpstr>
      <vt:lpstr>Slayt 24</vt:lpstr>
      <vt:lpstr>B- ORTA OYUNU (Kavuklu-Pişekar) </vt:lpstr>
      <vt:lpstr>Slayt 26</vt:lpstr>
      <vt:lpstr>Slayt 27</vt:lpstr>
      <vt:lpstr>Slayt 28</vt:lpstr>
      <vt:lpstr>C- MEDDAH</vt:lpstr>
      <vt:lpstr>Slayt 30</vt:lpstr>
      <vt:lpstr>D- KÖY SEYİRLİK OYUNLARI</vt:lpstr>
      <vt:lpstr>Slayt 32</vt:lpstr>
      <vt:lpstr>BATI ETKİSİNDE GELİŞEN TÜRK TİYATROSU</vt:lpstr>
      <vt:lpstr>Tanzimat</vt:lpstr>
      <vt:lpstr>Meşrutiyet</vt:lpstr>
      <vt:lpstr>Cumhuriyet</vt:lpstr>
      <vt:lpstr>TÜRK TİYATROSUNDA İLKLER</vt:lpstr>
      <vt:lpstr>Batılı anlamda yazılan ilk tiyatro</vt:lpstr>
      <vt:lpstr>Batılı anlamda sahnelenen ilk tiyatro</vt:lpstr>
      <vt:lpstr>Heceyle  yazılan ilk tiyatro</vt:lpstr>
      <vt:lpstr>Aruzla yazılan ilk tiyatro</vt:lpstr>
      <vt:lpstr>Tiyatro binası yıktıran ilk tiyatro</vt:lpstr>
      <vt:lpstr>İlk epik tiyatro</vt:lpstr>
      <vt:lpstr>İlk operet</vt:lpstr>
      <vt:lpstr>İlk tiyatro çevrileri ve adaptasyonları yapan sanatçı</vt:lpstr>
      <vt:lpstr>İlk Müslüman Türk kadın oyuncu</vt:lpstr>
      <vt:lpstr>Osmanlının ilk konservatuvarı, ilk ödenekli tiyatro binası</vt:lpstr>
      <vt:lpstr>Darülbedayi’de halka açık sahnelenen ilk tiyatro</vt:lpstr>
      <vt:lpstr>Çağdaş Türk tiyatrosunun kurucusu</vt:lpstr>
      <vt:lpstr>Yurtdışında tiyatroları sahnelenen ilk Türk yazar</vt:lpstr>
      <vt:lpstr>Devlet tiyatrolarında oyunu sergilenen en genç yazar</vt:lpstr>
      <vt:lpstr>İlk defa başkalarıyla birlikte tiyatro yazan kişi</vt:lpstr>
      <vt:lpstr>TİYATRO TERİMLERİ</vt:lpstr>
      <vt:lpstr>Slayt 54</vt:lpstr>
      <vt:lpstr>Slayt 55</vt:lpstr>
      <vt:lpstr>KAYNAKÇA:</vt:lpstr>
      <vt:lpstr>HAZIRLAYAN: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GÖSTERMEYE BAĞLI EDEBİ METİNLER  “ TİYATRO”</dc:title>
  <dc:creator>ecenur</dc:creator>
  <cp:lastModifiedBy>ecenur</cp:lastModifiedBy>
  <cp:revision>44</cp:revision>
  <dcterms:created xsi:type="dcterms:W3CDTF">2015-12-05T11:45:43Z</dcterms:created>
  <dcterms:modified xsi:type="dcterms:W3CDTF">2015-12-06T19:22:30Z</dcterms:modified>
</cp:coreProperties>
</file>