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56" r:id="rId2"/>
    <p:sldId id="257" r:id="rId3"/>
    <p:sldId id="258" r:id="rId4"/>
    <p:sldId id="259" r:id="rId5"/>
    <p:sldId id="260" r:id="rId6"/>
    <p:sldId id="261" r:id="rId7"/>
    <p:sldId id="262" r:id="rId8"/>
    <p:sldId id="263" r:id="rId9"/>
    <p:sldId id="265"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39D981-8237-48F1-8548-5F95F805B344}" type="datetimeFigureOut">
              <a:rPr lang="tr-TR" smtClean="0"/>
              <a:pPr/>
              <a:t>13.04.2017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ED16A5-7418-4F70-A2A7-9D6603252D0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61ED16A5-7418-4F70-A2A7-9D6603252D04}"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D9F75050-0E15-4C5B-92B0-66D068882F1F}" type="datetimeFigureOut">
              <a:rPr lang="tr-TR" smtClean="0"/>
              <a:pPr/>
              <a:t>13.04.2017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D9F75050-0E15-4C5B-92B0-66D068882F1F}" type="datetimeFigureOut">
              <a:rPr lang="tr-TR" smtClean="0"/>
              <a:pPr/>
              <a:t>13.04.2017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13.04.2017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9F75050-0E15-4C5B-92B0-66D068882F1F}" type="datetimeFigureOut">
              <a:rPr lang="tr-TR" smtClean="0"/>
              <a:pPr/>
              <a:t>13.04.2017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med" advClick="0" advTm="10000">
    <p:cover dir="ru"/>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tr.wikipedia.org/wiki/T%C3%BCrk_Edebiyat%C4%B1" TargetMode="External"/><Relationship Id="rId2" Type="http://schemas.openxmlformats.org/officeDocument/2006/relationships/hyperlink" Target="https://tr.wikipedia.org/wiki/Mir'at%C3%BC'l-memalik" TargetMode="External"/><Relationship Id="rId1" Type="http://schemas.openxmlformats.org/officeDocument/2006/relationships/slideLayout" Target="../slideLayouts/slideLayout2.xml"/><Relationship Id="rId5" Type="http://schemas.openxmlformats.org/officeDocument/2006/relationships/hyperlink" Target="https://tr.wikipedia.org/wiki/Seyahatn%C3%A2me_(Evliya_%C3%87elebi)" TargetMode="External"/><Relationship Id="rId4" Type="http://schemas.openxmlformats.org/officeDocument/2006/relationships/hyperlink" Target="https://tr.wikipedia.org/wiki/Evliya_%C3%87eleb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714480" y="0"/>
            <a:ext cx="7286676" cy="923330"/>
          </a:xfrm>
          <a:prstGeom prst="rect">
            <a:avLst/>
          </a:prstGeom>
          <a:noFill/>
        </p:spPr>
        <p:txBody>
          <a:bodyPr wrap="square" lIns="91440" tIns="45720" rIns="91440" bIns="45720">
            <a:spAutoFit/>
          </a:bodyPr>
          <a:lstStyle/>
          <a:p>
            <a:pPr algn="ct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Baskerville Old Face" pitchFamily="18" charset="0"/>
              </a:rPr>
              <a:t>GEZİ YAZISI</a:t>
            </a:r>
            <a:endParaRPr lang="tr-TR" sz="54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endParaRPr>
          </a:p>
        </p:txBody>
      </p:sp>
      <p:pic>
        <p:nvPicPr>
          <p:cNvPr id="24578" name="Picture 2" descr="Image result for gezi yazısı"/>
          <p:cNvPicPr>
            <a:picLocks noChangeAspect="1" noChangeArrowheads="1"/>
          </p:cNvPicPr>
          <p:nvPr/>
        </p:nvPicPr>
        <p:blipFill>
          <a:blip r:embed="rId3"/>
          <a:srcRect/>
          <a:stretch>
            <a:fillRect/>
          </a:stretch>
        </p:blipFill>
        <p:spPr bwMode="auto">
          <a:xfrm>
            <a:off x="0" y="3103608"/>
            <a:ext cx="5000628" cy="3754391"/>
          </a:xfrm>
          <a:prstGeom prst="rect">
            <a:avLst/>
          </a:prstGeom>
          <a:ln>
            <a:noFill/>
          </a:ln>
          <a:effectLst>
            <a:softEdge rad="112500"/>
          </a:effectLst>
        </p:spPr>
      </p:pic>
    </p:spTree>
  </p:cSld>
  <p:clrMapOvr>
    <a:masterClrMapping/>
  </p:clrMapOvr>
  <p:transition spd="med" advClick="0" advTm="10000">
    <p:cover dir="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fontScale="92500" lnSpcReduction="10000"/>
          </a:bodyPr>
          <a:lstStyle/>
          <a:p>
            <a:pPr>
              <a:buNone/>
            </a:pPr>
            <a:r>
              <a:rPr lang="tr-TR" sz="2800" dirty="0" smtClean="0">
                <a:latin typeface="Baskerville Old Face" pitchFamily="18" charset="0"/>
              </a:rPr>
              <a:t>   </a:t>
            </a:r>
          </a:p>
          <a:p>
            <a:pPr>
              <a:buNone/>
            </a:pPr>
            <a:r>
              <a:rPr lang="tr-TR" sz="2800" dirty="0" smtClean="0">
                <a:latin typeface="Baskerville Old Face" pitchFamily="18" charset="0"/>
              </a:rPr>
              <a:t>     </a:t>
            </a:r>
            <a:r>
              <a:rPr lang="tr-TR" sz="2600" dirty="0" smtClean="0">
                <a:latin typeface="Agency FB" pitchFamily="34" charset="0"/>
              </a:rPr>
              <a:t>kızaran ovalara bakıyordum. Yeni bir icat yalnız manzaraları ve hayatı değiştirmekle kalmıyor; duygularımıza, dünyayı görüş tarzımıza da tesir ediyor.  Yolculukta akşam, insanının gayri ihtiyarî garipsediği, kendini karan­lık düşüncelere bıraktığı saattir. Halkın akşam garipliği </a:t>
            </a:r>
            <a:r>
              <a:rPr lang="tr-TR" sz="2600" dirty="0" err="1" smtClean="0">
                <a:latin typeface="Agency FB" pitchFamily="34" charset="0"/>
              </a:rPr>
              <a:t>terkibile</a:t>
            </a:r>
            <a:r>
              <a:rPr lang="tr-TR" sz="2600" dirty="0" smtClean="0">
                <a:latin typeface="Agency FB" pitchFamily="34" charset="0"/>
              </a:rPr>
              <a:t> anlattığı bu duyguda kendimizi uçsuz bucaksız mesafeler arasında kaybolmuş hisset­memizin, arkada bıraktığımız uzağı bir daha görmek şüphesinin, öndeki uzağa yetişememek korkusunun elbette bir payı vardır. Mesafelere hâkim olmak emniyeti işte bu şüphe ve korku mefhumunu kaldırıyor, insana bu geniş ovalarda kendi mahallesinde, evinin bahçesinde dolaşmak hissini veriyor.</a:t>
            </a:r>
          </a:p>
          <a:p>
            <a:pPr>
              <a:buNone/>
            </a:pPr>
            <a:r>
              <a:rPr lang="tr-TR" sz="2600" dirty="0" smtClean="0">
                <a:latin typeface="Agency FB" pitchFamily="34" charset="0"/>
              </a:rPr>
              <a:t/>
            </a:r>
            <a:br>
              <a:rPr lang="tr-TR" sz="2600" dirty="0" smtClean="0">
                <a:latin typeface="Agency FB" pitchFamily="34" charset="0"/>
              </a:rPr>
            </a:br>
            <a:r>
              <a:rPr lang="tr-TR" sz="2600" dirty="0" smtClean="0">
                <a:latin typeface="Agency FB" pitchFamily="34" charset="0"/>
              </a:rPr>
              <a:t>Faruk Nafiz : "Dönmeyen yolculara ağlayan yaslı yollar" diye anlattığı bu yolu, vaktiyle bir yaylının şiltesine uzanarak, "kendi­ni tekerleğin sesine kaptırarak" geçmiş olmasaydı da benim bindiğim otoray içinde tayyarede gibi geçseydi bu acı gurbet şiirini bilmem yazabilir miydi?</a:t>
            </a:r>
          </a:p>
          <a:p>
            <a:endParaRPr lang="tr-TR" sz="2600" dirty="0" smtClean="0">
              <a:latin typeface="Agency FB" pitchFamily="34" charset="0"/>
            </a:endParaRPr>
          </a:p>
          <a:p>
            <a:endParaRPr lang="tr-TR" sz="2600" dirty="0" smtClean="0">
              <a:latin typeface="Agency FB" pitchFamily="34" charset="0"/>
            </a:endParaRPr>
          </a:p>
          <a:p>
            <a:pPr>
              <a:buFont typeface="Wingdings" pitchFamily="2" charset="2"/>
              <a:buChar char="ü"/>
            </a:pPr>
            <a:r>
              <a:rPr lang="tr-TR" sz="2600" u="sng" dirty="0" smtClean="0">
                <a:solidFill>
                  <a:schemeClr val="accent1">
                    <a:lumMod val="75000"/>
                  </a:schemeClr>
                </a:solidFill>
                <a:latin typeface="Agency FB" pitchFamily="34" charset="0"/>
              </a:rPr>
              <a:t>Reşat Nuri Güntekin  (Anadolu Notları'nda</a:t>
            </a:r>
            <a:r>
              <a:rPr lang="tr-TR" sz="2800" u="sng" dirty="0" smtClean="0">
                <a:solidFill>
                  <a:schemeClr val="accent1">
                    <a:lumMod val="75000"/>
                  </a:schemeClr>
                </a:solidFill>
                <a:latin typeface="Agency FB" pitchFamily="34" charset="0"/>
              </a:rPr>
              <a:t>n)</a:t>
            </a:r>
            <a:r>
              <a:rPr lang="tr-TR" sz="1800" u="sng" dirty="0" smtClean="0"/>
              <a:t/>
            </a:r>
            <a:br>
              <a:rPr lang="tr-TR" sz="1800" u="sng" dirty="0" smtClean="0"/>
            </a:br>
            <a:r>
              <a:rPr lang="tr-TR" sz="1800" u="sng" dirty="0" smtClean="0"/>
              <a:t/>
            </a:r>
            <a:br>
              <a:rPr lang="tr-TR" sz="1800" u="sng" dirty="0" smtClean="0"/>
            </a:br>
            <a:endParaRPr lang="tr-TR" sz="2200" u="sng" dirty="0">
              <a:latin typeface="Baskerville Old Face" pitchFamily="18" charset="0"/>
            </a:endParaRPr>
          </a:p>
        </p:txBody>
      </p:sp>
    </p:spTree>
  </p:cSld>
  <p:clrMapOvr>
    <a:masterClrMapping/>
  </p:clrMapOvr>
  <p:transition spd="med" advClick="0" advTm="10000">
    <p:cover dir="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1928794" y="1"/>
            <a:ext cx="6909468" cy="1015663"/>
          </a:xfrm>
          <a:prstGeom prst="rect">
            <a:avLst/>
          </a:prstGeom>
          <a:noFill/>
        </p:spPr>
        <p:txBody>
          <a:bodyPr wrap="square" lIns="91440" tIns="45720" rIns="91440" bIns="45720">
            <a:spAutoFit/>
          </a:bodyPr>
          <a:lstStyle/>
          <a:p>
            <a:pPr algn="ctr"/>
            <a:r>
              <a:rPr lang="tr-TR" sz="6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BEYZA NUR MUTLU</a:t>
            </a:r>
            <a:endParaRPr lang="tr-TR" sz="6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endParaRPr>
          </a:p>
        </p:txBody>
      </p:sp>
      <p:sp>
        <p:nvSpPr>
          <p:cNvPr id="6" name="5 Dikdörtgen"/>
          <p:cNvSpPr/>
          <p:nvPr/>
        </p:nvSpPr>
        <p:spPr>
          <a:xfrm>
            <a:off x="4214810" y="1571612"/>
            <a:ext cx="4929190" cy="1754326"/>
          </a:xfrm>
          <a:prstGeom prst="rect">
            <a:avLst/>
          </a:prstGeom>
          <a:noFill/>
        </p:spPr>
        <p:txBody>
          <a:bodyPr wrap="square" lIns="91440" tIns="45720" rIns="91440" bIns="45720">
            <a:spAutoFit/>
          </a:bodyPr>
          <a:lstStyle/>
          <a:p>
            <a:pPr algn="ct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rPr>
              <a:t>                                                   </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11/F</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rPr>
              <a:t>     </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52</a:t>
            </a:r>
            <a:endParaRPr lang="tr-TR" sz="54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endParaRPr>
          </a:p>
        </p:txBody>
      </p:sp>
    </p:spTree>
  </p:cSld>
  <p:clrMapOvr>
    <a:masterClrMapping/>
  </p:clrMapOvr>
  <p:transition spd="med" advClick="0" advTm="10000">
    <p:cover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214422"/>
          </a:xfrm>
        </p:spPr>
        <p:txBody>
          <a:bodyPr/>
          <a:lstStyle/>
          <a:p>
            <a:r>
              <a:rPr lang="tr-TR" dirty="0" smtClean="0">
                <a:solidFill>
                  <a:schemeClr val="accent1">
                    <a:lumMod val="75000"/>
                  </a:schemeClr>
                </a:solidFill>
              </a:rPr>
              <a:t>                  </a:t>
            </a:r>
            <a:r>
              <a:rPr lang="tr-TR" dirty="0" smtClean="0">
                <a:solidFill>
                  <a:schemeClr val="accent1">
                    <a:lumMod val="75000"/>
                  </a:schemeClr>
                </a:solidFill>
                <a:latin typeface="Curlz MT" pitchFamily="82" charset="0"/>
              </a:rPr>
              <a:t>GEZİ YAZISI</a:t>
            </a:r>
            <a:endParaRPr lang="tr-TR"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285860"/>
            <a:ext cx="9144000" cy="5572140"/>
          </a:xfrm>
        </p:spPr>
        <p:txBody>
          <a:bodyPr>
            <a:normAutofit/>
          </a:bodyPr>
          <a:lstStyle/>
          <a:p>
            <a:pPr>
              <a:buNone/>
            </a:pPr>
            <a:r>
              <a:rPr lang="tr-TR" b="1" dirty="0" smtClean="0">
                <a:latin typeface="Baskerville Old Face" pitchFamily="18" charset="0"/>
              </a:rPr>
              <a:t>    </a:t>
            </a:r>
            <a:r>
              <a:rPr lang="tr-TR" sz="2000" b="1" dirty="0" smtClean="0">
                <a:latin typeface="Agency FB" pitchFamily="34" charset="0"/>
              </a:rPr>
              <a:t>Gezi yazısı</a:t>
            </a:r>
            <a:r>
              <a:rPr lang="tr-TR" sz="2000" dirty="0" smtClean="0">
                <a:latin typeface="Agency FB" pitchFamily="34" charset="0"/>
              </a:rPr>
              <a:t>  ya da diğer adıyla </a:t>
            </a:r>
            <a:r>
              <a:rPr lang="tr-TR" sz="2000" b="1" dirty="0" smtClean="0">
                <a:latin typeface="Agency FB" pitchFamily="34" charset="0"/>
              </a:rPr>
              <a:t>seyahatname</a:t>
            </a:r>
            <a:r>
              <a:rPr lang="tr-TR" sz="2000" dirty="0" smtClean="0">
                <a:latin typeface="Agency FB" pitchFamily="34" charset="0"/>
              </a:rPr>
              <a:t> bir yazarın gezdiği, gördüğü yerleri edebi bir üslûpla anlattığı yazı türü. Genellikle yazılan bu tür yazılarda betimleme tekniği kullanılır. Yazarın kendi düşüncesi çok önemli olan bir faktördür Türk edebiyatındaki ilk örneği </a:t>
            </a:r>
            <a:r>
              <a:rPr lang="tr-TR" sz="2000" dirty="0" err="1" smtClean="0">
                <a:latin typeface="Agency FB" pitchFamily="34" charset="0"/>
              </a:rPr>
              <a:t>Seydi</a:t>
            </a:r>
            <a:r>
              <a:rPr lang="tr-TR" sz="2000" dirty="0" smtClean="0">
                <a:latin typeface="Agency FB" pitchFamily="34" charset="0"/>
              </a:rPr>
              <a:t> Âli Reis'in </a:t>
            </a:r>
            <a:r>
              <a:rPr lang="tr-TR" sz="2000" dirty="0" err="1" smtClean="0">
                <a:latin typeface="Agency FB" pitchFamily="34" charset="0"/>
                <a:hlinkClick r:id="rId2" tooltip="Mir'atü'l-memalik"/>
              </a:rPr>
              <a:t>Mir'atü'l</a:t>
            </a:r>
            <a:r>
              <a:rPr lang="tr-TR" sz="2000" dirty="0" smtClean="0">
                <a:latin typeface="Agency FB" pitchFamily="34" charset="0"/>
                <a:hlinkClick r:id="rId2" tooltip="Mir'atü'l-memalik"/>
              </a:rPr>
              <a:t>-memalik</a:t>
            </a:r>
            <a:r>
              <a:rPr lang="tr-TR" sz="2000" dirty="0" smtClean="0">
                <a:latin typeface="Agency FB" pitchFamily="34" charset="0"/>
              </a:rPr>
              <a:t> adlı eseridir. Bu türün </a:t>
            </a:r>
            <a:r>
              <a:rPr lang="tr-TR" sz="2000" dirty="0" smtClean="0">
                <a:latin typeface="Agency FB" pitchFamily="34" charset="0"/>
                <a:hlinkClick r:id="rId3" tooltip="Türk Edebiyatı"/>
              </a:rPr>
              <a:t>Türk Edebiyatı</a:t>
            </a:r>
            <a:r>
              <a:rPr lang="tr-TR" sz="2000" dirty="0" smtClean="0">
                <a:latin typeface="Agency FB" pitchFamily="34" charset="0"/>
              </a:rPr>
              <a:t>'ndaki en bilinen örneği ise </a:t>
            </a:r>
            <a:r>
              <a:rPr lang="tr-TR" sz="2000" dirty="0" smtClean="0">
                <a:latin typeface="Agency FB" pitchFamily="34" charset="0"/>
                <a:hlinkClick r:id="rId4" tooltip="Evliya Çelebi"/>
              </a:rPr>
              <a:t>Evliya Çelebi</a:t>
            </a:r>
            <a:r>
              <a:rPr lang="tr-TR" sz="2000" dirty="0" smtClean="0">
                <a:latin typeface="Agency FB" pitchFamily="34" charset="0"/>
              </a:rPr>
              <a:t>'nin </a:t>
            </a:r>
            <a:r>
              <a:rPr lang="tr-TR" sz="2000" i="1" dirty="0" err="1" smtClean="0">
                <a:latin typeface="Agency FB" pitchFamily="34" charset="0"/>
                <a:hlinkClick r:id="rId5" tooltip="Seyahatnâme (Evliya Çelebi)"/>
              </a:rPr>
              <a:t>Seyahatnâme</a:t>
            </a:r>
            <a:r>
              <a:rPr lang="tr-TR" sz="2000" dirty="0" smtClean="0">
                <a:latin typeface="Agency FB" pitchFamily="34" charset="0"/>
              </a:rPr>
              <a:t> adlı eseridir.</a:t>
            </a:r>
          </a:p>
          <a:p>
            <a:pPr>
              <a:buNone/>
            </a:pPr>
            <a:endParaRPr lang="tr-TR" sz="2000" dirty="0" smtClean="0">
              <a:latin typeface="Agency FB" pitchFamily="34" charset="0"/>
            </a:endParaRPr>
          </a:p>
          <a:p>
            <a:pPr>
              <a:buNone/>
            </a:pPr>
            <a:r>
              <a:rPr lang="tr-TR" sz="2000" dirty="0" smtClean="0">
                <a:latin typeface="Agency FB" pitchFamily="34" charset="0"/>
              </a:rPr>
              <a:t>        Gezi yazısı yazarken ilgiyi uyanık tutmak, okuyucuda okuduğu yerleri görme isteği uyandırmak çok önemlidir. Gezi yazarlığı ayrı bir ustalığı gerektirir. Yazar gezdiği yerlerin ilginç özelliklerini hemen fark edecek kıvrak bir zekâya ve kültür birikimine sahip olmalıdır.</a:t>
            </a:r>
          </a:p>
          <a:p>
            <a:pPr>
              <a:buNone/>
            </a:pPr>
            <a:endParaRPr lang="tr-TR" sz="2000" dirty="0" smtClean="0">
              <a:latin typeface="Agency FB" pitchFamily="34" charset="0"/>
            </a:endParaRPr>
          </a:p>
          <a:p>
            <a:pPr>
              <a:buNone/>
            </a:pPr>
            <a:r>
              <a:rPr lang="tr-TR" sz="2000" dirty="0" smtClean="0">
                <a:latin typeface="Agency FB" pitchFamily="34" charset="0"/>
              </a:rPr>
              <a:t>        Gezi yazılarında çoğu kez kronolojik zamanlı plân uygulanır. Gezi için yapılan hazırlıklar; yolculuk, yolculuk sırasında görülen ilgi çekici olaylar; varış, varıştaki ilk izlenimler.</a:t>
            </a:r>
          </a:p>
          <a:p>
            <a:endParaRPr lang="tr-TR" sz="2000" dirty="0"/>
          </a:p>
        </p:txBody>
      </p:sp>
    </p:spTree>
  </p:cSld>
  <p:clrMapOvr>
    <a:masterClrMapping/>
  </p:clrMapOvr>
  <p:transition spd="med" advClick="0" advTm="10000">
    <p:cover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715148"/>
          </a:xfrm>
        </p:spPr>
        <p:txBody>
          <a:bodyPr>
            <a:normAutofit fontScale="70000" lnSpcReduction="20000"/>
          </a:bodyPr>
          <a:lstStyle/>
          <a:p>
            <a:pPr>
              <a:buNone/>
            </a:pPr>
            <a:endParaRPr lang="tr-TR" dirty="0" smtClean="0">
              <a:latin typeface="Baskerville Old Face" pitchFamily="18" charset="0"/>
            </a:endParaRPr>
          </a:p>
          <a:p>
            <a:pPr>
              <a:buFont typeface="Wingdings" pitchFamily="2" charset="2"/>
              <a:buChar char="ü"/>
            </a:pPr>
            <a:r>
              <a:rPr lang="tr-TR" dirty="0" smtClean="0">
                <a:latin typeface="Agency FB" pitchFamily="34" charset="0"/>
              </a:rPr>
              <a:t>Gezi yazılarında da kendinden önceki söylenmişlerden, yazılmışlardan ayrı olmak önemlidir. Aynı yerler daha önce de başkaları tarafından görülmüş, yazılmış olabilir. İkinci gidişte görülenlerle, ilk gidişte görülenler arasındaki farklara bile değinmek gerekir. Bu da gezi yazılarının zamanla tarihsel belge olduğunu ortaya koymaktadır.</a:t>
            </a:r>
          </a:p>
          <a:p>
            <a:pPr>
              <a:buFont typeface="Wingdings" pitchFamily="2" charset="2"/>
              <a:buChar char="ü"/>
            </a:pPr>
            <a:endParaRPr lang="tr-TR" dirty="0" smtClean="0">
              <a:latin typeface="Agency FB" pitchFamily="34" charset="0"/>
            </a:endParaRPr>
          </a:p>
          <a:p>
            <a:pPr>
              <a:buFont typeface="Wingdings" pitchFamily="2" charset="2"/>
              <a:buChar char="ü"/>
            </a:pPr>
            <a:r>
              <a:rPr lang="tr-TR" dirty="0" smtClean="0">
                <a:latin typeface="Agency FB" pitchFamily="34" charset="0"/>
              </a:rPr>
              <a:t>Yazar anlattıklarının doğruluğunu; konuşma, bilgi toplama ve fotoğraflarla desteklemeli, anlattıklarını bir mantık çerçevesine oturtabilmelidir. Anlattıkları, önceki anlattıklarıyla çelişmemelidir.</a:t>
            </a:r>
          </a:p>
          <a:p>
            <a:pPr>
              <a:buFont typeface="Wingdings" pitchFamily="2" charset="2"/>
              <a:buChar char="ü"/>
            </a:pPr>
            <a:r>
              <a:rPr lang="tr-TR" dirty="0" smtClean="0">
                <a:latin typeface="Agency FB" pitchFamily="34" charset="0"/>
              </a:rPr>
              <a:t>Betimleyici anlatımdan yararlanılır.</a:t>
            </a:r>
          </a:p>
          <a:p>
            <a:pPr>
              <a:buFont typeface="Wingdings" pitchFamily="2" charset="2"/>
              <a:buChar char="ü"/>
            </a:pPr>
            <a:endParaRPr lang="tr-TR" dirty="0" smtClean="0">
              <a:latin typeface="Agency FB" pitchFamily="34" charset="0"/>
            </a:endParaRPr>
          </a:p>
          <a:p>
            <a:pPr>
              <a:buFont typeface="Wingdings" pitchFamily="2" charset="2"/>
              <a:buChar char="ü"/>
            </a:pPr>
            <a:r>
              <a:rPr lang="tr-TR" dirty="0" smtClean="0">
                <a:latin typeface="Agency FB" pitchFamily="34" charset="0"/>
              </a:rPr>
              <a:t>Gezi yazılarında gezginin dikkatini çeken ve farklı konular güncel olaylarla da bütünleştirilerek edebî bir üslûpla anlatılır.</a:t>
            </a:r>
          </a:p>
          <a:p>
            <a:pPr>
              <a:buFont typeface="Wingdings" pitchFamily="2" charset="2"/>
              <a:buChar char="ü"/>
            </a:pPr>
            <a:endParaRPr lang="tr-TR" dirty="0" smtClean="0">
              <a:latin typeface="Agency FB" pitchFamily="34" charset="0"/>
            </a:endParaRPr>
          </a:p>
          <a:p>
            <a:pPr>
              <a:buFont typeface="Wingdings" pitchFamily="2" charset="2"/>
              <a:buChar char="ü"/>
            </a:pPr>
            <a:r>
              <a:rPr lang="tr-TR" dirty="0" smtClean="0">
                <a:latin typeface="Agency FB" pitchFamily="34" charset="0"/>
              </a:rPr>
              <a:t>Gezi yazısı görülen yerlerin güzellikleri hakkında duygu ve düşünce içerebilir.</a:t>
            </a:r>
          </a:p>
          <a:p>
            <a:pPr>
              <a:buFont typeface="Wingdings" pitchFamily="2" charset="2"/>
              <a:buChar char="ü"/>
            </a:pPr>
            <a:endParaRPr lang="tr-TR" dirty="0" smtClean="0">
              <a:latin typeface="Agency FB" pitchFamily="34" charset="0"/>
            </a:endParaRPr>
          </a:p>
          <a:p>
            <a:pPr>
              <a:buFont typeface="Wingdings" pitchFamily="2" charset="2"/>
              <a:buChar char="ü"/>
            </a:pPr>
            <a:r>
              <a:rPr lang="tr-TR" dirty="0" smtClean="0">
                <a:latin typeface="Agency FB" pitchFamily="34" charset="0"/>
              </a:rPr>
              <a:t>Anlatılanlar hayal ürünü değil gerçektir.</a:t>
            </a:r>
          </a:p>
          <a:p>
            <a:pPr>
              <a:buFont typeface="Wingdings" pitchFamily="2" charset="2"/>
              <a:buChar char="ü"/>
            </a:pPr>
            <a:endParaRPr lang="tr-TR" dirty="0" smtClean="0">
              <a:latin typeface="Agency FB" pitchFamily="34" charset="0"/>
            </a:endParaRPr>
          </a:p>
          <a:p>
            <a:pPr>
              <a:buFont typeface="Wingdings" pitchFamily="2" charset="2"/>
              <a:buChar char="ü"/>
            </a:pPr>
            <a:r>
              <a:rPr lang="tr-TR" dirty="0" smtClean="0">
                <a:latin typeface="Agency FB" pitchFamily="34" charset="0"/>
              </a:rPr>
              <a:t>Gezi yazıları kuvvetli bir gözlem gücüne dayanır.</a:t>
            </a:r>
          </a:p>
          <a:p>
            <a:pPr>
              <a:buFont typeface="Wingdings" pitchFamily="2" charset="2"/>
              <a:buChar char="ü"/>
            </a:pPr>
            <a:endParaRPr lang="tr-TR" dirty="0" smtClean="0">
              <a:latin typeface="Agency FB" pitchFamily="34" charset="0"/>
            </a:endParaRPr>
          </a:p>
          <a:p>
            <a:pPr>
              <a:buFont typeface="Wingdings" pitchFamily="2" charset="2"/>
              <a:buChar char="ü"/>
            </a:pPr>
            <a:r>
              <a:rPr lang="tr-TR" dirty="0" smtClean="0">
                <a:latin typeface="Agency FB" pitchFamily="34" charset="0"/>
              </a:rPr>
              <a:t>Gezi yazıları özneldir.</a:t>
            </a:r>
          </a:p>
          <a:p>
            <a:pPr>
              <a:buNone/>
            </a:pPr>
            <a:endParaRPr lang="tr-TR" dirty="0">
              <a:latin typeface="Agency FB" pitchFamily="34"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857232"/>
          </a:xfrm>
        </p:spPr>
        <p:txBody>
          <a:bodyPr>
            <a:normAutofit/>
          </a:bodyPr>
          <a:lstStyle/>
          <a:p>
            <a:r>
              <a:rPr lang="tr-TR" b="1" dirty="0" smtClean="0">
                <a:solidFill>
                  <a:schemeClr val="accent1">
                    <a:lumMod val="75000"/>
                  </a:schemeClr>
                </a:solidFill>
                <a:latin typeface="Curlz MT" pitchFamily="82" charset="0"/>
              </a:rPr>
              <a:t>       </a:t>
            </a:r>
            <a:r>
              <a:rPr lang="tr-TR" sz="4000" b="1" dirty="0" smtClean="0">
                <a:solidFill>
                  <a:schemeClr val="accent1">
                    <a:lumMod val="75000"/>
                  </a:schemeClr>
                </a:solidFill>
                <a:latin typeface="Curlz MT" pitchFamily="82" charset="0"/>
              </a:rPr>
              <a:t>Gezi Türünün Önemli Eserleri</a:t>
            </a:r>
            <a:r>
              <a:rPr lang="tr-TR" sz="4000" dirty="0" smtClean="0">
                <a:solidFill>
                  <a:srgbClr val="7030A0"/>
                </a:solidFill>
                <a:latin typeface="Baskerville Old Face" pitchFamily="18" charset="0"/>
              </a:rPr>
              <a:t> </a:t>
            </a:r>
            <a:endParaRPr lang="tr-TR" sz="4000" dirty="0">
              <a:solidFill>
                <a:srgbClr val="7030A0"/>
              </a:solidFill>
              <a:latin typeface="Baskerville Old Face" pitchFamily="18" charset="0"/>
            </a:endParaRPr>
          </a:p>
        </p:txBody>
      </p:sp>
      <p:sp>
        <p:nvSpPr>
          <p:cNvPr id="3" name="2 İçerik Yer Tutucusu"/>
          <p:cNvSpPr>
            <a:spLocks noGrp="1"/>
          </p:cNvSpPr>
          <p:nvPr>
            <p:ph idx="1"/>
          </p:nvPr>
        </p:nvSpPr>
        <p:spPr>
          <a:xfrm>
            <a:off x="0" y="857232"/>
            <a:ext cx="9144000" cy="6000768"/>
          </a:xfrm>
        </p:spPr>
        <p:txBody>
          <a:bodyPr>
            <a:normAutofit fontScale="92500" lnSpcReduction="10000"/>
          </a:bodyPr>
          <a:lstStyle/>
          <a:p>
            <a:pPr>
              <a:buFont typeface="Arial" charset="0"/>
              <a:buChar char="•"/>
            </a:pPr>
            <a:endParaRPr lang="tr-TR" sz="2000" dirty="0" smtClean="0">
              <a:latin typeface="Baskerville Old Face" pitchFamily="18" charset="0"/>
            </a:endParaRPr>
          </a:p>
          <a:p>
            <a:pPr>
              <a:buFont typeface="Wingdings" pitchFamily="2" charset="2"/>
              <a:buChar char="ü"/>
            </a:pPr>
            <a:r>
              <a:rPr lang="tr-TR" sz="2000" dirty="0" smtClean="0">
                <a:latin typeface="Agency FB" pitchFamily="34" charset="0"/>
              </a:rPr>
              <a:t>Seyahatname – Evliya Çelebi</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err="1" smtClean="0">
                <a:latin typeface="Agency FB" pitchFamily="34" charset="0"/>
              </a:rPr>
              <a:t>Kitab</a:t>
            </a:r>
            <a:r>
              <a:rPr lang="tr-TR" sz="2000" dirty="0" smtClean="0">
                <a:latin typeface="Agency FB" pitchFamily="34" charset="0"/>
              </a:rPr>
              <a:t>-ı Bahariye – Piri Reis</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err="1" smtClean="0">
                <a:latin typeface="Agency FB" pitchFamily="34" charset="0"/>
              </a:rPr>
              <a:t>Mirat’ül</a:t>
            </a:r>
            <a:r>
              <a:rPr lang="tr-TR" sz="2000" dirty="0" smtClean="0">
                <a:latin typeface="Agency FB" pitchFamily="34" charset="0"/>
              </a:rPr>
              <a:t> Memalik – </a:t>
            </a:r>
            <a:r>
              <a:rPr lang="tr-TR" sz="2000" dirty="0" err="1" smtClean="0">
                <a:latin typeface="Agency FB" pitchFamily="34" charset="0"/>
              </a:rPr>
              <a:t>Seydi</a:t>
            </a:r>
            <a:r>
              <a:rPr lang="tr-TR" sz="2000" dirty="0" smtClean="0">
                <a:latin typeface="Agency FB" pitchFamily="34" charset="0"/>
              </a:rPr>
              <a:t> Ali Reis</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Avrupa’da Bir Cevelan – Ahmet Mithat Efendi</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Anadolu Notları – R.Nuri Güntekin</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Deniz Aşırı,Yolcu Defteri,Yeni Rusya – F.Rıfkı Atay</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Hac Yolunda – Cenap Şahabettin</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err="1" smtClean="0">
                <a:latin typeface="Agency FB" pitchFamily="34" charset="0"/>
              </a:rPr>
              <a:t>Franfurk</a:t>
            </a:r>
            <a:r>
              <a:rPr lang="tr-TR" sz="2000" dirty="0" smtClean="0">
                <a:latin typeface="Agency FB" pitchFamily="34" charset="0"/>
              </a:rPr>
              <a:t> Seyahatnamesi – Ahmet Haşim</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Üsküp’ten </a:t>
            </a:r>
            <a:r>
              <a:rPr lang="tr-TR" sz="2000" dirty="0" err="1" smtClean="0">
                <a:latin typeface="Agency FB" pitchFamily="34" charset="0"/>
              </a:rPr>
              <a:t>Kosovaya</a:t>
            </a:r>
            <a:r>
              <a:rPr lang="tr-TR" sz="2000" dirty="0" smtClean="0">
                <a:latin typeface="Agency FB" pitchFamily="34" charset="0"/>
              </a:rPr>
              <a:t> – Yavuz Bülent Bakiler</a:t>
            </a:r>
          </a:p>
          <a:p>
            <a:pPr>
              <a:buFont typeface="Wingdings" pitchFamily="2" charset="2"/>
              <a:buChar char="ü"/>
            </a:pPr>
            <a:endParaRPr lang="tr-TR" dirty="0"/>
          </a:p>
        </p:txBody>
      </p:sp>
    </p:spTree>
  </p:cSld>
  <p:clrMapOvr>
    <a:masterClrMapping/>
  </p:clrMapOvr>
  <p:transition spd="med" advClick="0" advTm="10000">
    <p:cover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endParaRPr lang="tr-TR" sz="2000" dirty="0" smtClean="0">
              <a:latin typeface="Baskerville Old Face" pitchFamily="18" charset="0"/>
            </a:endParaRPr>
          </a:p>
          <a:p>
            <a:endParaRPr lang="tr-TR" sz="2000" dirty="0" smtClean="0">
              <a:latin typeface="Baskerville Old Face" pitchFamily="18" charset="0"/>
            </a:endParaRPr>
          </a:p>
          <a:p>
            <a:endParaRPr lang="tr-TR" sz="2000" dirty="0" smtClean="0">
              <a:latin typeface="Baskerville Old Face" pitchFamily="18" charset="0"/>
            </a:endParaRPr>
          </a:p>
          <a:p>
            <a:endParaRPr lang="tr-TR" sz="2000" dirty="0" smtClean="0">
              <a:latin typeface="Baskerville Old Face" pitchFamily="18" charset="0"/>
            </a:endParaRPr>
          </a:p>
          <a:p>
            <a:pPr>
              <a:buFont typeface="Wingdings" pitchFamily="2" charset="2"/>
              <a:buChar char="ü"/>
            </a:pPr>
            <a:r>
              <a:rPr lang="tr-TR" sz="2000" dirty="0" smtClean="0">
                <a:latin typeface="Baskerville Old Face" pitchFamily="18" charset="0"/>
              </a:rPr>
              <a:t>  </a:t>
            </a:r>
            <a:r>
              <a:rPr lang="tr-TR" sz="2000" dirty="0" smtClean="0">
                <a:latin typeface="Agency FB" pitchFamily="34" charset="0"/>
              </a:rPr>
              <a:t>Tuna’dan Batıya – İsmail Habib </a:t>
            </a:r>
            <a:r>
              <a:rPr lang="tr-TR" sz="2000" dirty="0" err="1" smtClean="0">
                <a:latin typeface="Agency FB" pitchFamily="34" charset="0"/>
              </a:rPr>
              <a:t>Seyük</a:t>
            </a:r>
            <a:endParaRPr lang="tr-TR" sz="2000" dirty="0" smtClean="0">
              <a:latin typeface="Agency FB" pitchFamily="34" charset="0"/>
            </a:endParaRP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Hiraşimalar</a:t>
            </a:r>
            <a:r>
              <a:rPr lang="tr-TR" sz="2000" dirty="0" smtClean="0">
                <a:latin typeface="Agency FB" pitchFamily="34" charset="0"/>
              </a:rPr>
              <a:t>  Olmasın – Oktay Akbal</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Düşsem Yollara Yollara – Haldun Taner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Abbas Yolcu – Atilla İlhan</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Balkan  Seyahatleri – Yahya Kemal</a:t>
            </a:r>
            <a:endParaRPr lang="tr-TR" sz="2000" dirty="0">
              <a:latin typeface="Agency FB" pitchFamily="34"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500174"/>
          </a:xfrm>
        </p:spPr>
        <p:txBody>
          <a:bodyPr>
            <a:normAutofit/>
          </a:bodyPr>
          <a:lstStyle/>
          <a:p>
            <a:r>
              <a:rPr lang="tr-TR" sz="3200" dirty="0" smtClean="0">
                <a:solidFill>
                  <a:schemeClr val="accent1">
                    <a:lumMod val="75000"/>
                  </a:schemeClr>
                </a:solidFill>
                <a:latin typeface="Curlz MT" pitchFamily="82" charset="0"/>
              </a:rPr>
              <a:t>      GEZİ YAZISI – ANI KARŞILAŞTIRMASI</a:t>
            </a:r>
            <a:endParaRPr lang="tr-TR" sz="3200"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428736"/>
            <a:ext cx="9144000" cy="5429264"/>
          </a:xfrm>
        </p:spPr>
        <p:txBody>
          <a:bodyPr/>
          <a:lstStyle/>
          <a:p>
            <a:pPr>
              <a:buFont typeface="Wingdings" pitchFamily="2" charset="2"/>
              <a:buChar char="ü"/>
            </a:pPr>
            <a:endParaRPr lang="tr-TR" sz="2000" dirty="0" smtClean="0">
              <a:latin typeface="Agency FB" pitchFamily="34" charset="0"/>
            </a:endParaRPr>
          </a:p>
          <a:p>
            <a:pPr>
              <a:buFont typeface="Wingdings" pitchFamily="2" charset="2"/>
              <a:buChar char="ü"/>
            </a:pPr>
            <a:endParaRPr lang="tr-TR" sz="2000" dirty="0" smtClean="0">
              <a:latin typeface="Agency FB" pitchFamily="34" charset="0"/>
            </a:endParaRP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  başından  geçen olayı anlatır ; gezi yazısı  ise gezilen  yerdeki  ilgi  çekici  ve  tarihi  yerleri anlatır.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  yazısında daha  çok  kendisini  anlatır , yazısında  ise (gezdiği yer) daha  çok  anlatılır.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  daha  çok  öznel  iken  gezi  yazısı  nesneldir.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  yazısında  bellekte  kalan  yazılırken  gezi yazısında  o  anda  yazılabilir.</a:t>
            </a:r>
          </a:p>
          <a:p>
            <a:pPr>
              <a:buFont typeface="Wingdings" pitchFamily="2" charset="2"/>
              <a:buChar char="ü"/>
            </a:pPr>
            <a:endParaRPr lang="tr-TR" dirty="0">
              <a:latin typeface="Agency FB" pitchFamily="34" charset="0"/>
            </a:endParaRPr>
          </a:p>
        </p:txBody>
      </p:sp>
    </p:spTree>
  </p:cSld>
  <p:clrMapOvr>
    <a:masterClrMapping/>
  </p:clrMapOvr>
  <p:transition spd="med" advClick="0" advTm="10000">
    <p:cover dir="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071546"/>
          </a:xfrm>
        </p:spPr>
        <p:txBody>
          <a:bodyPr>
            <a:normAutofit/>
          </a:bodyPr>
          <a:lstStyle/>
          <a:p>
            <a:r>
              <a:rPr lang="tr-TR" dirty="0" smtClean="0">
                <a:solidFill>
                  <a:schemeClr val="accent1">
                    <a:lumMod val="75000"/>
                  </a:schemeClr>
                </a:solidFill>
                <a:latin typeface="Curlz MT" pitchFamily="82" charset="0"/>
              </a:rPr>
              <a:t>           </a:t>
            </a:r>
            <a:r>
              <a:rPr lang="tr-TR" sz="4000" dirty="0" smtClean="0">
                <a:solidFill>
                  <a:schemeClr val="accent1">
                    <a:lumMod val="75000"/>
                  </a:schemeClr>
                </a:solidFill>
                <a:latin typeface="Curlz MT" pitchFamily="82" charset="0"/>
              </a:rPr>
              <a:t>GEZİ YAZISI ÖRNEĞİ</a:t>
            </a:r>
            <a:endParaRPr lang="tr-TR" sz="4000"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285860"/>
            <a:ext cx="9144000" cy="5572140"/>
          </a:xfrm>
        </p:spPr>
        <p:txBody>
          <a:bodyPr>
            <a:normAutofit fontScale="92500" lnSpcReduction="20000"/>
          </a:bodyPr>
          <a:lstStyle/>
          <a:p>
            <a:pPr>
              <a:buNone/>
            </a:pPr>
            <a:r>
              <a:rPr lang="tr-TR" dirty="0" smtClean="0">
                <a:latin typeface="Agency FB" pitchFamily="34" charset="0"/>
              </a:rPr>
              <a:t> </a:t>
            </a:r>
            <a:r>
              <a:rPr lang="tr-TR" sz="2600" dirty="0" smtClean="0">
                <a:latin typeface="Agency FB" pitchFamily="34" charset="0"/>
              </a:rPr>
              <a:t>      </a:t>
            </a:r>
            <a:r>
              <a:rPr lang="tr-TR" dirty="0" smtClean="0">
                <a:latin typeface="Agency FB" pitchFamily="34" charset="0"/>
              </a:rPr>
              <a:t>OTORAY YOLCULUĞU NİĞDE – KAYSERİ</a:t>
            </a:r>
          </a:p>
          <a:p>
            <a:pPr>
              <a:buNone/>
            </a:pPr>
            <a:endParaRPr lang="tr-TR" dirty="0" smtClean="0">
              <a:latin typeface="Agency FB" pitchFamily="34" charset="0"/>
            </a:endParaRPr>
          </a:p>
          <a:p>
            <a:pPr>
              <a:buNone/>
            </a:pPr>
            <a:r>
              <a:rPr lang="tr-TR" dirty="0" smtClean="0">
                <a:latin typeface="Agency FB" pitchFamily="34" charset="0"/>
              </a:rPr>
              <a:t>      Niğde'ye yaklaşıyorduk. Yanımda oturan bir Niğdeli şehrin eteğini saran ağaç kümeleri arasında pek iyi seçemediğim bir noktayı işaret etti. — Faruk Nafizin hanı, dedi. Büyük şairin han sahibi olduğu günleri de inşallah görürüz. Fakat yol arkadaşımın bana gösterdiği bina sadece Faruk Nafizin unutulmaz Han Duvarları şiirinde tasvir ettiği han idi. Kıyafetinden anlaşıldığına göre Niğdeli arkadaş bir esnaf yahut işçi idi. Böyle olmakla beraber Han Duvarları'nı ve Faruk Nafiz'i biliyordu. Daha garibi trende ilk gördüğü bir yabancının bu şiiri, şiirde tasvir edilen hanı ve Faruk Nafiz'i tanımamasını kabul etmiyor, ateş ve su </a:t>
            </a:r>
            <a:r>
              <a:rPr lang="tr-TR" dirty="0" err="1" smtClean="0">
                <a:latin typeface="Agency FB" pitchFamily="34" charset="0"/>
              </a:rPr>
              <a:t>nev'inden</a:t>
            </a:r>
            <a:r>
              <a:rPr lang="tr-TR" dirty="0" smtClean="0">
                <a:latin typeface="Agency FB" pitchFamily="34" charset="0"/>
              </a:rPr>
              <a:t> herkesçe malûm şeylerden bahseder gibi iki kelime ile bana maksadını anlattığına inanıyordu.</a:t>
            </a:r>
            <a:r>
              <a:rPr lang="tr-TR" sz="2600" dirty="0" smtClean="0">
                <a:latin typeface="Baskerville Old Face" pitchFamily="18" charset="0"/>
              </a:rPr>
              <a:t/>
            </a:r>
            <a:br>
              <a:rPr lang="tr-TR" sz="2600" dirty="0" smtClean="0">
                <a:latin typeface="Baskerville Old Face" pitchFamily="18" charset="0"/>
              </a:rPr>
            </a:br>
            <a:r>
              <a:rPr lang="tr-TR" sz="2600" dirty="0" smtClean="0">
                <a:latin typeface="Baskerville Old Face" pitchFamily="18" charset="0"/>
              </a:rPr>
              <a:t/>
            </a:r>
            <a:br>
              <a:rPr lang="tr-TR" sz="2600" dirty="0" smtClean="0">
                <a:latin typeface="Baskerville Old Face" pitchFamily="18" charset="0"/>
              </a:rPr>
            </a:br>
            <a:endParaRPr lang="tr-TR" sz="2600" dirty="0">
              <a:latin typeface="Baskerville Old Face" pitchFamily="18" charset="0"/>
            </a:endParaRPr>
          </a:p>
        </p:txBody>
      </p:sp>
    </p:spTree>
  </p:cSld>
  <p:clrMapOvr>
    <a:masterClrMapping/>
  </p:clrMapOvr>
  <p:transition spd="med" advClick="0" advTm="10000">
    <p:cover dir="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Autofit/>
          </a:bodyPr>
          <a:lstStyle/>
          <a:p>
            <a:pPr>
              <a:buNone/>
            </a:pPr>
            <a:r>
              <a:rPr lang="tr-TR" sz="2200" dirty="0" smtClean="0">
                <a:latin typeface="Baskerville Old Face" pitchFamily="18" charset="0"/>
              </a:rPr>
              <a:t>  </a:t>
            </a:r>
            <a:r>
              <a:rPr lang="tr-TR" sz="2000" dirty="0" smtClean="0">
                <a:latin typeface="Baskerville Old Face" pitchFamily="18" charset="0"/>
              </a:rPr>
              <a:t>   </a:t>
            </a:r>
          </a:p>
          <a:p>
            <a:pPr>
              <a:buNone/>
            </a:pPr>
            <a:endParaRPr lang="tr-TR" sz="2000" dirty="0" smtClean="0">
              <a:latin typeface="Baskerville Old Face" pitchFamily="18" charset="0"/>
            </a:endParaRPr>
          </a:p>
          <a:p>
            <a:pPr>
              <a:buNone/>
            </a:pPr>
            <a:endParaRPr lang="tr-TR" sz="2000" dirty="0" smtClean="0">
              <a:latin typeface="Baskerville Old Face" pitchFamily="18" charset="0"/>
            </a:endParaRPr>
          </a:p>
          <a:p>
            <a:pPr>
              <a:buNone/>
            </a:pPr>
            <a:r>
              <a:rPr lang="tr-TR" sz="2400" dirty="0" smtClean="0">
                <a:latin typeface="Baskerville Old Face" pitchFamily="18" charset="0"/>
              </a:rPr>
              <a:t>     </a:t>
            </a:r>
            <a:r>
              <a:rPr lang="tr-TR" sz="2400" dirty="0" smtClean="0">
                <a:latin typeface="Agency FB" pitchFamily="34" charset="0"/>
              </a:rPr>
              <a:t>Güzel şiirin kudreti! iyi yazılmış bir manzum hikâye koskoca bir hanı, koynundaki tapu senedine rağmen asıl sahibinin elinden alıyor, Faruk Nafiz'e </a:t>
            </a:r>
            <a:r>
              <a:rPr lang="tr-TR" sz="2400" dirty="0" err="1" smtClean="0">
                <a:latin typeface="Agency FB" pitchFamily="34" charset="0"/>
              </a:rPr>
              <a:t>malediyordu</a:t>
            </a:r>
            <a:r>
              <a:rPr lang="tr-TR" sz="2400" dirty="0" smtClean="0">
                <a:latin typeface="Agency FB" pitchFamily="34" charset="0"/>
              </a:rPr>
              <a:t>. </a:t>
            </a:r>
            <a:r>
              <a:rPr lang="tr-TR" sz="2400" dirty="0" err="1" smtClean="0">
                <a:latin typeface="Agency FB" pitchFamily="34" charset="0"/>
              </a:rPr>
              <a:t>Maamafih</a:t>
            </a:r>
            <a:r>
              <a:rPr lang="tr-TR" sz="2400" dirty="0" smtClean="0">
                <a:latin typeface="Agency FB" pitchFamily="34" charset="0"/>
              </a:rPr>
              <a:t> arkamızda ayakta duran ve bizi dinleyen uzun boylu bir sakallının "yok yahu.. O han falanındır" diye öteki mal sahibinin hakkını da ziyadan kurtardığını itirafa mecburum. Niğde ile Kayseri arasındaki yolu, Faruk Nafiz'in istiklâl muharebesi senelerinde kona göçe üç günde aştığı o uzun mesafeyi, ben bugün otoray denen yeni icat bir âlet içinde, âdeta uçarak geçiyorum. Akşamın beş buçuğunda daha Niğde istasyonunda kahve içiyordum. Sokak fenerleri yanarken Kayseri'de olacağım. Bisikletin ilk icadı zamanlarında ona verilen Şeytan Arabası ismini bu otoraya saklamak lazımmış! Otoray görünüşte yirmi otuz kişilik büyücek bir otobüs. Fakat ikisi arasında âdeta nalınlı adam ile patenli adam farkı var. Otobüsün mütemadiyen taşla, toprakla boğuşmasına mukabil Otoray, cilâlı çelik raylar üstünde yağ gibi kayıyor</a:t>
            </a:r>
            <a:br>
              <a:rPr lang="tr-TR" sz="2400" dirty="0" smtClean="0">
                <a:latin typeface="Agency FB" pitchFamily="34" charset="0"/>
              </a:rPr>
            </a:br>
            <a:r>
              <a:rPr lang="tr-TR" sz="2400" dirty="0" smtClean="0">
                <a:latin typeface="Baskerville Old Face" pitchFamily="18" charset="0"/>
              </a:rPr>
              <a:t> </a:t>
            </a:r>
            <a:endParaRPr lang="tr-TR" sz="2400" dirty="0">
              <a:latin typeface="Agency FB" pitchFamily="34" charset="0"/>
            </a:endParaRPr>
          </a:p>
        </p:txBody>
      </p:sp>
    </p:spTree>
  </p:cSld>
  <p:clrMapOvr>
    <a:masterClrMapping/>
  </p:clrMapOvr>
  <p:transition spd="med" advClick="0" advTm="10000">
    <p:cover dir="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a:xfrm>
            <a:off x="0" y="0"/>
            <a:ext cx="9144000" cy="6858000"/>
          </a:xfrm>
        </p:spPr>
        <p:txBody>
          <a:bodyPr>
            <a:noAutofit/>
          </a:bodyPr>
          <a:lstStyle/>
          <a:p>
            <a:pPr>
              <a:buNone/>
            </a:pPr>
            <a:r>
              <a:rPr lang="tr-TR" sz="2400" dirty="0" smtClean="0">
                <a:latin typeface="Agency FB" pitchFamily="34" charset="0"/>
              </a:rPr>
              <a:t>    </a:t>
            </a:r>
          </a:p>
          <a:p>
            <a:pPr>
              <a:buNone/>
            </a:pPr>
            <a:endParaRPr lang="tr-TR" sz="2400" dirty="0" smtClean="0">
              <a:latin typeface="Agency FB" pitchFamily="34" charset="0"/>
            </a:endParaRPr>
          </a:p>
          <a:p>
            <a:pPr>
              <a:buNone/>
            </a:pPr>
            <a:r>
              <a:rPr lang="tr-TR" sz="2400" dirty="0" smtClean="0">
                <a:latin typeface="Agency FB" pitchFamily="34" charset="0"/>
              </a:rPr>
              <a:t>      Ulukışla ile Kayseri arasında günde iki sefer yapan bu arabaların, birinci ve ikinci sınıf yolcuları için, şoförün arkasında dört maroken koltu­ğu, </a:t>
            </a:r>
            <a:r>
              <a:rPr lang="tr-TR" sz="2400" dirty="0" err="1" smtClean="0">
                <a:latin typeface="Agency FB" pitchFamily="34" charset="0"/>
              </a:rPr>
              <a:t>cemekânlı</a:t>
            </a:r>
            <a:r>
              <a:rPr lang="tr-TR" sz="2400" dirty="0" smtClean="0">
                <a:latin typeface="Agency FB" pitchFamily="34" charset="0"/>
              </a:rPr>
              <a:t> bir kapı ile buradan ayrılan geri tarafında da demokratlara mahsus, yirmi otuz kişilik </a:t>
            </a:r>
            <a:r>
              <a:rPr lang="tr-TR" sz="2400" dirty="0" err="1" smtClean="0">
                <a:latin typeface="Agency FB" pitchFamily="34" charset="0"/>
              </a:rPr>
              <a:t>kanapesi</a:t>
            </a:r>
            <a:r>
              <a:rPr lang="tr-TR" sz="2400" dirty="0" smtClean="0">
                <a:latin typeface="Agency FB" pitchFamily="34" charset="0"/>
              </a:rPr>
              <a:t> var. Bazı şakacı yolcular lüks kısma Lortlar kamarası, ötekine Avam kamarası adını takmışlar. Bu Otoray, yolları âdeta çocuk oyuncağına çevirmiş. Meselâ Kayserililer bizim Ada vapurları biletinden daha ucuz bir para ile günübirli­ğine Bor bahçelerinde eğlenmeye gidiyorlar. Şoför, daha doğrusu makinistin bana anlattığına göre Adana ve Kayseri 'de oturan iki akraba, meselâ bir ana kız pazar sabahları bulunduk­ları yerden hareket ediyor, öğleyin Ulukışla'da birleşiyorlar; akşama doğru yine evlerine dönüyorlarmış. Bu seyahat, artık yolculuktan usandığım bir zamana rastlamış olmak­la beraber beni atlı karıncaya binmiş bir bayram çocuğu gibi eğlendiriyor­du. Otoray, son derece munis bir dekor arasından akıp giderken kâh makinistin omuz başından önümüzdeki yola, kâh arkaya geçerek akşam ışıkları ile sararıp </a:t>
            </a:r>
            <a:br>
              <a:rPr lang="tr-TR" sz="2400" dirty="0" smtClean="0">
                <a:latin typeface="Agency FB" pitchFamily="34" charset="0"/>
              </a:rPr>
            </a:br>
            <a:endParaRPr lang="tr-TR" sz="2400" dirty="0">
              <a:latin typeface="Agency FB" pitchFamily="34" charset="0"/>
            </a:endParaRPr>
          </a:p>
        </p:txBody>
      </p:sp>
    </p:spTree>
  </p:cSld>
  <p:clrMapOvr>
    <a:masterClrMapping/>
  </p:clrMapOvr>
  <p:transition spd="med" advClick="0" advTm="10000">
    <p:cover dir="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Özel 11">
      <a:dk1>
        <a:sysClr val="windowText" lastClr="000000"/>
      </a:dk1>
      <a:lt1>
        <a:sysClr val="window" lastClr="FFFFFF"/>
      </a:lt1>
      <a:dk2>
        <a:srgbClr val="666666"/>
      </a:dk2>
      <a:lt2>
        <a:srgbClr val="D2D2D2"/>
      </a:lt2>
      <a:accent1>
        <a:srgbClr val="FFFF65"/>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203</TotalTime>
  <Words>760</Words>
  <PresentationFormat>Ekran Gösterisi (4:3)</PresentationFormat>
  <Paragraphs>85</Paragraphs>
  <Slides>11</Slides>
  <Notes>1</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Canlı</vt:lpstr>
      <vt:lpstr>Slayt 1</vt:lpstr>
      <vt:lpstr>                  GEZİ YAZISI</vt:lpstr>
      <vt:lpstr>Slayt 3</vt:lpstr>
      <vt:lpstr>       Gezi Türünün Önemli Eserleri </vt:lpstr>
      <vt:lpstr>Slayt 5</vt:lpstr>
      <vt:lpstr>      GEZİ YAZISI – ANI KARŞILAŞTIRMASI</vt:lpstr>
      <vt:lpstr>           GEZİ YAZISI ÖRNEĞİ</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GEZİ YAZISI</dc:title>
  <dc:creator>PC</dc:creator>
  <cp:lastModifiedBy>SONY</cp:lastModifiedBy>
  <cp:revision>19</cp:revision>
  <dcterms:created xsi:type="dcterms:W3CDTF">2017-03-12T16:13:58Z</dcterms:created>
  <dcterms:modified xsi:type="dcterms:W3CDTF">2017-04-13T20:51:48Z</dcterms:modified>
</cp:coreProperties>
</file>