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410F3F3-5FA0-45DE-A486-A8DF146281B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6756C89-EFE7-46D5-B89A-7450BB08BA7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YAPI BAKIMINDAN 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7239000" cy="4846320"/>
          </a:xfrm>
        </p:spPr>
        <p:txBody>
          <a:bodyPr>
            <a:normAutofit/>
          </a:bodyPr>
          <a:lstStyle/>
          <a:p>
            <a:r>
              <a:rPr lang="tr-TR" dirty="0" smtClean="0"/>
              <a:t>Fiiller de isim soylu kelimeler gibi yapı bakımından üçe ayrılır:</a:t>
            </a:r>
          </a:p>
          <a:p>
            <a:endParaRPr lang="tr-TR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3 Resim" descr="ccfcdmerhaba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0"/>
            <a:ext cx="2143140" cy="2928934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4869160"/>
            <a:ext cx="724204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1.BASİT FİİLER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Yapım </a:t>
            </a:r>
            <a:r>
              <a:rPr lang="tr-TR" dirty="0" smtClean="0"/>
              <a:t>eki allamış, bir tek kelimeden oluşan, yani kök hâlindeki fillerdir.</a:t>
            </a:r>
          </a:p>
          <a:p>
            <a:r>
              <a:rPr lang="tr-TR" dirty="0" smtClean="0"/>
              <a:t>Çoğunlukla tek hecelidir. Çok heceliler de vardır.</a:t>
            </a:r>
          </a:p>
          <a:p>
            <a:r>
              <a:rPr lang="tr-TR" dirty="0" smtClean="0"/>
              <a:t>Fiil kökünden sonra bir tire işareti getirilerek ifade edilir.</a:t>
            </a:r>
          </a:p>
          <a:p>
            <a:r>
              <a:rPr lang="tr-TR" dirty="0" smtClean="0"/>
              <a:t>Gel-, yaz-, oku-, sev-, kıvır-, çevir-, kavuş-...</a:t>
            </a: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Not: Tire işareti kullanılmaz da nokta veya ünlem kullanılırsa emir çekimi olur. Bu, bütün fiiller için geçerlidir:</a:t>
            </a:r>
          </a:p>
          <a:p>
            <a:endParaRPr lang="tr-TR" dirty="0"/>
          </a:p>
        </p:txBody>
      </p:sp>
      <p:pic>
        <p:nvPicPr>
          <p:cNvPr id="5" name="4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1"/>
            <a:ext cx="2500330" cy="1785925"/>
          </a:xfrm>
          <a:prstGeom prst="rect">
            <a:avLst/>
          </a:prstGeom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Gel</a:t>
            </a:r>
            <a:r>
              <a:rPr lang="tr-TR" b="1" dirty="0" smtClean="0"/>
              <a:t>! Oku. Yaz!...</a:t>
            </a:r>
          </a:p>
          <a:p>
            <a:r>
              <a:rPr lang="tr-TR" dirty="0" smtClean="0"/>
              <a:t>Dilimizde hem isim hem de fiil kökü olarak kullanılan kelimeler vardır ki bunlara sesteş kökler denir:</a:t>
            </a:r>
          </a:p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Ağrı, ağrı-; boya, boya-, tat, tat-, eski, eski-...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Türemİş</a:t>
            </a:r>
            <a:r>
              <a:rPr lang="tr-TR" dirty="0" smtClean="0"/>
              <a:t> </a:t>
            </a:r>
            <a:r>
              <a:rPr lang="tr-TR" dirty="0" err="1" smtClean="0"/>
              <a:t>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dirty="0" smtClean="0"/>
              <a:t>İsim veya fiil kökleriyle yansımalardan, yapım ekleriyle türetilmiş fiillerdir.</a:t>
            </a:r>
          </a:p>
          <a:p>
            <a:r>
              <a:rPr lang="tr-TR" dirty="0" smtClean="0"/>
              <a:t>Bunlara fiil gövdesi (tabanı) denir.</a:t>
            </a:r>
          </a:p>
          <a:p>
            <a:r>
              <a:rPr lang="tr-TR" dirty="0" smtClean="0"/>
              <a:t>Ben-imse-, açık-la, mor-ar, av-la-, ince-l-, çat-la-, pat-la-, gür-</a:t>
            </a:r>
            <a:r>
              <a:rPr lang="tr-TR" dirty="0" err="1" smtClean="0"/>
              <a:t>le</a:t>
            </a:r>
            <a:r>
              <a:rPr lang="tr-TR" dirty="0" smtClean="0"/>
              <a:t>-, şırıl-da-, hav-la-, </a:t>
            </a:r>
            <a:r>
              <a:rPr lang="tr-TR" dirty="0" err="1" smtClean="0"/>
              <a:t>me</a:t>
            </a:r>
            <a:r>
              <a:rPr lang="tr-TR" dirty="0" smtClean="0"/>
              <a:t>-</a:t>
            </a:r>
            <a:r>
              <a:rPr lang="tr-TR" dirty="0" err="1" smtClean="0"/>
              <a:t>le</a:t>
            </a:r>
            <a:r>
              <a:rPr lang="tr-TR" dirty="0" smtClean="0"/>
              <a:t>-, fısıl-da-, kov-ala-, baş-la-t, uç-ur-, yat-ı-ş-, ak-ı-t-, düş-ü-r-, sev-in-...</a:t>
            </a:r>
          </a:p>
          <a:p>
            <a:endParaRPr lang="tr-TR" dirty="0"/>
          </a:p>
        </p:txBody>
      </p:sp>
      <p:pic>
        <p:nvPicPr>
          <p:cNvPr id="4" name="3 Resim" descr="gif_anime_etudiant_lectu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0"/>
            <a:ext cx="2857500" cy="200023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</a:t>
            </a:r>
            <a:r>
              <a:rPr lang="tr-TR" dirty="0" err="1" smtClean="0"/>
              <a:t>Bİrleşİk</a:t>
            </a:r>
            <a:r>
              <a:rPr lang="tr-TR" dirty="0" smtClean="0"/>
              <a:t> </a:t>
            </a:r>
            <a:r>
              <a:rPr lang="tr-TR" dirty="0" err="1" smtClean="0"/>
              <a:t>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Birden fazla kelimeden oluşan fiillerdir. Birleşik fiili oluşturan kelimeler biri veya her ikisi fiil olabilir. Ama en az biri fiil olmalıdır.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00B0F0"/>
                </a:solidFill>
              </a:rPr>
              <a:t>Yapılışına göre birleşik fiiller ikiye ayrılır: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schueler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4500570"/>
            <a:ext cx="2428892" cy="2357430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A. KURALLI BİRLEŞİK 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Yapılış şekilleri şunlardır:</a:t>
            </a:r>
          </a:p>
          <a:p>
            <a:r>
              <a:rPr lang="tr-TR" b="1" dirty="0" smtClean="0">
                <a:solidFill>
                  <a:schemeClr val="accent3">
                    <a:lumMod val="50000"/>
                  </a:schemeClr>
                </a:solidFill>
              </a:rPr>
              <a:t>Fiil + yardımcı fiil</a:t>
            </a:r>
          </a:p>
          <a:p>
            <a:r>
              <a:rPr lang="tr-TR" dirty="0" smtClean="0"/>
              <a:t>Herhangi bir fiille “yazmak, vermek, bilmek, durmak, gelmek” yardımcı fiillerinden oluşur.</a:t>
            </a:r>
          </a:p>
          <a:p>
            <a:r>
              <a:rPr lang="tr-TR" dirty="0" smtClean="0"/>
              <a:t>Bu yardımcı fiilleri kendi anlamlarını tamamen yitirir, “yeterlik, tezlik, sürerlik ve yaklaşma” olmak üzere dört anlam ifade eder</a:t>
            </a:r>
          </a:p>
          <a:p>
            <a:r>
              <a:rPr lang="tr-TR" dirty="0" smtClean="0"/>
              <a:t>İki fiil arasına “-a,-e,-ı,-i,-o,-ö,-u,-ü” zarf-fiil eklerinden biri girer.</a:t>
            </a:r>
          </a:p>
          <a:p>
            <a:endParaRPr lang="tr-TR" dirty="0"/>
          </a:p>
        </p:txBody>
      </p:sp>
      <p:pic>
        <p:nvPicPr>
          <p:cNvPr id="4" name="3 Resim" descr="student_reading_book_in_class_lg_cl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29322" y="1357298"/>
            <a:ext cx="1857375" cy="1214446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b. Anlamca </a:t>
            </a:r>
            <a:r>
              <a:rPr lang="tr-TR" dirty="0" err="1" smtClean="0"/>
              <a:t>KaynaşmIş</a:t>
            </a:r>
            <a:r>
              <a:rPr lang="tr-TR" dirty="0" smtClean="0"/>
              <a:t> </a:t>
            </a:r>
            <a:r>
              <a:rPr lang="tr-TR" dirty="0" err="1" smtClean="0"/>
              <a:t>Bİrleşİk</a:t>
            </a:r>
            <a:r>
              <a:rPr lang="tr-TR" dirty="0" smtClean="0"/>
              <a:t> </a:t>
            </a:r>
            <a:r>
              <a:rPr lang="tr-TR" dirty="0" err="1" smtClean="0"/>
              <a:t>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Birleşik fiili oluşturan kelimelerden birinin veya tümünün anlam kaybetmesi ve kelimelerin anlamca kaynaşarak tamamen yeni ve farklı bir anlam kazanmaları sonucu oluşan birleşik fiillerdir.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>
                <a:solidFill>
                  <a:srgbClr val="00B0F0"/>
                </a:solidFill>
              </a:rPr>
              <a:t>Şu yollarla yapılır: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Gerçek anlamında bir isim + gerçek anlamının dışında bir fiil</a:t>
            </a:r>
          </a:p>
          <a:p>
            <a:r>
              <a:rPr lang="tr-TR" dirty="0" smtClean="0"/>
              <a:t>kendini kaybetmek, hoşuna gitmek, para yemek, şehit düşmek, değer biçmek, deniz tutmak, hasta düşmek, kural koymak, öğüt vermek...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Gerçek anlamının dışında bir isim + gerçek anlamında bir fiil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gözünü korkutmak, bileğine güvenmek, ayağına gelmek...</a:t>
            </a:r>
          </a:p>
          <a:p>
            <a:r>
              <a:rPr lang="tr-TR" dirty="0" smtClean="0"/>
              <a:t>Tümü gerçek anlamının dışında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tası tarağı toplamak, deliye dönmek, baş kaldırmak, kalp kırmak, elvermek, varsaymak, öngörmek, başvurmak, vazgeçmek, kan ağlamak, kafa tutmak, göze girmek, abayı yakmak, feleğin çemberinden geçmek...</a:t>
            </a:r>
          </a:p>
          <a:p>
            <a:endParaRPr lang="tr-TR" dirty="0"/>
          </a:p>
        </p:txBody>
      </p:sp>
      <p:pic>
        <p:nvPicPr>
          <p:cNvPr id="4" name="3 Resim" descr="schule00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0"/>
            <a:ext cx="1857388" cy="1714488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</TotalTime>
  <Words>381</Words>
  <Application>Microsoft Office PowerPoint</Application>
  <PresentationFormat>Ekran Gösterisi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Zengin</vt:lpstr>
      <vt:lpstr>YAPI BAKIMINDAN FİİLLER</vt:lpstr>
      <vt:lpstr>1.BASİT FİİLER</vt:lpstr>
      <vt:lpstr>NOT:</vt:lpstr>
      <vt:lpstr>ÖRNEK</vt:lpstr>
      <vt:lpstr>2. Türemİş Fİİller</vt:lpstr>
      <vt:lpstr>3. Bİrleşİk Fİİller</vt:lpstr>
      <vt:lpstr>A. KURALLI BİRLEŞİK FİİLLER</vt:lpstr>
      <vt:lpstr>b. Anlamca KaynaşmIş Bİrleşİk Fİİller</vt:lpstr>
      <vt:lpstr>…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casper</cp:lastModifiedBy>
  <cp:revision>6</cp:revision>
  <dcterms:created xsi:type="dcterms:W3CDTF">2016-04-13T16:23:37Z</dcterms:created>
  <dcterms:modified xsi:type="dcterms:W3CDTF">2016-04-17T14:58:27Z</dcterms:modified>
</cp:coreProperties>
</file>