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72" r:id="rId6"/>
    <p:sldId id="261" r:id="rId7"/>
    <p:sldId id="273" r:id="rId8"/>
    <p:sldId id="262" r:id="rId9"/>
    <p:sldId id="274" r:id="rId10"/>
    <p:sldId id="263" r:id="rId11"/>
    <p:sldId id="275" r:id="rId12"/>
    <p:sldId id="264" r:id="rId13"/>
    <p:sldId id="276" r:id="rId14"/>
    <p:sldId id="265" r:id="rId15"/>
    <p:sldId id="266" r:id="rId16"/>
    <p:sldId id="267" r:id="rId17"/>
    <p:sldId id="277" r:id="rId18"/>
    <p:sldId id="278" r:id="rId19"/>
    <p:sldId id="268" r:id="rId20"/>
    <p:sldId id="279" r:id="rId21"/>
    <p:sldId id="269" r:id="rId22"/>
    <p:sldId id="280" r:id="rId23"/>
    <p:sldId id="270" r:id="rId24"/>
    <p:sldId id="271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3CC259D-79C7-42B4-AF90-28494EEE2053}" type="datetimeFigureOut">
              <a:rPr lang="tr-TR" smtClean="0"/>
              <a:pPr/>
              <a:t>17.04.2016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04C7212-8902-4E00-B2D7-D512AF097E2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FİİLDE ÇATI</a:t>
            </a:r>
            <a:endParaRPr lang="tr-T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Not: Türkçede bazı eylemler yeni anlamlar kazanarak hem geçişli, hem geçişsiz olarak kullanılabilmektedir. Bir cümledeki eylemin geçişli olup olmadığı sorulduğunda sadece eylemi değil, cümleyi bütünüyle okumak gerekir.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unlem-isaret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0"/>
            <a:ext cx="2143140" cy="1571612"/>
          </a:xfrm>
          <a:prstGeom prst="rect">
            <a:avLst/>
          </a:prstGeom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9416"/>
            <a:ext cx="7715200" cy="4846320"/>
          </a:xfrm>
        </p:spPr>
        <p:txBody>
          <a:bodyPr/>
          <a:lstStyle/>
          <a:p>
            <a:endParaRPr lang="tr-TR" b="1" dirty="0" smtClean="0"/>
          </a:p>
          <a:p>
            <a:endParaRPr lang="tr-TR" b="1" dirty="0" smtClean="0"/>
          </a:p>
          <a:p>
            <a:r>
              <a:rPr lang="tr-TR" b="1" dirty="0" smtClean="0">
                <a:solidFill>
                  <a:schemeClr val="accent5">
                    <a:lumMod val="50000"/>
                  </a:schemeClr>
                </a:solidFill>
              </a:rPr>
              <a:t>Bütün </a:t>
            </a:r>
            <a:r>
              <a:rPr lang="tr-TR" b="1" dirty="0" smtClean="0">
                <a:solidFill>
                  <a:schemeClr val="accent5">
                    <a:lumMod val="50000"/>
                  </a:schemeClr>
                </a:solidFill>
              </a:rPr>
              <a:t>gün çarşıda boş boş gezmiş</a:t>
            </a:r>
            <a:r>
              <a:rPr lang="tr-TR" b="1" dirty="0" smtClean="0">
                <a:solidFill>
                  <a:schemeClr val="accent5">
                    <a:lumMod val="50000"/>
                  </a:schemeClr>
                </a:solidFill>
              </a:rPr>
              <a:t>. (</a:t>
            </a:r>
            <a:r>
              <a:rPr lang="tr-TR" b="1" dirty="0" smtClean="0">
                <a:solidFill>
                  <a:schemeClr val="accent5">
                    <a:lumMod val="50000"/>
                  </a:schemeClr>
                </a:solidFill>
              </a:rPr>
              <a:t>geçişsiz)</a:t>
            </a:r>
          </a:p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Sınıfça ilçemizdeki müzeyi gezdik. (geçişli)</a:t>
            </a:r>
          </a:p>
          <a:p>
            <a:r>
              <a:rPr lang="tr-TR" b="1" dirty="0" smtClean="0">
                <a:solidFill>
                  <a:srgbClr val="00B0F0"/>
                </a:solidFill>
              </a:rPr>
              <a:t>Arkadaşım az önce buradan geçti. (geçişsiz)</a:t>
            </a:r>
          </a:p>
          <a:p>
            <a:r>
              <a:rPr lang="tr-TR" b="1" dirty="0" smtClean="0">
                <a:solidFill>
                  <a:srgbClr val="92D050"/>
                </a:solidFill>
              </a:rPr>
              <a:t>Afrikalı atlet sporcuların hepsini </a:t>
            </a:r>
            <a:r>
              <a:rPr lang="tr-TR" b="1" dirty="0" smtClean="0">
                <a:solidFill>
                  <a:srgbClr val="92D050"/>
                </a:solidFill>
              </a:rPr>
              <a:t>geçti (geçişli</a:t>
            </a:r>
            <a:r>
              <a:rPr lang="tr-TR" b="1" dirty="0" smtClean="0">
                <a:solidFill>
                  <a:srgbClr val="92D050"/>
                </a:solidFill>
              </a:rPr>
              <a:t>)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NOT: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Not</a:t>
            </a:r>
            <a:r>
              <a:rPr lang="tr-TR" dirty="0" smtClean="0"/>
              <a:t>: Geçişsiz iken -r, -t, -tır” eklerinden uygun olanını alarak geçişli hale gelen eylemlere oldurgan eylem denir.</a:t>
            </a:r>
          </a:p>
          <a:p>
            <a:pPr>
              <a:buNone/>
            </a:pPr>
            <a:endParaRPr lang="tr-TR" dirty="0" smtClean="0"/>
          </a:p>
        </p:txBody>
      </p:sp>
      <p:pic>
        <p:nvPicPr>
          <p:cNvPr id="4" name="3 Resim" descr="exclamation-point-64050_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0"/>
            <a:ext cx="2491780" cy="2276871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>
              <a:solidFill>
                <a:schemeClr val="tx2"/>
              </a:solidFill>
            </a:endParaRPr>
          </a:p>
          <a:p>
            <a:r>
              <a:rPr lang="tr-TR" b="1" dirty="0" smtClean="0">
                <a:solidFill>
                  <a:schemeClr val="tx2"/>
                </a:solidFill>
              </a:rPr>
              <a:t>Komik </a:t>
            </a:r>
            <a:r>
              <a:rPr lang="tr-TR" b="1" dirty="0" smtClean="0">
                <a:solidFill>
                  <a:schemeClr val="tx2"/>
                </a:solidFill>
              </a:rPr>
              <a:t>hareketleriyle hepimizi </a:t>
            </a:r>
            <a:r>
              <a:rPr lang="tr-TR" b="1" dirty="0" smtClean="0">
                <a:solidFill>
                  <a:schemeClr val="tx2"/>
                </a:solidFill>
              </a:rPr>
              <a:t>güldürdü.</a:t>
            </a:r>
          </a:p>
          <a:p>
            <a:r>
              <a:rPr lang="tr-TR" dirty="0" smtClean="0"/>
              <a:t>Daha </a:t>
            </a:r>
            <a:r>
              <a:rPr lang="tr-TR" dirty="0" smtClean="0"/>
              <a:t>önce kullandığımız geçişsiz “gülmek” eylemine “-dür” eki getirilerek geçişli “güldürmek” eylemi elde edilmiştir. Aşağıdaki örneklerde geçişli ve geçişsiz eylemler bir arada verilmiştir.</a:t>
            </a:r>
          </a:p>
          <a:p>
            <a:endParaRPr lang="tr-TR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GEÇİŞSİZ- OLDURGAN EYLEM: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Geçişsiz Eylem           Oldurgan Eylem</a:t>
            </a:r>
          </a:p>
          <a:p>
            <a:r>
              <a:rPr lang="tr-TR" dirty="0" smtClean="0">
                <a:solidFill>
                  <a:srgbClr val="00B0F0"/>
                </a:solidFill>
              </a:rPr>
              <a:t>dolmak                        dol – dur – </a:t>
            </a:r>
            <a:r>
              <a:rPr lang="tr-TR" dirty="0" err="1" smtClean="0">
                <a:solidFill>
                  <a:srgbClr val="00B0F0"/>
                </a:solidFill>
              </a:rPr>
              <a:t>mak</a:t>
            </a:r>
            <a:endParaRPr lang="tr-TR" dirty="0" smtClean="0">
              <a:solidFill>
                <a:srgbClr val="00B0F0"/>
              </a:solidFill>
            </a:endParaRPr>
          </a:p>
          <a:p>
            <a:r>
              <a:rPr lang="tr-TR" dirty="0" smtClean="0">
                <a:solidFill>
                  <a:srgbClr val="00B0F0"/>
                </a:solidFill>
              </a:rPr>
              <a:t>ağlamak                      ağla -t – </a:t>
            </a:r>
            <a:r>
              <a:rPr lang="tr-TR" dirty="0" err="1" smtClean="0">
                <a:solidFill>
                  <a:srgbClr val="00B0F0"/>
                </a:solidFill>
              </a:rPr>
              <a:t>mak</a:t>
            </a:r>
            <a:endParaRPr lang="tr-TR" dirty="0" smtClean="0">
              <a:solidFill>
                <a:srgbClr val="00B0F0"/>
              </a:solidFill>
            </a:endParaRPr>
          </a:p>
          <a:p>
            <a:r>
              <a:rPr lang="tr-TR" dirty="0" smtClean="0">
                <a:solidFill>
                  <a:srgbClr val="00B0F0"/>
                </a:solidFill>
              </a:rPr>
              <a:t>düşmek                       düş – </a:t>
            </a:r>
            <a:r>
              <a:rPr lang="tr-TR" dirty="0" err="1" smtClean="0">
                <a:solidFill>
                  <a:srgbClr val="00B0F0"/>
                </a:solidFill>
              </a:rPr>
              <a:t>ür</a:t>
            </a:r>
            <a:r>
              <a:rPr lang="tr-TR" dirty="0" smtClean="0">
                <a:solidFill>
                  <a:srgbClr val="00B0F0"/>
                </a:solidFill>
              </a:rPr>
              <a:t> – </a:t>
            </a:r>
            <a:r>
              <a:rPr lang="tr-TR" dirty="0" err="1" smtClean="0">
                <a:solidFill>
                  <a:srgbClr val="00B0F0"/>
                </a:solidFill>
              </a:rPr>
              <a:t>mek</a:t>
            </a:r>
            <a:endParaRPr lang="tr-TR" dirty="0" smtClean="0">
              <a:solidFill>
                <a:srgbClr val="00B0F0"/>
              </a:solidFill>
            </a:endParaRPr>
          </a:p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Not: </a:t>
            </a:r>
            <a:r>
              <a:rPr lang="tr-TR" dirty="0" smtClean="0"/>
              <a:t>Geçişli iken -r, -t, -tır” eklerinden uygun olanını alarak tekrar geçişli yapılan eylemlere ettirgen eylem denir. Bu fiillerde işi, bir başkasına yaptırma anlamı vardır.</a:t>
            </a:r>
          </a:p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ÖRNEK:</a:t>
            </a:r>
          </a:p>
          <a:p>
            <a:r>
              <a:rPr lang="tr-TR" b="1" dirty="0" smtClean="0">
                <a:solidFill>
                  <a:srgbClr val="00B0F0"/>
                </a:solidFill>
              </a:rPr>
              <a:t>Yaşlı kadın askerdeki oğluna mektup yazdırdı.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146002-3-4-6c4a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29388" y="4857760"/>
            <a:ext cx="1714512" cy="2000240"/>
          </a:xfrm>
          <a:prstGeom prst="rect">
            <a:avLst/>
          </a:prstGeo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-171400"/>
            <a:ext cx="7239000" cy="1143000"/>
          </a:xfrm>
        </p:spPr>
        <p:txBody>
          <a:bodyPr/>
          <a:lstStyle/>
          <a:p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268760"/>
            <a:ext cx="7239000" cy="4846320"/>
          </a:xfrm>
        </p:spPr>
        <p:txBody>
          <a:bodyPr/>
          <a:lstStyle/>
          <a:p>
            <a:r>
              <a:rPr lang="tr-TR" dirty="0" smtClean="0"/>
              <a:t>Daha önce kullandığımız geçişli “yazmak” eylemine “-dır” eki getirilerek yine geçişli “yazdırmak” eylemi elde edilmiştir. Aşağıda, geçişliyken “-r, -t, -tır” eklerinden biriyle geçişlilik derecesi artırılıp ettirgen yapılmış eylemler verilmiştir.</a:t>
            </a:r>
          </a:p>
          <a:p>
            <a:r>
              <a:rPr lang="tr-TR" b="1" dirty="0" smtClean="0">
                <a:solidFill>
                  <a:schemeClr val="accent2">
                    <a:lumMod val="50000"/>
                  </a:schemeClr>
                </a:solidFill>
              </a:rPr>
              <a:t>Geçişli Eylem             Ettirgen Eylem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açmak                         aç – tır – </a:t>
            </a:r>
            <a:r>
              <a:rPr lang="tr-TR" dirty="0" err="1" smtClean="0">
                <a:solidFill>
                  <a:srgbClr val="FFC000"/>
                </a:solidFill>
              </a:rPr>
              <a:t>mak</a:t>
            </a:r>
            <a:endParaRPr lang="tr-TR" dirty="0" smtClean="0">
              <a:solidFill>
                <a:srgbClr val="FFC000"/>
              </a:solidFill>
            </a:endParaRPr>
          </a:p>
          <a:p>
            <a:r>
              <a:rPr lang="tr-TR" dirty="0" smtClean="0">
                <a:solidFill>
                  <a:srgbClr val="FFC000"/>
                </a:solidFill>
              </a:rPr>
              <a:t>okudu                          oku -t -tu</a:t>
            </a:r>
          </a:p>
          <a:p>
            <a:r>
              <a:rPr lang="tr-TR" dirty="0" smtClean="0">
                <a:solidFill>
                  <a:srgbClr val="FFC000"/>
                </a:solidFill>
              </a:rPr>
              <a:t>duymak                       duy – ur – </a:t>
            </a:r>
            <a:r>
              <a:rPr lang="tr-TR" dirty="0" err="1" smtClean="0">
                <a:solidFill>
                  <a:srgbClr val="FFC000"/>
                </a:solidFill>
              </a:rPr>
              <a:t>mak</a:t>
            </a:r>
            <a:endParaRPr lang="tr-TR" dirty="0" smtClean="0">
              <a:solidFill>
                <a:srgbClr val="FFC000"/>
              </a:solidFill>
            </a:endParaRPr>
          </a:p>
          <a:p>
            <a:endParaRPr lang="tr-TR" dirty="0"/>
          </a:p>
        </p:txBody>
      </p:sp>
      <p:pic>
        <p:nvPicPr>
          <p:cNvPr id="4" name="3 Resim" descr="495071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15074" y="4357694"/>
            <a:ext cx="1833562" cy="2500306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B. </a:t>
            </a:r>
            <a:r>
              <a:rPr lang="tr-TR" dirty="0" err="1" smtClean="0"/>
              <a:t>Öznesİne</a:t>
            </a:r>
            <a:r>
              <a:rPr lang="tr-TR" dirty="0" smtClean="0"/>
              <a:t> </a:t>
            </a:r>
            <a:r>
              <a:rPr lang="tr-TR" dirty="0" smtClean="0"/>
              <a:t>Göre </a:t>
            </a:r>
            <a:r>
              <a:rPr lang="tr-TR" dirty="0" err="1" smtClean="0"/>
              <a:t>Fİİller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Türkçede eylemler, öznenin eylemle ilgili olarak gösterdiği özelliğe göre dörde ayrılır.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ETKEN FİİL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Yüklemde </a:t>
            </a:r>
            <a:r>
              <a:rPr lang="tr-TR" dirty="0" smtClean="0"/>
              <a:t>belirtilen eylemi, öznenin kendisi yapıyorsa bu tür eylemlere “etken eylem”, özneye de “gerçek özne” denir.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F0"/>
                </a:solidFill>
              </a:rPr>
              <a:t>Çocuk</a:t>
            </a:r>
            <a:r>
              <a:rPr lang="tr-TR" b="1" dirty="0" smtClean="0">
                <a:solidFill>
                  <a:srgbClr val="00B0F0"/>
                </a:solidFill>
              </a:rPr>
              <a:t>, yaramazlık yapan küçük kardeşini dövdü.</a:t>
            </a:r>
          </a:p>
          <a:p>
            <a:r>
              <a:rPr lang="tr-TR" dirty="0" smtClean="0"/>
              <a:t>Bu cümlede “dövmek” eylemi etkendir; çünkü “dövme” işini doğrudan özne (çocuk) gerçekleştirmektedir.</a:t>
            </a:r>
          </a:p>
          <a:p>
            <a:endParaRPr lang="tr-TR" dirty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2. </a:t>
            </a:r>
            <a:r>
              <a:rPr lang="tr-TR" dirty="0" err="1" smtClean="0"/>
              <a:t>Edİlgen</a:t>
            </a:r>
            <a:r>
              <a:rPr lang="tr-TR" dirty="0" smtClean="0"/>
              <a:t> </a:t>
            </a:r>
            <a:r>
              <a:rPr lang="tr-TR" dirty="0" err="1" smtClean="0"/>
              <a:t>Fİİl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196752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3100" dirty="0" smtClean="0"/>
              <a:t> </a:t>
            </a:r>
          </a:p>
          <a:p>
            <a:r>
              <a:rPr lang="tr-TR" sz="2800" dirty="0" smtClean="0"/>
              <a:t>Edilgen eylemin yüklem olduğu cümlelerde özne, yüklemde bildirilen işi yapmaz; başkasının yaptığı işten etkilenir. Edilgen eylem, “-n” ve “-l” ekiyle türetilir ve cümleye “başkası tarafından yapılma” anlamı katar. Edilgen eylemin yüklem olduğu cümlede özne “sözde özne” olarak adlandırılır.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mix_317 (1)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7950" y="285728"/>
            <a:ext cx="1143008" cy="1214446"/>
          </a:xfrm>
          <a:prstGeom prst="rect">
            <a:avLst/>
          </a:prstGeom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FİİLDE ÇATI: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Cümlede, eylemin nesne alabilip alamamasına ya da öznenin, eylemde bildirilen işle ilgili olarak gösterdiği özelliğe eylem çatısı denir. Dolayısıyla, yüklemi eylem olmayan cümlelerde çatı aranmaz.</a:t>
            </a:r>
          </a:p>
          <a:p>
            <a:endParaRPr lang="tr-TR" dirty="0"/>
          </a:p>
        </p:txBody>
      </p:sp>
      <p:pic>
        <p:nvPicPr>
          <p:cNvPr id="4" name="3 Resim" descr="9_uncu_sinifta_basari_dusuyor_h713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7752" y="3500438"/>
            <a:ext cx="2857500" cy="2857500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00B0F0"/>
                </a:solidFill>
              </a:rPr>
              <a:t>Küçük </a:t>
            </a:r>
            <a:r>
              <a:rPr lang="tr-TR" sz="2800" b="1" dirty="0" smtClean="0">
                <a:solidFill>
                  <a:srgbClr val="00B0F0"/>
                </a:solidFill>
              </a:rPr>
              <a:t>kardeş, yaramazlık yaptığı için dövüldü.</a:t>
            </a:r>
          </a:p>
          <a:p>
            <a:r>
              <a:rPr lang="tr-TR" sz="2400" dirty="0" smtClean="0"/>
              <a:t>Bu cümlede yükleme “Dövülen kim?” sorusunu sorarsak öznenin “küçük kardeş” olduğunu görürüz. Ancak “-I” ekini alan “dövüldü” eylemi, özne tarafından değil, başkası tarafından yapılmıştır. Yani burada özne, işi yapan öğe değil; başkasının yaptığı işten etkilenen öğe durumundadır. Dolayısıyla burada gerçek özne değil, “sözde özne” vardır.</a:t>
            </a:r>
          </a:p>
          <a:p>
            <a:endParaRPr lang="tr-TR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 Dönüşlü </a:t>
            </a:r>
            <a:r>
              <a:rPr lang="tr-TR" dirty="0" err="1" smtClean="0"/>
              <a:t>Fİİl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Özne, yüklemde belirtilen eylemi hem yapıyor hem de yaptığı bu eylemden etkileniyorsa bu tür eylemlere “dönüşlü eylem” denir. Dönüşlü eylemler de edilgen fiiller gibi “-I” ve “-n” ekiyle türetilir. Dönüşlü eylemin yüklem olduğu cümlede “kendi kendine yapma” anlamı vardır. Dönüşlü fiillerde özne gerçek öznedir</a:t>
            </a:r>
            <a:r>
              <a:rPr lang="tr-TR" dirty="0" smtClean="0"/>
              <a:t>.</a:t>
            </a:r>
            <a:endParaRPr lang="tr-TR" dirty="0" smtClean="0"/>
          </a:p>
        </p:txBody>
      </p:sp>
      <p:pic>
        <p:nvPicPr>
          <p:cNvPr id="4" name="3 Resim" descr="hareketli20avatarla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0"/>
            <a:ext cx="1928826" cy="1643050"/>
          </a:xfrm>
          <a:prstGeom prst="rect">
            <a:avLst/>
          </a:prstGeom>
        </p:spPr>
      </p:pic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00B0F0"/>
                </a:solidFill>
              </a:rPr>
              <a:t>Çocuk</a:t>
            </a:r>
            <a:r>
              <a:rPr lang="tr-TR" b="1" dirty="0" smtClean="0">
                <a:solidFill>
                  <a:srgbClr val="00B0F0"/>
                </a:solidFill>
              </a:rPr>
              <a:t>, yaptığı hata nedeniyle dövündü</a:t>
            </a:r>
            <a:r>
              <a:rPr lang="tr-TR" b="1" dirty="0" smtClean="0"/>
              <a:t>.</a:t>
            </a:r>
            <a:endParaRPr lang="tr-TR" dirty="0" smtClean="0"/>
          </a:p>
          <a:p>
            <a:r>
              <a:rPr lang="tr-TR" dirty="0" smtClean="0"/>
              <a:t>Bu cümlede öznenin (çocuk) “dövünme” işini kendisinin yaptığını ve bu işten yine kendisinin etkilendiğini görüyoruz. Dolayısıyla cümlenin yüklemi dönüşlü bir eylemdir.</a:t>
            </a:r>
          </a:p>
          <a:p>
            <a:endParaRPr lang="tr-T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Aşağıdaki cümlelerin yüklemlerini incelediğimizde, öznelerin, yüklemde bildirilen işi “kendi kendilerine yaptıklarını ve yaptıkları işten yine kendilerinin etkilendiklerini” görüyoruz.</a:t>
            </a:r>
          </a:p>
          <a:p>
            <a:r>
              <a:rPr lang="tr-TR" b="1" dirty="0" smtClean="0">
                <a:solidFill>
                  <a:srgbClr val="00B0F0"/>
                </a:solidFill>
              </a:rPr>
              <a:t>Sınavı kazandığımı duyunca çok sevindim.</a:t>
            </a:r>
          </a:p>
          <a:p>
            <a:r>
              <a:rPr lang="tr-TR" b="1" dirty="0" smtClean="0">
                <a:solidFill>
                  <a:srgbClr val="92D050"/>
                </a:solidFill>
              </a:rPr>
              <a:t>Babam, uzun yıllar çalıştığı işyerinden ayrıldı.</a:t>
            </a:r>
          </a:p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Sarsıntıyı duyunca hemen telefona sarıldı.</a:t>
            </a:r>
          </a:p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Prova saati yaklaşınca elbiselerini giyindi.</a:t>
            </a:r>
          </a:p>
          <a:p>
            <a:r>
              <a:rPr lang="tr-TR" b="1" dirty="0" smtClean="0">
                <a:solidFill>
                  <a:srgbClr val="0070C0"/>
                </a:solidFill>
              </a:rPr>
              <a:t>Dedesi her zaman madalyasıyla övünürdü.</a:t>
            </a:r>
          </a:p>
          <a:p>
            <a:endParaRPr lang="tr-TR" b="1" dirty="0"/>
          </a:p>
        </p:txBody>
      </p:sp>
      <p:pic>
        <p:nvPicPr>
          <p:cNvPr id="4" name="3 Resim" descr="etudiants001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14942" y="0"/>
            <a:ext cx="2857500" cy="200024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11560" y="4797152"/>
            <a:ext cx="7242048" cy="1143000"/>
          </a:xfrm>
        </p:spPr>
        <p:txBody>
          <a:bodyPr>
            <a:normAutofit fontScale="90000"/>
          </a:bodyPr>
          <a:lstStyle/>
          <a:p>
            <a:pPr algn="r"/>
            <a:r>
              <a:rPr lang="tr-TR" dirty="0" smtClean="0"/>
              <a:t>NURSENA MUTLU</a:t>
            </a:r>
            <a:br>
              <a:rPr lang="tr-TR" dirty="0" smtClean="0"/>
            </a:br>
            <a:r>
              <a:rPr lang="tr-TR" dirty="0" smtClean="0"/>
              <a:t>10-C/55</a:t>
            </a:r>
            <a:endParaRPr lang="tr-T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Eylemler </a:t>
            </a:r>
            <a:r>
              <a:rPr lang="tr-TR" dirty="0" err="1" smtClean="0"/>
              <a:t>çatIsI</a:t>
            </a:r>
            <a:r>
              <a:rPr lang="tr-TR" dirty="0" smtClean="0"/>
              <a:t> </a:t>
            </a:r>
            <a:r>
              <a:rPr lang="tr-TR" dirty="0" err="1" smtClean="0"/>
              <a:t>bakImIndan</a:t>
            </a:r>
            <a:r>
              <a:rPr lang="tr-TR" dirty="0" smtClean="0"/>
              <a:t> </a:t>
            </a:r>
            <a:r>
              <a:rPr lang="tr-TR" dirty="0" err="1" smtClean="0"/>
              <a:t>İ</a:t>
            </a:r>
            <a:r>
              <a:rPr lang="tr-TR" dirty="0" err="1" smtClean="0"/>
              <a:t>kİ</a:t>
            </a:r>
            <a:r>
              <a:rPr lang="tr-TR" dirty="0" smtClean="0"/>
              <a:t> </a:t>
            </a:r>
            <a:r>
              <a:rPr lang="tr-TR" dirty="0" smtClean="0"/>
              <a:t>grupta </a:t>
            </a:r>
            <a:r>
              <a:rPr lang="tr-TR" dirty="0" err="1" smtClean="0"/>
              <a:t>İncelenİr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A. Nesnesine Göre Fiiller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1. Geçişli Fiil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2. Geçişsiz Fiil</a:t>
            </a:r>
          </a:p>
          <a:p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B. Öznesine Göre Fiiller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1. Etken Fiil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2. Edilgen Fiil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3. Dönüşlü Fiil</a:t>
            </a:r>
          </a:p>
          <a:p>
            <a:r>
              <a:rPr lang="tr-TR" dirty="0" smtClean="0">
                <a:solidFill>
                  <a:schemeClr val="accent2">
                    <a:lumMod val="50000"/>
                  </a:schemeClr>
                </a:solidFill>
              </a:rPr>
              <a:t>4. İşteş Fiil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A. </a:t>
            </a:r>
            <a:r>
              <a:rPr lang="tr-TR" dirty="0" err="1" smtClean="0"/>
              <a:t>Nesnesİne</a:t>
            </a:r>
            <a:r>
              <a:rPr lang="tr-TR" dirty="0" smtClean="0"/>
              <a:t> </a:t>
            </a:r>
            <a:r>
              <a:rPr lang="tr-TR" dirty="0" smtClean="0"/>
              <a:t>Göre </a:t>
            </a:r>
            <a:r>
              <a:rPr lang="tr-TR" dirty="0" err="1" smtClean="0"/>
              <a:t>Fİİ</a:t>
            </a:r>
            <a:r>
              <a:rPr lang="tr-TR" dirty="0" err="1" smtClean="0"/>
              <a:t>ller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1. </a:t>
            </a:r>
            <a:r>
              <a:rPr lang="tr-TR" dirty="0" err="1" smtClean="0"/>
              <a:t>Geçİşlİ</a:t>
            </a:r>
            <a:r>
              <a:rPr lang="tr-TR" dirty="0" smtClean="0"/>
              <a:t> </a:t>
            </a:r>
            <a:r>
              <a:rPr lang="tr-TR" dirty="0" err="1" smtClean="0"/>
              <a:t>Fİİl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Nesnesi </a:t>
            </a:r>
            <a:r>
              <a:rPr lang="tr-TR" dirty="0" smtClean="0"/>
              <a:t>olan ya da nesne alabilen eylemlere “geçişli eylem” denir. Nesneyi, yükleme sorduğumuz “neyi, kimi, ne” sorularıyla bulduğumuz için, bu sorulara cevap veren eylemler geçişlidir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Ben 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bu kitabı geçen yaz </a:t>
            </a:r>
            <a:r>
              <a:rPr lang="tr-TR" b="1" u="sng" dirty="0" smtClean="0">
                <a:solidFill>
                  <a:schemeClr val="accent4">
                    <a:lumMod val="50000"/>
                  </a:schemeClr>
                </a:solidFill>
              </a:rPr>
              <a:t>okumuştum.</a:t>
            </a:r>
          </a:p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Askerdeki arkadaşıma mektup </a:t>
            </a:r>
            <a:r>
              <a:rPr lang="tr-TR" b="1" u="sng" dirty="0" smtClean="0">
                <a:solidFill>
                  <a:schemeClr val="accent4">
                    <a:lumMod val="50000"/>
                  </a:schemeClr>
                </a:solidFill>
              </a:rPr>
              <a:t>yazdım.</a:t>
            </a:r>
          </a:p>
          <a:p>
            <a:r>
              <a:rPr lang="tr-TR" dirty="0" smtClean="0"/>
              <a:t>Bu cümlelerde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“okumuştum” </a:t>
            </a:r>
            <a:r>
              <a:rPr lang="tr-TR" dirty="0" smtClean="0"/>
              <a:t>eylemi “bu kitabı” nesnesini,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“yazdım” </a:t>
            </a:r>
            <a:r>
              <a:rPr lang="tr-TR" dirty="0" smtClean="0"/>
              <a:t>eylemi “mektup” nesnesini aldığından geçişli bir eylemdir</a:t>
            </a:r>
            <a:endParaRPr lang="tr-TR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2. </a:t>
            </a:r>
            <a:r>
              <a:rPr lang="tr-TR" dirty="0" err="1" smtClean="0"/>
              <a:t>Geçİşsİz</a:t>
            </a:r>
            <a:r>
              <a:rPr lang="tr-TR" dirty="0" smtClean="0"/>
              <a:t> </a:t>
            </a:r>
            <a:r>
              <a:rPr lang="tr-TR" dirty="0" err="1" smtClean="0"/>
              <a:t>Fİİl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268760"/>
            <a:ext cx="7239000" cy="4846320"/>
          </a:xfrm>
        </p:spPr>
        <p:txBody>
          <a:bodyPr>
            <a:normAutofit/>
          </a:bodyPr>
          <a:lstStyle/>
          <a:p>
            <a:pPr>
              <a:buNone/>
            </a:pPr>
            <a:endParaRPr lang="tr-TR" dirty="0" smtClean="0"/>
          </a:p>
          <a:p>
            <a:r>
              <a:rPr lang="tr-TR" dirty="0" smtClean="0"/>
              <a:t>Nesne alamayan eylemlerdir. Geçişsiz eylemler, “neyi, kimi, ne” sorularına cevap veremez. Geçişsiz eylemlerin yüklem olduğu cümlelere dışarıdan herhangi bir nesne getirilemez.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buch00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3570" y="0"/>
            <a:ext cx="2357454" cy="1785925"/>
          </a:xfrm>
          <a:prstGeom prst="rect">
            <a:avLst/>
          </a:prstGeom>
        </p:spPr>
      </p:pic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Onun 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anlattığı fıkraya hepimiz </a:t>
            </a:r>
            <a:r>
              <a:rPr lang="tr-TR" b="1" u="sng" dirty="0" smtClean="0">
                <a:solidFill>
                  <a:schemeClr val="accent4">
                    <a:lumMod val="50000"/>
                  </a:schemeClr>
                </a:solidFill>
              </a:rPr>
              <a:t>güldük.</a:t>
            </a:r>
          </a:p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Babamla hafta sonları balık tutmaya </a:t>
            </a:r>
            <a:r>
              <a:rPr lang="tr-TR" b="1" u="sng" dirty="0" smtClean="0">
                <a:solidFill>
                  <a:schemeClr val="accent4">
                    <a:lumMod val="50000"/>
                  </a:schemeClr>
                </a:solidFill>
              </a:rPr>
              <a:t>gideriz.</a:t>
            </a:r>
          </a:p>
          <a:p>
            <a:r>
              <a:rPr lang="tr-TR" dirty="0" smtClean="0"/>
              <a:t>Bu cümlelerde yüklem olan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“güldük”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“gideriz” </a:t>
            </a:r>
            <a:r>
              <a:rPr lang="tr-TR" dirty="0" smtClean="0"/>
              <a:t>eylemleri nesne alamadığı için, geçişsiz bir eylemdir.</a:t>
            </a:r>
          </a:p>
          <a:p>
            <a:endParaRPr lang="tr-TR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404664"/>
            <a:ext cx="7239000" cy="1143000"/>
          </a:xfrm>
        </p:spPr>
        <p:txBody>
          <a:bodyPr>
            <a:noAutofit/>
          </a:bodyPr>
          <a:lstStyle/>
          <a:p>
            <a:r>
              <a:rPr lang="tr-TR" sz="3200" dirty="0" smtClean="0"/>
              <a:t>NOT: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772816"/>
            <a:ext cx="7239000" cy="4846320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accent5">
                    <a:lumMod val="50000"/>
                  </a:schemeClr>
                </a:solidFill>
              </a:rPr>
              <a:t>Not: Nesneyi bulmak için yükleme sorduğumuz “neyi, kimi, ne” sorularına “onu” sözcüğünü ortak bir cevap olarak verebiliriz. Cümleyi “onu” sözcüğü ile birlikte okuyarak cümledeki eylemin geçişli olup olmadığını kolayca anlayabiliriz.</a:t>
            </a:r>
          </a:p>
          <a:p>
            <a:pPr>
              <a:buNone/>
            </a:pPr>
            <a:endParaRPr lang="tr-TR" dirty="0"/>
          </a:p>
        </p:txBody>
      </p:sp>
      <p:pic>
        <p:nvPicPr>
          <p:cNvPr id="4" name="3 Resim" descr="bleistift2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57818" y="357166"/>
            <a:ext cx="1357322" cy="1285884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Sabahtan </a:t>
            </a:r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beri burada (onu) </a:t>
            </a:r>
            <a:r>
              <a:rPr lang="tr-TR" b="1" u="sng" dirty="0" smtClean="0">
                <a:solidFill>
                  <a:schemeClr val="accent4">
                    <a:lumMod val="50000"/>
                  </a:schemeClr>
                </a:solidFill>
              </a:rPr>
              <a:t>bekliyorum.</a:t>
            </a:r>
          </a:p>
          <a:p>
            <a:r>
              <a:rPr lang="tr-TR" b="1" dirty="0" smtClean="0">
                <a:solidFill>
                  <a:schemeClr val="accent4">
                    <a:lumMod val="50000"/>
                  </a:schemeClr>
                </a:solidFill>
              </a:rPr>
              <a:t>Balonu uçan çocuk bir süre (onu) </a:t>
            </a:r>
            <a:r>
              <a:rPr lang="tr-TR" b="1" u="sng" dirty="0" smtClean="0">
                <a:solidFill>
                  <a:schemeClr val="accent4">
                    <a:lumMod val="50000"/>
                  </a:schemeClr>
                </a:solidFill>
              </a:rPr>
              <a:t>ağladı.</a:t>
            </a:r>
          </a:p>
          <a:p>
            <a:r>
              <a:rPr lang="tr-TR" dirty="0" smtClean="0"/>
              <a:t>Bu cümlelerde nesne yoktur. Cümlelere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“onu”</a:t>
            </a:r>
            <a:r>
              <a:rPr lang="tr-TR" dirty="0" smtClean="0"/>
              <a:t> sözcüğünü getirdiğimizde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“beklemek” </a:t>
            </a:r>
            <a:r>
              <a:rPr lang="tr-TR" dirty="0" smtClean="0"/>
              <a:t>eyleminin geçişli, </a:t>
            </a:r>
            <a:r>
              <a:rPr lang="tr-TR" dirty="0" smtClean="0">
                <a:solidFill>
                  <a:schemeClr val="accent4">
                    <a:lumMod val="50000"/>
                  </a:schemeClr>
                </a:solidFill>
              </a:rPr>
              <a:t>“ağlamak” </a:t>
            </a:r>
            <a:r>
              <a:rPr lang="tr-TR" dirty="0" smtClean="0"/>
              <a:t>eyleminin geçişsiz olduğunu görürüz.</a:t>
            </a:r>
          </a:p>
          <a:p>
            <a:endParaRPr lang="tr-TR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65</TotalTime>
  <Words>883</Words>
  <Application>Microsoft Office PowerPoint</Application>
  <PresentationFormat>Ekran Gösterisi (4:3)</PresentationFormat>
  <Paragraphs>90</Paragraphs>
  <Slides>24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5" baseType="lpstr">
      <vt:lpstr>Zengin</vt:lpstr>
      <vt:lpstr>FİİLDE ÇATI</vt:lpstr>
      <vt:lpstr>FİİLDE ÇATI:</vt:lpstr>
      <vt:lpstr>Eylemler çatIsI bakImIndan İkİ grupta İncelenİr:</vt:lpstr>
      <vt:lpstr>A. Nesnesİne Göre Fİİller 1. Geçİşlİ Fİİl</vt:lpstr>
      <vt:lpstr>ÖRNEK</vt:lpstr>
      <vt:lpstr>2. Geçİşsİz Fİİl</vt:lpstr>
      <vt:lpstr>ÖRNEK</vt:lpstr>
      <vt:lpstr>NOT:</vt:lpstr>
      <vt:lpstr>ÖRNEK</vt:lpstr>
      <vt:lpstr>Not:</vt:lpstr>
      <vt:lpstr>ÖRNEK</vt:lpstr>
      <vt:lpstr>NOT:</vt:lpstr>
      <vt:lpstr>ÖRNEK</vt:lpstr>
      <vt:lpstr>GEÇİŞSİZ- OLDURGAN EYLEM:</vt:lpstr>
      <vt:lpstr>…</vt:lpstr>
      <vt:lpstr>B. Öznesİne Göre Fİİller</vt:lpstr>
      <vt:lpstr>1. ETKEN FİİL</vt:lpstr>
      <vt:lpstr>ÖRNEK</vt:lpstr>
      <vt:lpstr>2. Edİlgen Fİİl</vt:lpstr>
      <vt:lpstr>ÖRNEK</vt:lpstr>
      <vt:lpstr>3. Dönüşlü Fİİl</vt:lpstr>
      <vt:lpstr>ÖRNEK</vt:lpstr>
      <vt:lpstr>ÖRNEKLER:</vt:lpstr>
      <vt:lpstr>NURSENA MUTLU 10-C/55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FİİLDE ÇATI</dc:title>
  <dc:creator>User</dc:creator>
  <cp:lastModifiedBy>casper</cp:lastModifiedBy>
  <cp:revision>10</cp:revision>
  <dcterms:created xsi:type="dcterms:W3CDTF">2016-04-13T15:40:24Z</dcterms:created>
  <dcterms:modified xsi:type="dcterms:W3CDTF">2016-04-17T14:53:29Z</dcterms:modified>
</cp:coreProperties>
</file>