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2" r:id="rId6"/>
    <p:sldId id="266" r:id="rId7"/>
    <p:sldId id="267" r:id="rId8"/>
    <p:sldId id="268" r:id="rId9"/>
    <p:sldId id="269" r:id="rId10"/>
    <p:sldId id="270" r:id="rId11"/>
    <p:sldId id="272" r:id="rId12"/>
    <p:sldId id="273" r:id="rId13"/>
    <p:sldId id="274" r:id="rId14"/>
    <p:sldId id="275" r:id="rId15"/>
    <p:sldId id="276" r:id="rId16"/>
    <p:sldId id="263" r:id="rId17"/>
    <p:sldId id="277" r:id="rId18"/>
    <p:sldId id="265" r:id="rId19"/>
    <p:sldId id="26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80" autoAdjust="0"/>
    <p:restoredTop sz="94660"/>
  </p:normalViewPr>
  <p:slideViewPr>
    <p:cSldViewPr>
      <p:cViewPr varScale="1">
        <p:scale>
          <a:sx n="68" d="100"/>
          <a:sy n="68" d="100"/>
        </p:scale>
        <p:origin x="-145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18F728DE-34AB-4F2B-87BA-23DFD479AC7C}" type="datetimeFigureOut">
              <a:rPr lang="tr-TR" smtClean="0"/>
              <a:pPr/>
              <a:t>20.12.2015</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CD0A5AE-6B73-42B2-9C41-69D60033F46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8F728DE-34AB-4F2B-87BA-23DFD479AC7C}" type="datetimeFigureOut">
              <a:rPr lang="tr-TR" smtClean="0"/>
              <a:pPr/>
              <a:t>20.12.2015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CD0A5AE-6B73-42B2-9C41-69D60033F46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8F728DE-34AB-4F2B-87BA-23DFD479AC7C}" type="datetimeFigureOut">
              <a:rPr lang="tr-TR" smtClean="0"/>
              <a:pPr/>
              <a:t>20.12.2015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CD0A5AE-6B73-42B2-9C41-69D60033F46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18F728DE-34AB-4F2B-87BA-23DFD479AC7C}" type="datetimeFigureOut">
              <a:rPr lang="tr-TR" smtClean="0"/>
              <a:pPr/>
              <a:t>20.12.2015</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FCD0A5AE-6B73-42B2-9C41-69D60033F46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18F728DE-34AB-4F2B-87BA-23DFD479AC7C}" type="datetimeFigureOut">
              <a:rPr lang="tr-TR" smtClean="0"/>
              <a:pPr/>
              <a:t>20.12.2015</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FCD0A5AE-6B73-42B2-9C41-69D60033F465}"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18F728DE-34AB-4F2B-87BA-23DFD479AC7C}" type="datetimeFigureOut">
              <a:rPr lang="tr-TR" smtClean="0"/>
              <a:pPr/>
              <a:t>20.12.2015</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FCD0A5AE-6B73-42B2-9C41-69D60033F46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18F728DE-34AB-4F2B-87BA-23DFD479AC7C}" type="datetimeFigureOut">
              <a:rPr lang="tr-TR" smtClean="0"/>
              <a:pPr/>
              <a:t>20.12.2015</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FCD0A5AE-6B73-42B2-9C41-69D60033F465}"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18F728DE-34AB-4F2B-87BA-23DFD479AC7C}" type="datetimeFigureOut">
              <a:rPr lang="tr-TR" smtClean="0"/>
              <a:pPr/>
              <a:t>20.12.2015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CD0A5AE-6B73-42B2-9C41-69D60033F46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18F728DE-34AB-4F2B-87BA-23DFD479AC7C}" type="datetimeFigureOut">
              <a:rPr lang="tr-TR" smtClean="0"/>
              <a:pPr/>
              <a:t>20.12.2015</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FCD0A5AE-6B73-42B2-9C41-69D60033F46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18F728DE-34AB-4F2B-87BA-23DFD479AC7C}" type="datetimeFigureOut">
              <a:rPr lang="tr-TR" smtClean="0"/>
              <a:pPr/>
              <a:t>20.12.2015</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FCD0A5AE-6B73-42B2-9C41-69D60033F465}"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18F728DE-34AB-4F2B-87BA-23DFD479AC7C}" type="datetimeFigureOut">
              <a:rPr lang="tr-TR" smtClean="0"/>
              <a:pPr/>
              <a:t>20.12.2015</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FCD0A5AE-6B73-42B2-9C41-69D60033F465}"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8F728DE-34AB-4F2B-87BA-23DFD479AC7C}" type="datetimeFigureOut">
              <a:rPr lang="tr-TR" smtClean="0"/>
              <a:pPr/>
              <a:t>20.12.2015</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CD0A5AE-6B73-42B2-9C41-69D60033F465}"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turkedebiyati.org/turk_destanlari.html" TargetMode="External"/><Relationship Id="rId2" Type="http://schemas.openxmlformats.org/officeDocument/2006/relationships/hyperlink" Target="http://www.turkedebiyati.org/sav.html" TargetMode="External"/><Relationship Id="rId1" Type="http://schemas.openxmlformats.org/officeDocument/2006/relationships/slideLayout" Target="../slideLayouts/slideLayout2.xml"/><Relationship Id="rId4" Type="http://schemas.openxmlformats.org/officeDocument/2006/relationships/hyperlink" Target="http://www.turkedebiyati.org/hece_olcusu.htm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turkedebiyati.org/yazili-edebiyat.html" TargetMode="External"/><Relationship Id="rId2" Type="http://schemas.openxmlformats.org/officeDocument/2006/relationships/hyperlink" Target="http://www.turkedebiyati.org/sozlu-edebiyat.html" TargetMode="External"/><Relationship Id="rId1" Type="http://schemas.openxmlformats.org/officeDocument/2006/relationships/slideLayout" Target="../slideLayouts/slideLayout2.xml"/><Relationship Id="rId4" Type="http://schemas.openxmlformats.org/officeDocument/2006/relationships/hyperlink" Target="http://www.turkedebiyati.org/turk_destanlari.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turkedebiyati.org/kosuk.html" TargetMode="External"/><Relationship Id="rId2" Type="http://schemas.openxmlformats.org/officeDocument/2006/relationships/hyperlink" Target="http://www.turkedebiyati.org/sagu.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EDEBİYAT PERFORMANS ÖDEVİ</a:t>
            </a:r>
            <a:endParaRPr lang="tr-TR" dirty="0"/>
          </a:p>
        </p:txBody>
      </p:sp>
      <p:sp>
        <p:nvSpPr>
          <p:cNvPr id="3" name="2 Alt Başlık"/>
          <p:cNvSpPr>
            <a:spLocks noGrp="1"/>
          </p:cNvSpPr>
          <p:nvPr>
            <p:ph type="subTitle" idx="1"/>
          </p:nvPr>
        </p:nvSpPr>
        <p:spPr>
          <a:xfrm>
            <a:off x="540544" y="2928934"/>
            <a:ext cx="8062912" cy="2928958"/>
          </a:xfrm>
        </p:spPr>
        <p:txBody>
          <a:bodyPr>
            <a:normAutofit/>
          </a:bodyPr>
          <a:lstStyle/>
          <a:p>
            <a:r>
              <a:rPr lang="tr-TR" sz="4800" b="1" dirty="0" smtClean="0">
                <a:solidFill>
                  <a:srgbClr val="FF0000"/>
                </a:solidFill>
                <a:effectLst>
                  <a:glow rad="228600">
                    <a:schemeClr val="accent2">
                      <a:satMod val="175000"/>
                      <a:alpha val="40000"/>
                    </a:schemeClr>
                  </a:glow>
                </a:effectLst>
              </a:rPr>
              <a:t>DESTAN DÖNEMİ TÜRK EDEBİYATI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000108"/>
            <a:ext cx="8229600" cy="5097510"/>
          </a:xfrm>
        </p:spPr>
        <p:txBody>
          <a:bodyPr>
            <a:normAutofit fontScale="85000" lnSpcReduction="20000"/>
          </a:bodyPr>
          <a:lstStyle/>
          <a:p>
            <a:pPr fontAlgn="base"/>
            <a:r>
              <a:rPr lang="tr-TR" b="1" dirty="0" smtClean="0">
                <a:solidFill>
                  <a:srgbClr val="FF0000"/>
                </a:solidFill>
              </a:rPr>
              <a:t>Dünyanın en önemli doğal  destanları şunlardır:</a:t>
            </a:r>
            <a:endParaRPr lang="tr-TR" dirty="0" smtClean="0">
              <a:solidFill>
                <a:srgbClr val="FF0000"/>
              </a:solidFill>
            </a:endParaRPr>
          </a:p>
          <a:p>
            <a:pPr fontAlgn="base"/>
            <a:r>
              <a:rPr lang="tr-TR" b="1" dirty="0" smtClean="0"/>
              <a:t>1.    </a:t>
            </a:r>
            <a:r>
              <a:rPr lang="tr-TR" dirty="0" err="1" smtClean="0"/>
              <a:t>İlyada</a:t>
            </a:r>
            <a:r>
              <a:rPr lang="tr-TR" dirty="0" smtClean="0"/>
              <a:t> ve </a:t>
            </a:r>
            <a:r>
              <a:rPr lang="tr-TR" dirty="0" err="1" smtClean="0"/>
              <a:t>Odisseia</a:t>
            </a:r>
            <a:r>
              <a:rPr lang="tr-TR" dirty="0" smtClean="0"/>
              <a:t>:  (Homeros – Yunan destanı)</a:t>
            </a:r>
          </a:p>
          <a:p>
            <a:pPr fontAlgn="base"/>
            <a:r>
              <a:rPr lang="tr-TR" b="1" dirty="0" smtClean="0"/>
              <a:t>2.    </a:t>
            </a:r>
            <a:r>
              <a:rPr lang="tr-TR" dirty="0" smtClean="0"/>
              <a:t>Şehname: (</a:t>
            </a:r>
            <a:r>
              <a:rPr lang="tr-TR" dirty="0" err="1" smtClean="0"/>
              <a:t>Firdevsi</a:t>
            </a:r>
            <a:r>
              <a:rPr lang="tr-TR" dirty="0" smtClean="0"/>
              <a:t> – İran destanı)</a:t>
            </a:r>
          </a:p>
          <a:p>
            <a:pPr fontAlgn="base"/>
            <a:r>
              <a:rPr lang="tr-TR" b="1" dirty="0" smtClean="0"/>
              <a:t>3.    </a:t>
            </a:r>
            <a:r>
              <a:rPr lang="tr-TR" dirty="0" err="1" smtClean="0"/>
              <a:t>Kalevala</a:t>
            </a:r>
            <a:r>
              <a:rPr lang="tr-TR" dirty="0" smtClean="0"/>
              <a:t> : (</a:t>
            </a:r>
            <a:r>
              <a:rPr lang="tr-TR" dirty="0" err="1" smtClean="0"/>
              <a:t>Lönndrof</a:t>
            </a:r>
            <a:r>
              <a:rPr lang="tr-TR" dirty="0" smtClean="0"/>
              <a:t> – Fin destanı)</a:t>
            </a:r>
          </a:p>
          <a:p>
            <a:pPr fontAlgn="base"/>
            <a:r>
              <a:rPr lang="tr-TR" b="1" dirty="0" smtClean="0"/>
              <a:t>4.    </a:t>
            </a:r>
            <a:r>
              <a:rPr lang="tr-TR" dirty="0" err="1" smtClean="0"/>
              <a:t>Ramayana</a:t>
            </a:r>
            <a:r>
              <a:rPr lang="tr-TR" dirty="0" smtClean="0"/>
              <a:t>: (</a:t>
            </a:r>
            <a:r>
              <a:rPr lang="tr-TR" dirty="0" err="1" smtClean="0"/>
              <a:t>Balmiki</a:t>
            </a:r>
            <a:r>
              <a:rPr lang="tr-TR" dirty="0" smtClean="0"/>
              <a:t> – Hint destanı)</a:t>
            </a:r>
          </a:p>
          <a:p>
            <a:pPr fontAlgn="base"/>
            <a:r>
              <a:rPr lang="tr-TR" b="1" dirty="0" smtClean="0"/>
              <a:t> 5.    </a:t>
            </a:r>
            <a:r>
              <a:rPr lang="tr-TR" dirty="0" err="1" smtClean="0"/>
              <a:t>İgor</a:t>
            </a:r>
            <a:r>
              <a:rPr lang="tr-TR" dirty="0" smtClean="0"/>
              <a:t>     : ( . ........ – Rus Destanı)</a:t>
            </a:r>
          </a:p>
          <a:p>
            <a:pPr fontAlgn="base"/>
            <a:r>
              <a:rPr lang="tr-TR" b="1" dirty="0" smtClean="0"/>
              <a:t> 6.    </a:t>
            </a:r>
            <a:r>
              <a:rPr lang="tr-TR" dirty="0" err="1" smtClean="0"/>
              <a:t>Chanson</a:t>
            </a:r>
            <a:r>
              <a:rPr lang="tr-TR" dirty="0" smtClean="0"/>
              <a:t> ve </a:t>
            </a:r>
            <a:r>
              <a:rPr lang="tr-TR" dirty="0" err="1" smtClean="0"/>
              <a:t>Rolan</a:t>
            </a:r>
            <a:r>
              <a:rPr lang="tr-TR" dirty="0" smtClean="0"/>
              <a:t> ( ...... – Fransız Destanı)</a:t>
            </a:r>
          </a:p>
          <a:p>
            <a:pPr fontAlgn="base"/>
            <a:r>
              <a:rPr lang="tr-TR" b="1" dirty="0" smtClean="0"/>
              <a:t> 7.    </a:t>
            </a:r>
            <a:r>
              <a:rPr lang="tr-TR" dirty="0" smtClean="0"/>
              <a:t>Şinto    : (. ....... – Japon Destanı)</a:t>
            </a:r>
          </a:p>
          <a:p>
            <a:pPr fontAlgn="base"/>
            <a:r>
              <a:rPr lang="tr-TR" b="1" dirty="0" smtClean="0"/>
              <a:t>8.    </a:t>
            </a:r>
            <a:r>
              <a:rPr lang="tr-TR" dirty="0" err="1" smtClean="0"/>
              <a:t>Nibelüngen</a:t>
            </a:r>
            <a:r>
              <a:rPr lang="tr-TR" dirty="0" smtClean="0"/>
              <a:t> : (........ – Alman Destanı)</a:t>
            </a:r>
          </a:p>
          <a:p>
            <a:pPr fontAlgn="base"/>
            <a:r>
              <a:rPr lang="tr-TR" b="1" dirty="0" smtClean="0"/>
              <a:t>9.    </a:t>
            </a:r>
            <a:r>
              <a:rPr lang="tr-TR" dirty="0" err="1" smtClean="0"/>
              <a:t>Gılgamış</a:t>
            </a:r>
            <a:r>
              <a:rPr lang="tr-TR" dirty="0" smtClean="0"/>
              <a:t> : (.......... – Sümerler)</a:t>
            </a:r>
          </a:p>
          <a:p>
            <a:pPr fontAlgn="base"/>
            <a:r>
              <a:rPr lang="tr-TR" dirty="0" smtClean="0"/>
              <a:t>Dünyanın en eski destanı </a:t>
            </a:r>
            <a:r>
              <a:rPr lang="tr-TR" b="1" dirty="0" err="1" smtClean="0"/>
              <a:t>Gılgamış</a:t>
            </a:r>
            <a:r>
              <a:rPr lang="tr-TR" b="1" dirty="0" smtClean="0"/>
              <a:t> Destanı’</a:t>
            </a:r>
            <a:r>
              <a:rPr lang="tr-TR" dirty="0" smtClean="0"/>
              <a:t>dır.(M.Ö. 3000 - Sümer destanı)</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357166"/>
            <a:ext cx="8929718" cy="6215106"/>
          </a:xfrm>
        </p:spPr>
        <p:txBody>
          <a:bodyPr>
            <a:noAutofit/>
          </a:bodyPr>
          <a:lstStyle/>
          <a:p>
            <a:pPr fontAlgn="base"/>
            <a:r>
              <a:rPr lang="tr-TR" sz="2000" b="1" dirty="0" smtClean="0">
                <a:solidFill>
                  <a:srgbClr val="FF0000"/>
                </a:solidFill>
              </a:rPr>
              <a:t>Tarihi Gelişimine Göre Türk Destanları</a:t>
            </a:r>
          </a:p>
          <a:p>
            <a:pPr fontAlgn="base"/>
            <a:r>
              <a:rPr lang="tr-TR" sz="2000" b="1" dirty="0" smtClean="0">
                <a:solidFill>
                  <a:srgbClr val="FF0000"/>
                </a:solidFill>
              </a:rPr>
              <a:t>1.   Yaratılış Destanı:</a:t>
            </a:r>
            <a:endParaRPr lang="tr-TR" sz="2000" dirty="0" smtClean="0">
              <a:solidFill>
                <a:srgbClr val="FF0000"/>
              </a:solidFill>
            </a:endParaRPr>
          </a:p>
          <a:p>
            <a:pPr fontAlgn="base"/>
            <a:r>
              <a:rPr lang="tr-TR" sz="1400" dirty="0" smtClean="0"/>
              <a:t>     Yaratılış efsanesinde Türkler, Moğollar ve eski Sibirya kavimleri arasında ortak bir din olarak görülen Şaman dininden önemli çizgiler taşır. Bu destanda, Tanrı Kayra Han ile uçsuz bucaksız bir sudan başka hiçbir şey yokken insanoğlunun yaratılışı efsane edilir.</a:t>
            </a:r>
          </a:p>
          <a:p>
            <a:pPr fontAlgn="base"/>
            <a:r>
              <a:rPr lang="tr-TR" sz="2000" b="1" dirty="0" smtClean="0">
                <a:solidFill>
                  <a:srgbClr val="FF0000"/>
                </a:solidFill>
              </a:rPr>
              <a:t>2.   Saka Destanları:</a:t>
            </a:r>
          </a:p>
          <a:p>
            <a:pPr fontAlgn="base">
              <a:buNone/>
            </a:pPr>
            <a:r>
              <a:rPr lang="tr-TR" sz="2000" b="1" dirty="0" smtClean="0">
                <a:solidFill>
                  <a:schemeClr val="accent6">
                    <a:lumMod val="75000"/>
                  </a:schemeClr>
                </a:solidFill>
              </a:rPr>
              <a:t>  a</a:t>
            </a:r>
            <a:r>
              <a:rPr lang="tr-TR" sz="2000" b="1" dirty="0" smtClean="0">
                <a:solidFill>
                  <a:schemeClr val="accent6">
                    <a:lumMod val="75000"/>
                  </a:schemeClr>
                </a:solidFill>
              </a:rPr>
              <a:t>)  Alper </a:t>
            </a:r>
            <a:r>
              <a:rPr lang="tr-TR" sz="2000" b="1" dirty="0" err="1" smtClean="0">
                <a:solidFill>
                  <a:schemeClr val="accent6">
                    <a:lumMod val="75000"/>
                  </a:schemeClr>
                </a:solidFill>
              </a:rPr>
              <a:t>Tunga</a:t>
            </a:r>
            <a:r>
              <a:rPr lang="tr-TR" sz="2000" b="1" dirty="0" smtClean="0">
                <a:solidFill>
                  <a:schemeClr val="accent6">
                    <a:lumMod val="75000"/>
                  </a:schemeClr>
                </a:solidFill>
              </a:rPr>
              <a:t> Destanı:</a:t>
            </a:r>
            <a:r>
              <a:rPr lang="tr-TR" sz="1400" dirty="0" smtClean="0"/>
              <a:t>7. yy.da yaşadığı ve Türk – İran savaşlarında kahramanlıklar gösterdiği, sonunda ise İran Hükümdarı </a:t>
            </a:r>
            <a:r>
              <a:rPr lang="tr-TR" sz="1400" dirty="0" err="1" smtClean="0"/>
              <a:t>Keyhüsrev’e</a:t>
            </a:r>
            <a:r>
              <a:rPr lang="tr-TR" sz="1400" dirty="0" smtClean="0"/>
              <a:t> yenilerek öldürüldüğü bilinen Alp Er </a:t>
            </a:r>
            <a:r>
              <a:rPr lang="tr-TR" sz="1400" dirty="0" err="1" smtClean="0"/>
              <a:t>Tunga’yı</a:t>
            </a:r>
            <a:r>
              <a:rPr lang="tr-TR" sz="1400" dirty="0" smtClean="0"/>
              <a:t> </a:t>
            </a:r>
            <a:r>
              <a:rPr lang="tr-TR" sz="1400" dirty="0" smtClean="0"/>
              <a:t>anlatır.</a:t>
            </a:r>
          </a:p>
          <a:p>
            <a:pPr fontAlgn="base">
              <a:buNone/>
            </a:pPr>
            <a:r>
              <a:rPr lang="tr-TR" sz="2000" b="1" dirty="0" smtClean="0">
                <a:solidFill>
                  <a:schemeClr val="accent6">
                    <a:lumMod val="75000"/>
                  </a:schemeClr>
                </a:solidFill>
              </a:rPr>
              <a:t>b</a:t>
            </a:r>
            <a:r>
              <a:rPr lang="tr-TR" sz="2000" b="1" dirty="0" smtClean="0">
                <a:solidFill>
                  <a:schemeClr val="accent6">
                    <a:lumMod val="75000"/>
                  </a:schemeClr>
                </a:solidFill>
              </a:rPr>
              <a:t>)  Şu Destanı:</a:t>
            </a:r>
            <a:r>
              <a:rPr lang="tr-TR" sz="1400" dirty="0" smtClean="0"/>
              <a:t>M.Ö. IV. </a:t>
            </a:r>
            <a:r>
              <a:rPr lang="tr-TR" sz="1400" dirty="0" err="1" smtClean="0"/>
              <a:t>yy’da</a:t>
            </a:r>
            <a:r>
              <a:rPr lang="tr-TR" sz="1400" dirty="0" smtClean="0"/>
              <a:t> yaşamış bir Türk hükümdarı olan </a:t>
            </a:r>
            <a:r>
              <a:rPr lang="tr-TR" sz="1400" dirty="0" err="1" smtClean="0"/>
              <a:t>Şu’nun</a:t>
            </a:r>
            <a:r>
              <a:rPr lang="tr-TR" sz="1400" dirty="0" smtClean="0"/>
              <a:t> yaşamı ile Makedonyalı Büyük İskender’in Türk illerine yürüyüşünü anlatan bir destandır.</a:t>
            </a:r>
          </a:p>
          <a:p>
            <a:pPr fontAlgn="base"/>
            <a:r>
              <a:rPr lang="tr-TR" sz="2000" b="1" dirty="0" smtClean="0">
                <a:solidFill>
                  <a:srgbClr val="FF0000"/>
                </a:solidFill>
              </a:rPr>
              <a:t>3.   Hun - Oğuz </a:t>
            </a:r>
            <a:r>
              <a:rPr lang="tr-TR" sz="2000" b="1" dirty="0" smtClean="0">
                <a:solidFill>
                  <a:srgbClr val="FF0000"/>
                </a:solidFill>
              </a:rPr>
              <a:t>Destanlar</a:t>
            </a:r>
          </a:p>
          <a:p>
            <a:pPr fontAlgn="base"/>
            <a:r>
              <a:rPr lang="tr-TR" sz="2000" b="1" dirty="0" smtClean="0">
                <a:solidFill>
                  <a:schemeClr val="accent6">
                    <a:lumMod val="75000"/>
                  </a:schemeClr>
                </a:solidFill>
              </a:rPr>
              <a:t>  a)   Oğuz Kağan Destanı: </a:t>
            </a:r>
            <a:r>
              <a:rPr lang="tr-TR" sz="1400" dirty="0" smtClean="0"/>
              <a:t>Hun Türklerini bir araya toplayarak Türk birliğini ve Hun Devletini kuran Oğuz Kağan’ı </a:t>
            </a:r>
            <a:r>
              <a:rPr lang="tr-TR" sz="1400" dirty="0" smtClean="0"/>
              <a:t>anlatır.</a:t>
            </a:r>
          </a:p>
          <a:p>
            <a:pPr fontAlgn="base"/>
            <a:r>
              <a:rPr lang="tr-TR" sz="1400" b="1" dirty="0" smtClean="0">
                <a:solidFill>
                  <a:schemeClr val="accent6">
                    <a:lumMod val="75000"/>
                  </a:schemeClr>
                </a:solidFill>
              </a:rPr>
              <a:t> </a:t>
            </a:r>
            <a:r>
              <a:rPr lang="tr-TR" sz="1400" b="1" dirty="0" smtClean="0">
                <a:solidFill>
                  <a:schemeClr val="accent6">
                    <a:lumMod val="75000"/>
                  </a:schemeClr>
                </a:solidFill>
              </a:rPr>
              <a:t>b</a:t>
            </a:r>
            <a:r>
              <a:rPr lang="tr-TR" sz="2000" b="1" dirty="0" smtClean="0">
                <a:solidFill>
                  <a:schemeClr val="accent6">
                    <a:lumMod val="75000"/>
                  </a:schemeClr>
                </a:solidFill>
              </a:rPr>
              <a:t>)   </a:t>
            </a:r>
            <a:r>
              <a:rPr lang="tr-TR" sz="2000" b="1" dirty="0" err="1" smtClean="0">
                <a:solidFill>
                  <a:schemeClr val="accent6">
                    <a:lumMod val="75000"/>
                  </a:schemeClr>
                </a:solidFill>
              </a:rPr>
              <a:t>Attila</a:t>
            </a:r>
            <a:r>
              <a:rPr lang="tr-TR" sz="2000" b="1" dirty="0" smtClean="0">
                <a:solidFill>
                  <a:schemeClr val="accent6">
                    <a:lumMod val="75000"/>
                  </a:schemeClr>
                </a:solidFill>
              </a:rPr>
              <a:t> Destanı</a:t>
            </a:r>
            <a:r>
              <a:rPr lang="tr-TR" sz="1400" b="1" dirty="0" smtClean="0"/>
              <a:t>: </a:t>
            </a:r>
            <a:r>
              <a:rPr lang="tr-TR" sz="1400" dirty="0" smtClean="0"/>
              <a:t>Avrupa topraklarında devlet kuran Batı Hunları’na ait bir destandır. Elde fazla bilgi yoktur. </a:t>
            </a:r>
            <a:r>
              <a:rPr lang="tr-TR" sz="1400" dirty="0" err="1" smtClean="0"/>
              <a:t>Attila’nın</a:t>
            </a:r>
            <a:r>
              <a:rPr lang="tr-TR" sz="1400" dirty="0" smtClean="0"/>
              <a:t> çadırı çevresinde kahramanlık türkülerinin nasıl söylendiğine ait bir hatıradır.</a:t>
            </a:r>
          </a:p>
          <a:p>
            <a:endParaRPr lang="tr-TR"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85728"/>
            <a:ext cx="8429684" cy="6357982"/>
          </a:xfrm>
        </p:spPr>
        <p:txBody>
          <a:bodyPr>
            <a:normAutofit fontScale="62500" lnSpcReduction="20000"/>
          </a:bodyPr>
          <a:lstStyle/>
          <a:p>
            <a:pPr fontAlgn="base"/>
            <a:r>
              <a:rPr lang="tr-TR" sz="3600" b="1" dirty="0" smtClean="0">
                <a:solidFill>
                  <a:srgbClr val="FF0000"/>
                </a:solidFill>
              </a:rPr>
              <a:t>4.   Göktürk Destanları:</a:t>
            </a:r>
          </a:p>
          <a:p>
            <a:pPr fontAlgn="base"/>
            <a:r>
              <a:rPr lang="tr-TR" sz="3200" b="1" dirty="0" smtClean="0"/>
              <a:t>  </a:t>
            </a:r>
            <a:r>
              <a:rPr lang="tr-TR" sz="3600" b="1" dirty="0" smtClean="0">
                <a:solidFill>
                  <a:schemeClr val="accent6">
                    <a:lumMod val="60000"/>
                    <a:lumOff val="40000"/>
                  </a:schemeClr>
                </a:solidFill>
              </a:rPr>
              <a:t> </a:t>
            </a:r>
            <a:r>
              <a:rPr lang="tr-TR" sz="3600" b="1" dirty="0" smtClean="0">
                <a:solidFill>
                  <a:schemeClr val="accent6">
                    <a:lumMod val="60000"/>
                    <a:lumOff val="40000"/>
                  </a:schemeClr>
                </a:solidFill>
              </a:rPr>
              <a:t>a</a:t>
            </a:r>
            <a:r>
              <a:rPr lang="tr-TR" sz="3600" b="1" dirty="0" smtClean="0">
                <a:solidFill>
                  <a:schemeClr val="accent6">
                    <a:lumMod val="60000"/>
                    <a:lumOff val="40000"/>
                  </a:schemeClr>
                </a:solidFill>
              </a:rPr>
              <a:t>)  Bozkurt Destanı:</a:t>
            </a:r>
            <a:r>
              <a:rPr lang="tr-TR" sz="3200" b="1" dirty="0" smtClean="0"/>
              <a:t>Bu destanda Göktürklerin uğradığı felaket ve bir dişi kurttan nasıl türedikleri anlatılmaktadır.</a:t>
            </a:r>
          </a:p>
          <a:p>
            <a:pPr fontAlgn="base"/>
            <a:r>
              <a:rPr lang="tr-TR" sz="3200" b="1" dirty="0" smtClean="0"/>
              <a:t>  </a:t>
            </a:r>
            <a:r>
              <a:rPr lang="tr-TR" sz="3600" b="1" dirty="0" smtClean="0">
                <a:solidFill>
                  <a:schemeClr val="accent6">
                    <a:lumMod val="60000"/>
                    <a:lumOff val="40000"/>
                  </a:schemeClr>
                </a:solidFill>
              </a:rPr>
              <a:t> </a:t>
            </a:r>
            <a:r>
              <a:rPr lang="tr-TR" sz="3600" b="1" dirty="0" smtClean="0">
                <a:solidFill>
                  <a:schemeClr val="accent6">
                    <a:lumMod val="60000"/>
                    <a:lumOff val="40000"/>
                  </a:schemeClr>
                </a:solidFill>
              </a:rPr>
              <a:t>b)  Ergenekon Destanı:</a:t>
            </a:r>
            <a:r>
              <a:rPr lang="tr-TR" sz="3200" b="1" dirty="0" smtClean="0"/>
              <a:t>Göktürklerin Ergenekon denilen yerde  nasıl çoğaldıkları ve oradan çıkarak düşmanlarını yenişlerini konu edinir.</a:t>
            </a:r>
          </a:p>
          <a:p>
            <a:pPr fontAlgn="base"/>
            <a:r>
              <a:rPr lang="tr-TR" sz="3200" b="1" dirty="0" smtClean="0"/>
              <a:t>  </a:t>
            </a:r>
            <a:r>
              <a:rPr lang="tr-TR" sz="3600" b="1" dirty="0" smtClean="0">
                <a:solidFill>
                  <a:srgbClr val="FF0000"/>
                </a:solidFill>
              </a:rPr>
              <a:t> </a:t>
            </a:r>
            <a:r>
              <a:rPr lang="tr-TR" sz="3600" b="1" dirty="0" smtClean="0">
                <a:solidFill>
                  <a:srgbClr val="FF0000"/>
                </a:solidFill>
              </a:rPr>
              <a:t>5</a:t>
            </a:r>
            <a:r>
              <a:rPr lang="tr-TR" sz="3600" b="1" dirty="0" smtClean="0">
                <a:solidFill>
                  <a:srgbClr val="FF0000"/>
                </a:solidFill>
              </a:rPr>
              <a:t>.   </a:t>
            </a:r>
            <a:r>
              <a:rPr lang="tr-TR" sz="3600" b="1" dirty="0" err="1" smtClean="0">
                <a:solidFill>
                  <a:srgbClr val="FF0000"/>
                </a:solidFill>
              </a:rPr>
              <a:t>Siyenpi</a:t>
            </a:r>
            <a:r>
              <a:rPr lang="tr-TR" sz="3600" b="1" dirty="0" smtClean="0">
                <a:solidFill>
                  <a:srgbClr val="FF0000"/>
                </a:solidFill>
              </a:rPr>
              <a:t> Destanları:</a:t>
            </a:r>
            <a:r>
              <a:rPr lang="tr-TR" sz="3200" b="1" dirty="0" smtClean="0"/>
              <a:t>  İkinci asrın ortasında büyük bir ün kazanmış bir </a:t>
            </a:r>
            <a:r>
              <a:rPr lang="tr-TR" sz="3200" b="1" dirty="0" err="1" smtClean="0"/>
              <a:t>Siyenpi</a:t>
            </a:r>
            <a:r>
              <a:rPr lang="tr-TR" sz="3200" b="1" dirty="0" smtClean="0"/>
              <a:t> kahramanı olan ve adı Çin tarihlerinde Ta-</a:t>
            </a:r>
            <a:r>
              <a:rPr lang="tr-TR" sz="3200" b="1" dirty="0" err="1" smtClean="0"/>
              <a:t>şe</a:t>
            </a:r>
            <a:r>
              <a:rPr lang="tr-TR" sz="3200" b="1" dirty="0" smtClean="0"/>
              <a:t>-</a:t>
            </a:r>
            <a:r>
              <a:rPr lang="tr-TR" sz="3200" b="1" dirty="0" err="1" smtClean="0"/>
              <a:t>hoay</a:t>
            </a:r>
            <a:r>
              <a:rPr lang="tr-TR" sz="3200" b="1" dirty="0" smtClean="0"/>
              <a:t> diye geçen bir kahramanın destanıdır. Hakkında fazla bilgi yoktur.</a:t>
            </a:r>
          </a:p>
          <a:p>
            <a:pPr fontAlgn="base"/>
            <a:r>
              <a:rPr lang="tr-TR" sz="3200" b="1" dirty="0" smtClean="0">
                <a:solidFill>
                  <a:srgbClr val="FF0000"/>
                </a:solidFill>
              </a:rPr>
              <a:t>6.   Uygur Destanları:</a:t>
            </a:r>
          </a:p>
          <a:p>
            <a:pPr fontAlgn="base">
              <a:buNone/>
            </a:pPr>
            <a:r>
              <a:rPr lang="tr-TR" sz="3200" b="1" dirty="0" smtClean="0">
                <a:solidFill>
                  <a:schemeClr val="accent6">
                    <a:lumMod val="60000"/>
                    <a:lumOff val="40000"/>
                  </a:schemeClr>
                </a:solidFill>
              </a:rPr>
              <a:t>a</a:t>
            </a:r>
            <a:r>
              <a:rPr lang="tr-TR" sz="3200" b="1" dirty="0" smtClean="0">
                <a:solidFill>
                  <a:schemeClr val="accent6">
                    <a:lumMod val="60000"/>
                    <a:lumOff val="40000"/>
                  </a:schemeClr>
                </a:solidFill>
              </a:rPr>
              <a:t>)  Türeyiş Destanı:</a:t>
            </a:r>
            <a:r>
              <a:rPr lang="tr-TR" sz="3200" b="1" dirty="0" smtClean="0"/>
              <a:t> Uygurların bir erkek kurttan nasıl türeyerek çoğaldıklarını anlatan bir destandır.</a:t>
            </a:r>
          </a:p>
          <a:p>
            <a:pPr fontAlgn="base"/>
            <a:r>
              <a:rPr lang="tr-TR" sz="3200" b="1" dirty="0" smtClean="0">
                <a:solidFill>
                  <a:schemeClr val="accent6">
                    <a:lumMod val="60000"/>
                    <a:lumOff val="40000"/>
                  </a:schemeClr>
                </a:solidFill>
              </a:rPr>
              <a:t>b</a:t>
            </a:r>
            <a:r>
              <a:rPr lang="tr-TR" sz="3200" b="1" dirty="0" smtClean="0">
                <a:solidFill>
                  <a:schemeClr val="accent6">
                    <a:lumMod val="60000"/>
                    <a:lumOff val="40000"/>
                  </a:schemeClr>
                </a:solidFill>
              </a:rPr>
              <a:t>)  Mani Dininin Kabulü Destanı:</a:t>
            </a:r>
            <a:r>
              <a:rPr lang="tr-TR" sz="3200" b="1" dirty="0" smtClean="0"/>
              <a:t> Tarihle destan arası bir menkıbedir. Bu menkıbeye göre Türk Hakanı </a:t>
            </a:r>
            <a:r>
              <a:rPr lang="tr-TR" sz="3200" b="1" dirty="0" err="1" smtClean="0"/>
              <a:t>Bugu</a:t>
            </a:r>
            <a:r>
              <a:rPr lang="tr-TR" sz="3200" b="1" dirty="0" smtClean="0"/>
              <a:t> Han, yurduna </a:t>
            </a:r>
            <a:r>
              <a:rPr lang="tr-TR" sz="3200" b="1" dirty="0" err="1" smtClean="0"/>
              <a:t>maniheist</a:t>
            </a:r>
            <a:r>
              <a:rPr lang="tr-TR" sz="3200" b="1" dirty="0" smtClean="0"/>
              <a:t> dindarları çağırır ve kendi dininin kam’larıyla karşılaştırır. Münazarayı hangi taraf kazanırsa Uygular o dinden olacaklardır. </a:t>
            </a:r>
            <a:r>
              <a:rPr lang="tr-TR" sz="3200" b="1" dirty="0" err="1" smtClean="0"/>
              <a:t>Maniheist</a:t>
            </a:r>
            <a:r>
              <a:rPr lang="tr-TR" sz="3200" b="1" dirty="0" smtClean="0"/>
              <a:t> dindarlar kendi inanışlarını doyurucu bir dille anlatırlar ve Uygurlar da bu dini kabul ederler. </a:t>
            </a:r>
          </a:p>
          <a:p>
            <a:pPr fontAlgn="base"/>
            <a:r>
              <a:rPr lang="tr-TR" sz="3200" b="1" dirty="0" smtClean="0">
                <a:solidFill>
                  <a:schemeClr val="accent6">
                    <a:lumMod val="60000"/>
                    <a:lumOff val="40000"/>
                  </a:schemeClr>
                </a:solidFill>
              </a:rPr>
              <a:t>c</a:t>
            </a:r>
            <a:r>
              <a:rPr lang="tr-TR" sz="3200" b="1" dirty="0" smtClean="0">
                <a:solidFill>
                  <a:schemeClr val="accent6">
                    <a:lumMod val="60000"/>
                    <a:lumOff val="40000"/>
                  </a:schemeClr>
                </a:solidFill>
              </a:rPr>
              <a:t>) Göç Destanı:</a:t>
            </a:r>
            <a:r>
              <a:rPr lang="tr-TR" sz="3200" b="1" dirty="0" smtClean="0"/>
              <a:t> Uygurların yurdundaki kutsal bir kayanın Çinliler tarafından götürüldükten sonra batıya doğru nasıl göç edip dağıldıkları anlatılır.</a:t>
            </a:r>
            <a:endParaRPr lang="tr-TR" sz="3200"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000108"/>
            <a:ext cx="8186766" cy="5168948"/>
          </a:xfrm>
        </p:spPr>
        <p:txBody>
          <a:bodyPr>
            <a:normAutofit fontScale="85000" lnSpcReduction="20000"/>
          </a:bodyPr>
          <a:lstStyle/>
          <a:p>
            <a:pPr fontAlgn="base"/>
            <a:r>
              <a:rPr lang="tr-TR" b="1" dirty="0" smtClean="0">
                <a:solidFill>
                  <a:srgbClr val="FF0000"/>
                </a:solidFill>
              </a:rPr>
              <a:t>7.   </a:t>
            </a:r>
            <a:r>
              <a:rPr lang="tr-TR" b="1" dirty="0" err="1" smtClean="0">
                <a:solidFill>
                  <a:srgbClr val="FF0000"/>
                </a:solidFill>
              </a:rPr>
              <a:t>İslamiyetten</a:t>
            </a:r>
            <a:r>
              <a:rPr lang="tr-TR" b="1" dirty="0" smtClean="0">
                <a:solidFill>
                  <a:srgbClr val="FF0000"/>
                </a:solidFill>
              </a:rPr>
              <a:t> Sonraki Destanlar:</a:t>
            </a:r>
            <a:endParaRPr lang="tr-TR" dirty="0" smtClean="0">
              <a:solidFill>
                <a:srgbClr val="FF0000"/>
              </a:solidFill>
            </a:endParaRPr>
          </a:p>
          <a:p>
            <a:pPr fontAlgn="base"/>
            <a:r>
              <a:rPr lang="tr-TR" b="1" dirty="0" smtClean="0"/>
              <a:t>       </a:t>
            </a:r>
            <a:r>
              <a:rPr lang="tr-TR" b="1" dirty="0" smtClean="0">
                <a:solidFill>
                  <a:schemeClr val="accent6">
                    <a:lumMod val="60000"/>
                    <a:lumOff val="40000"/>
                  </a:schemeClr>
                </a:solidFill>
              </a:rPr>
              <a:t>a)  </a:t>
            </a:r>
            <a:r>
              <a:rPr lang="tr-TR" b="1" dirty="0" err="1" smtClean="0">
                <a:solidFill>
                  <a:schemeClr val="accent6">
                    <a:lumMod val="60000"/>
                    <a:lumOff val="40000"/>
                  </a:schemeClr>
                </a:solidFill>
              </a:rPr>
              <a:t>Satuk</a:t>
            </a:r>
            <a:r>
              <a:rPr lang="tr-TR" b="1" dirty="0" smtClean="0">
                <a:solidFill>
                  <a:schemeClr val="accent6">
                    <a:lumMod val="60000"/>
                    <a:lumOff val="40000"/>
                  </a:schemeClr>
                </a:solidFill>
              </a:rPr>
              <a:t> Buğra Han Destanı:</a:t>
            </a:r>
            <a:r>
              <a:rPr lang="tr-TR" b="1" dirty="0" smtClean="0"/>
              <a:t> </a:t>
            </a:r>
            <a:r>
              <a:rPr lang="tr-TR" dirty="0" smtClean="0"/>
              <a:t>(</a:t>
            </a:r>
            <a:r>
              <a:rPr lang="tr-TR" dirty="0" err="1" smtClean="0"/>
              <a:t>Karahanlılar</a:t>
            </a:r>
            <a:r>
              <a:rPr lang="tr-TR" dirty="0" smtClean="0"/>
              <a:t> dönemine ait.)</a:t>
            </a:r>
          </a:p>
          <a:p>
            <a:pPr fontAlgn="base"/>
            <a:r>
              <a:rPr lang="tr-TR" b="1" dirty="0" smtClean="0"/>
              <a:t>      </a:t>
            </a:r>
            <a:r>
              <a:rPr lang="tr-TR" b="1" dirty="0" smtClean="0">
                <a:solidFill>
                  <a:schemeClr val="accent6">
                    <a:lumMod val="60000"/>
                    <a:lumOff val="40000"/>
                  </a:schemeClr>
                </a:solidFill>
              </a:rPr>
              <a:t> b)   Manas Destanı: </a:t>
            </a:r>
            <a:r>
              <a:rPr lang="tr-TR" b="1" dirty="0" smtClean="0"/>
              <a:t> </a:t>
            </a:r>
            <a:r>
              <a:rPr lang="tr-TR" dirty="0" smtClean="0"/>
              <a:t>(Kırgızlara ait.)</a:t>
            </a:r>
          </a:p>
          <a:p>
            <a:pPr fontAlgn="base"/>
            <a:r>
              <a:rPr lang="tr-TR" b="1" dirty="0" smtClean="0"/>
              <a:t>       </a:t>
            </a:r>
            <a:r>
              <a:rPr lang="tr-TR" b="1" dirty="0" smtClean="0">
                <a:solidFill>
                  <a:schemeClr val="accent6">
                    <a:lumMod val="60000"/>
                    <a:lumOff val="40000"/>
                  </a:schemeClr>
                </a:solidFill>
              </a:rPr>
              <a:t>c)   Cengiz-name:</a:t>
            </a:r>
            <a:r>
              <a:rPr lang="tr-TR" b="1" dirty="0" smtClean="0"/>
              <a:t> </a:t>
            </a:r>
            <a:r>
              <a:rPr lang="tr-TR" dirty="0" smtClean="0"/>
              <a:t>(Türk-Moğol destanı)</a:t>
            </a:r>
          </a:p>
          <a:p>
            <a:pPr fontAlgn="base"/>
            <a:r>
              <a:rPr lang="tr-TR" b="1" dirty="0" smtClean="0"/>
              <a:t>       </a:t>
            </a:r>
            <a:r>
              <a:rPr lang="tr-TR" b="1" dirty="0" smtClean="0">
                <a:solidFill>
                  <a:schemeClr val="accent6">
                    <a:lumMod val="60000"/>
                    <a:lumOff val="40000"/>
                  </a:schemeClr>
                </a:solidFill>
              </a:rPr>
              <a:t>d)  Timur ve </a:t>
            </a:r>
            <a:r>
              <a:rPr lang="tr-TR" b="1" dirty="0" err="1" smtClean="0">
                <a:solidFill>
                  <a:schemeClr val="accent6">
                    <a:lumMod val="60000"/>
                    <a:lumOff val="40000"/>
                  </a:schemeClr>
                </a:solidFill>
              </a:rPr>
              <a:t>Edige</a:t>
            </a:r>
            <a:r>
              <a:rPr lang="tr-TR" b="1" dirty="0" smtClean="0">
                <a:solidFill>
                  <a:schemeClr val="accent6">
                    <a:lumMod val="60000"/>
                    <a:lumOff val="40000"/>
                  </a:schemeClr>
                </a:solidFill>
              </a:rPr>
              <a:t> Destanı:</a:t>
            </a:r>
            <a:r>
              <a:rPr lang="tr-TR" b="1" dirty="0" smtClean="0"/>
              <a:t> </a:t>
            </a:r>
            <a:r>
              <a:rPr lang="tr-TR" dirty="0" smtClean="0"/>
              <a:t>(Türk-Moğol destanı</a:t>
            </a:r>
          </a:p>
          <a:p>
            <a:pPr fontAlgn="base"/>
            <a:r>
              <a:rPr lang="tr-TR" b="1" dirty="0" smtClean="0"/>
              <a:t>     </a:t>
            </a:r>
            <a:r>
              <a:rPr lang="tr-TR" b="1" dirty="0" smtClean="0">
                <a:solidFill>
                  <a:schemeClr val="accent6">
                    <a:lumMod val="60000"/>
                    <a:lumOff val="40000"/>
                  </a:schemeClr>
                </a:solidFill>
              </a:rPr>
              <a:t> e)   Seyit Battal Gazi Destanı:</a:t>
            </a:r>
            <a:r>
              <a:rPr lang="tr-TR" dirty="0" smtClean="0"/>
              <a:t>(Selçuklu- Osmanlı destanı)</a:t>
            </a:r>
          </a:p>
          <a:p>
            <a:pPr fontAlgn="base"/>
            <a:r>
              <a:rPr lang="tr-TR" b="1" dirty="0" smtClean="0"/>
              <a:t>      </a:t>
            </a:r>
            <a:r>
              <a:rPr lang="tr-TR" b="1" dirty="0" smtClean="0">
                <a:solidFill>
                  <a:schemeClr val="accent6">
                    <a:lumMod val="60000"/>
                    <a:lumOff val="40000"/>
                  </a:schemeClr>
                </a:solidFill>
              </a:rPr>
              <a:t>f)   Danişment Gazi Destanı: </a:t>
            </a:r>
            <a:r>
              <a:rPr lang="tr-TR" dirty="0" smtClean="0"/>
              <a:t>(Selçuklu – Osmanlı destanı)</a:t>
            </a:r>
          </a:p>
          <a:p>
            <a:pPr fontAlgn="base"/>
            <a:r>
              <a:rPr lang="tr-TR" b="1" dirty="0" smtClean="0"/>
              <a:t>      </a:t>
            </a:r>
            <a:r>
              <a:rPr lang="tr-TR" b="1" dirty="0" smtClean="0">
                <a:solidFill>
                  <a:schemeClr val="accent6">
                    <a:lumMod val="60000"/>
                    <a:lumOff val="40000"/>
                  </a:schemeClr>
                </a:solidFill>
              </a:rPr>
              <a:t>g)  Köroğlu Destanı:</a:t>
            </a:r>
            <a:r>
              <a:rPr lang="tr-TR" dirty="0" smtClean="0">
                <a:solidFill>
                  <a:schemeClr val="accent6">
                    <a:lumMod val="60000"/>
                    <a:lumOff val="40000"/>
                  </a:schemeClr>
                </a:solidFill>
              </a:rPr>
              <a:t>(</a:t>
            </a:r>
            <a:r>
              <a:rPr lang="tr-TR" dirty="0" smtClean="0"/>
              <a:t>Osmanlı destanı)</a:t>
            </a:r>
          </a:p>
          <a:p>
            <a:pPr fontAlgn="base"/>
            <a:r>
              <a:rPr lang="tr-TR" b="1" dirty="0" smtClean="0"/>
              <a:t>    </a:t>
            </a:r>
            <a:endParaRPr lang="tr-TR" dirty="0" smtClean="0"/>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6026204"/>
          </a:xfrm>
        </p:spPr>
        <p:txBody>
          <a:bodyPr>
            <a:normAutofit fontScale="62500" lnSpcReduction="20000"/>
          </a:bodyPr>
          <a:lstStyle/>
          <a:p>
            <a:pPr fontAlgn="base"/>
            <a:r>
              <a:rPr lang="tr-TR" sz="4000" b="1" dirty="0" smtClean="0">
                <a:solidFill>
                  <a:schemeClr val="accent1"/>
                </a:solidFill>
              </a:rPr>
              <a:t>B. Yazılı Edebiyat:</a:t>
            </a:r>
          </a:p>
          <a:p>
            <a:pPr fontAlgn="base"/>
            <a:r>
              <a:rPr lang="tr-TR" b="1" dirty="0" smtClean="0"/>
              <a:t>      Yazılı edebiyat, yazının Türkler arasında kullanılmaya başlamasından sonra oluşan bir edebiyattır. Türkler, İslâmiyet öncesi dönemlerde Göktürk ve Uygur yazılarını kullanmışlardır. Elde bulunan ilk yazılı edebiyat ürünlerimiz Orhun Yazıtlarıdır. Ancak, Orhun Yazıtlarındaki dil ve anlatımdaki gelişmişlik, mutlaka öncesinin olduğunu düşündürmektedir.</a:t>
            </a:r>
          </a:p>
          <a:p>
            <a:pPr fontAlgn="base"/>
            <a:r>
              <a:rPr lang="tr-TR" sz="3600" b="1" dirty="0" smtClean="0">
                <a:solidFill>
                  <a:schemeClr val="accent1"/>
                </a:solidFill>
              </a:rPr>
              <a:t>Orhun (Göktürk) Yazıtları:</a:t>
            </a:r>
          </a:p>
          <a:p>
            <a:pPr fontAlgn="base"/>
            <a:r>
              <a:rPr lang="tr-TR" b="1" dirty="0" smtClean="0"/>
              <a:t>     Gerçekte birer mezar taşı olan Orhun Yazıtları, VIII. yüzyıla ait olup Türk edebiyatının ilk yazılı edebiyat ürünleridir. Göktürkler bu kitabelere ebedî taş anlamına gelen </a:t>
            </a:r>
            <a:r>
              <a:rPr lang="tr-TR" b="1" dirty="0" err="1" smtClean="0"/>
              <a:t>bengü</a:t>
            </a:r>
            <a:r>
              <a:rPr lang="tr-TR" b="1" dirty="0" smtClean="0"/>
              <a:t> taş adını vermişlerdir.</a:t>
            </a:r>
          </a:p>
          <a:p>
            <a:pPr fontAlgn="base"/>
            <a:r>
              <a:rPr lang="tr-TR" b="1" dirty="0" smtClean="0"/>
              <a:t>     Türk dilinin ve edebiyatının gelişimi ile Göktürklerin kültürünü ve tarihini aydınlatma bakımından büyük önem taşıyan ve Orhun nehri kıyısında bulunmuş olan bu yazıtlarda, Türklerin Çinlilerle yaptıkları mücadelelere geniş yer verilir.</a:t>
            </a:r>
          </a:p>
          <a:p>
            <a:pPr fontAlgn="base"/>
            <a:r>
              <a:rPr lang="tr-TR" b="1" dirty="0" smtClean="0"/>
              <a:t>     Bu yazıtlar, </a:t>
            </a:r>
            <a:r>
              <a:rPr lang="tr-TR" b="1" dirty="0" err="1" smtClean="0"/>
              <a:t>Yollug</a:t>
            </a:r>
            <a:r>
              <a:rPr lang="tr-TR" b="1" dirty="0" smtClean="0"/>
              <a:t> </a:t>
            </a:r>
            <a:r>
              <a:rPr lang="tr-TR" b="1" dirty="0" err="1" smtClean="0"/>
              <a:t>Tigin</a:t>
            </a:r>
            <a:r>
              <a:rPr lang="tr-TR" b="1" dirty="0" smtClean="0"/>
              <a:t> isimli bir Türk edibi tarafından  Göktürk alfabesiyle yazılmış olup </a:t>
            </a:r>
            <a:r>
              <a:rPr lang="tr-TR" b="1" dirty="0" err="1" smtClean="0"/>
              <a:t>Tonyukuk</a:t>
            </a:r>
            <a:r>
              <a:rPr lang="tr-TR" b="1" dirty="0" smtClean="0"/>
              <a:t>, </a:t>
            </a:r>
            <a:r>
              <a:rPr lang="tr-TR" b="1" dirty="0" err="1" smtClean="0"/>
              <a:t>Kültiginve</a:t>
            </a:r>
            <a:r>
              <a:rPr lang="tr-TR" b="1" dirty="0" smtClean="0"/>
              <a:t> Bilge Kağan kitabelerinden meydana gelmektedir.</a:t>
            </a:r>
          </a:p>
          <a:p>
            <a:pPr fontAlgn="base"/>
            <a:r>
              <a:rPr lang="tr-TR" b="1" dirty="0" smtClean="0"/>
              <a:t>     İlk olarak 1893 yılında Danimarkalı Bilgin Wilhelm </a:t>
            </a:r>
            <a:r>
              <a:rPr lang="tr-TR" b="1" dirty="0" err="1" smtClean="0"/>
              <a:t>Thomsen</a:t>
            </a:r>
            <a:r>
              <a:rPr lang="tr-TR" b="1" dirty="0" smtClean="0"/>
              <a:t> (</a:t>
            </a:r>
            <a:r>
              <a:rPr lang="tr-TR" b="1" dirty="0" err="1" smtClean="0"/>
              <a:t>Tomsen</a:t>
            </a:r>
            <a:r>
              <a:rPr lang="tr-TR" b="1" dirty="0" smtClean="0"/>
              <a:t>), kitabelerde bulunan Çince ifadelerden yararlanarak yazıtları çözmüş ve dünyaya tanıtmıştır.</a:t>
            </a:r>
          </a:p>
          <a:p>
            <a:pPr fontAlgn="base"/>
            <a:r>
              <a:rPr lang="tr-TR" b="1" dirty="0" smtClean="0"/>
              <a:t>     </a:t>
            </a:r>
          </a:p>
          <a:p>
            <a:endParaRPr lang="tr-T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357166"/>
            <a:ext cx="8229600" cy="6026204"/>
          </a:xfrm>
        </p:spPr>
        <p:txBody>
          <a:bodyPr>
            <a:normAutofit fontScale="85000" lnSpcReduction="10000"/>
          </a:bodyPr>
          <a:lstStyle/>
          <a:p>
            <a:pPr fontAlgn="base"/>
            <a:r>
              <a:rPr lang="tr-TR" b="1" dirty="0" smtClean="0"/>
              <a:t> Tarih, anı ve söylev türlerinin ilk örnekleri olan Orhun Yazıtlarında akıcı, içten ve güzel bir anlatım vardır. İşte bu dil ve anlatım ustalığı, bize daha öncelere ilişkin yazılı eserlerin varlığını düşündürmekte ancak elde delil olabilecek belgeler bulunmamaktadır.</a:t>
            </a:r>
            <a:endParaRPr lang="tr-TR" b="1" dirty="0" smtClean="0"/>
          </a:p>
          <a:p>
            <a:pPr fontAlgn="base"/>
            <a:r>
              <a:rPr lang="tr-TR" sz="3300" b="1" dirty="0" smtClean="0">
                <a:solidFill>
                  <a:srgbClr val="FF0000"/>
                </a:solidFill>
              </a:rPr>
              <a:t>a</a:t>
            </a:r>
            <a:r>
              <a:rPr lang="tr-TR" sz="3300" b="1" dirty="0" smtClean="0">
                <a:solidFill>
                  <a:srgbClr val="FF0000"/>
                </a:solidFill>
              </a:rPr>
              <a:t>)   </a:t>
            </a:r>
            <a:r>
              <a:rPr lang="tr-TR" sz="3300" b="1" dirty="0" err="1" smtClean="0">
                <a:solidFill>
                  <a:srgbClr val="FF0000"/>
                </a:solidFill>
              </a:rPr>
              <a:t>Tonyukuk</a:t>
            </a:r>
            <a:r>
              <a:rPr lang="tr-TR" sz="3300" b="1" dirty="0" smtClean="0">
                <a:solidFill>
                  <a:srgbClr val="FF0000"/>
                </a:solidFill>
              </a:rPr>
              <a:t> abidesi:</a:t>
            </a:r>
            <a:endParaRPr lang="tr-TR" sz="3300" dirty="0" smtClean="0">
              <a:solidFill>
                <a:srgbClr val="FF0000"/>
              </a:solidFill>
            </a:endParaRPr>
          </a:p>
          <a:p>
            <a:pPr fontAlgn="base"/>
            <a:r>
              <a:rPr lang="tr-TR" dirty="0" smtClean="0"/>
              <a:t>          720 tarihinde Vezir </a:t>
            </a:r>
            <a:r>
              <a:rPr lang="tr-TR" dirty="0" err="1" smtClean="0"/>
              <a:t>Tonyukuk</a:t>
            </a:r>
            <a:r>
              <a:rPr lang="tr-TR" dirty="0" smtClean="0"/>
              <a:t> tarafından diktirilmiştir.</a:t>
            </a:r>
          </a:p>
          <a:p>
            <a:pPr fontAlgn="base"/>
            <a:r>
              <a:rPr lang="tr-TR" sz="3300" b="1" dirty="0" smtClean="0">
                <a:solidFill>
                  <a:srgbClr val="FF0000"/>
                </a:solidFill>
              </a:rPr>
              <a:t>b)   </a:t>
            </a:r>
            <a:r>
              <a:rPr lang="tr-TR" sz="3300" b="1" dirty="0" err="1" smtClean="0">
                <a:solidFill>
                  <a:srgbClr val="FF0000"/>
                </a:solidFill>
              </a:rPr>
              <a:t>Kültiğin</a:t>
            </a:r>
            <a:r>
              <a:rPr lang="tr-TR" sz="3300" b="1" dirty="0" smtClean="0">
                <a:solidFill>
                  <a:srgbClr val="FF0000"/>
                </a:solidFill>
              </a:rPr>
              <a:t> abidesi:</a:t>
            </a:r>
            <a:endParaRPr lang="tr-TR" sz="3300" dirty="0" smtClean="0">
              <a:solidFill>
                <a:srgbClr val="FF0000"/>
              </a:solidFill>
            </a:endParaRPr>
          </a:p>
          <a:p>
            <a:pPr fontAlgn="base"/>
            <a:r>
              <a:rPr lang="tr-TR" dirty="0" smtClean="0"/>
              <a:t>         732 yılında </a:t>
            </a:r>
            <a:r>
              <a:rPr lang="tr-TR" dirty="0" err="1" smtClean="0"/>
              <a:t>Kültüğin’in</a:t>
            </a:r>
            <a:r>
              <a:rPr lang="tr-TR" dirty="0" smtClean="0"/>
              <a:t> ölümünden bir yıl sonra Bilge Kağan tarafından diktirilmiştir.</a:t>
            </a:r>
          </a:p>
          <a:p>
            <a:pPr fontAlgn="base"/>
            <a:r>
              <a:rPr lang="tr-TR" sz="3300" b="1" dirty="0" smtClean="0">
                <a:solidFill>
                  <a:srgbClr val="FF0000"/>
                </a:solidFill>
              </a:rPr>
              <a:t>c)    Bilge Kağan abidesi:</a:t>
            </a:r>
            <a:endParaRPr lang="tr-TR" sz="3300" dirty="0" smtClean="0">
              <a:solidFill>
                <a:srgbClr val="FF0000"/>
              </a:solidFill>
            </a:endParaRPr>
          </a:p>
          <a:p>
            <a:pPr fontAlgn="base"/>
            <a:r>
              <a:rPr lang="tr-TR" dirty="0" smtClean="0"/>
              <a:t>          735 yılında Bilge Kağan’ın ölümünden bir yıl sonra oğlu tarafından diktirilmiştir.</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8229600" cy="5840435"/>
          </a:xfrm>
        </p:spPr>
        <p:txBody>
          <a:bodyPr>
            <a:normAutofit fontScale="62500" lnSpcReduction="20000"/>
          </a:bodyPr>
          <a:lstStyle/>
          <a:p>
            <a:r>
              <a:rPr lang="tr-TR" sz="3800" b="1" dirty="0">
                <a:solidFill>
                  <a:srgbClr val="FF0000"/>
                </a:solidFill>
              </a:rPr>
              <a:t>Yazılı Türk edebiyatı</a:t>
            </a:r>
            <a:r>
              <a:rPr lang="tr-TR" b="1" dirty="0"/>
              <a:t> 8. yüzyılda başlar. 10. yüzyıla kadar sürer. Türklerin en eski yazılı eserleri 6. yüzyıldaki </a:t>
            </a:r>
            <a:r>
              <a:rPr lang="tr-TR" b="1" dirty="0" err="1"/>
              <a:t>Yenisey</a:t>
            </a:r>
            <a:r>
              <a:rPr lang="tr-TR" b="1" dirty="0"/>
              <a:t> yazıtlarıdır; ancak bunlar okunamadığı için belge niteliği taşımazlar. Bu bakımdan Türk tarihinin ve edebiyatının ilk yazılı ürünleri Göktürk yazısıyla ortaya konulan Orhun yazıtlarıdır. Göktürk yazısı 4'ü sesli 38 harften meydana gelmiştir. Harflerin birleşmediği ve sözcüklerin üst üste iki nokta ile ayrıldığı bu yazı sağdan sola doğru yazılmaktadır. Orhun </a:t>
            </a:r>
            <a:r>
              <a:rPr lang="tr-TR" b="1" dirty="0" err="1"/>
              <a:t>yazıtlanndaki</a:t>
            </a:r>
            <a:r>
              <a:rPr lang="tr-TR" b="1" dirty="0"/>
              <a:t> dilin işlenmişliğine bakılırsa, Göktürkçenin eski çağlarda da kullanılmış olabileceği söylenebilir. Nitekim </a:t>
            </a:r>
            <a:r>
              <a:rPr lang="tr-TR" b="1" dirty="0" err="1"/>
              <a:t>Yenisey</a:t>
            </a:r>
            <a:r>
              <a:rPr lang="tr-TR" b="1" dirty="0"/>
              <a:t> yazıtlarının da aynı alfabe ile yazıldığı bilinmektedir.</a:t>
            </a:r>
          </a:p>
          <a:p>
            <a:r>
              <a:rPr lang="tr-TR" sz="3800" b="1" dirty="0">
                <a:solidFill>
                  <a:srgbClr val="FF0000"/>
                </a:solidFill>
              </a:rPr>
              <a:t>Yazılı Türk Edebiyatının Özellikleri:</a:t>
            </a:r>
          </a:p>
          <a:p>
            <a:r>
              <a:rPr lang="tr-TR" b="1" dirty="0"/>
              <a:t>. Dönem ürünleri Göktürkçe ve Uygurca ile verilmiştir.</a:t>
            </a:r>
            <a:br>
              <a:rPr lang="tr-TR" b="1" dirty="0"/>
            </a:br>
            <a:r>
              <a:rPr lang="tr-TR" b="1" dirty="0"/>
              <a:t>. Hem halk diline dayalı bir anlatım (</a:t>
            </a:r>
            <a:r>
              <a:rPr lang="tr-TR" b="1" dirty="0" err="1"/>
              <a:t>Tonyukuk</a:t>
            </a:r>
            <a:r>
              <a:rPr lang="tr-TR" b="1" dirty="0"/>
              <a:t> anıtı), hem de sanatlı bir söylev diliyle yapılan anlatım (</a:t>
            </a:r>
            <a:r>
              <a:rPr lang="tr-TR" b="1" dirty="0" err="1"/>
              <a:t>Kültiğin</a:t>
            </a:r>
            <a:r>
              <a:rPr lang="tr-TR" b="1" dirty="0"/>
              <a:t> ve Bilge Kağan anıtları) kullanılmıştır.</a:t>
            </a:r>
            <a:br>
              <a:rPr lang="tr-TR" b="1" dirty="0"/>
            </a:br>
            <a:r>
              <a:rPr lang="tr-TR" b="1" dirty="0"/>
              <a:t>. Hem dini hem de din dışı ürünler verilmiştir.</a:t>
            </a:r>
            <a:br>
              <a:rPr lang="tr-TR" b="1" dirty="0"/>
            </a:br>
            <a:r>
              <a:rPr lang="tr-TR" b="1" dirty="0"/>
              <a:t>. Bazı atasözleri (</a:t>
            </a:r>
            <a:r>
              <a:rPr lang="tr-TR" b="1" dirty="0">
                <a:hlinkClick r:id="rId2"/>
              </a:rPr>
              <a:t>sav</a:t>
            </a:r>
            <a:r>
              <a:rPr lang="tr-TR" b="1" dirty="0"/>
              <a:t>lar) ve </a:t>
            </a:r>
            <a:r>
              <a:rPr lang="tr-TR" b="1" dirty="0">
                <a:hlinkClick r:id="rId3"/>
              </a:rPr>
              <a:t>destanlarımız</a:t>
            </a:r>
            <a:r>
              <a:rPr lang="tr-TR" b="1" dirty="0"/>
              <a:t> bu dönemde yazıya geçirilmiştir. (Elimizde Uygurca yazılmış savlar ile Oğuz Kağan destanının metni vardır.)</a:t>
            </a:r>
            <a:br>
              <a:rPr lang="tr-TR" b="1" dirty="0"/>
            </a:br>
            <a:r>
              <a:rPr lang="tr-TR" b="1" dirty="0"/>
              <a:t>. Şiirlerde nazım birimi dörtlük; ölçü, ulusal ölçümüz olan </a:t>
            </a:r>
            <a:r>
              <a:rPr lang="tr-TR" b="1" dirty="0">
                <a:hlinkClick r:id="rId4"/>
              </a:rPr>
              <a:t>hece</a:t>
            </a:r>
            <a:r>
              <a:rPr lang="tr-TR" b="1" dirty="0"/>
              <a:t>dir.</a:t>
            </a:r>
            <a:br>
              <a:rPr lang="tr-TR" b="1" dirty="0"/>
            </a:br>
            <a:r>
              <a:rPr lang="tr-TR" b="1" dirty="0"/>
              <a:t>. Göktürkçe ile ortaya konulan ürünlerde dil, yabancı etkilerden uzaktır. Uygurca eserlerde ise yabancı etkiler görülür.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ÖNEMLİ BİLGİLER</a:t>
            </a:r>
            <a:endParaRPr lang="tr-TR" dirty="0"/>
          </a:p>
        </p:txBody>
      </p:sp>
      <p:sp>
        <p:nvSpPr>
          <p:cNvPr id="3" name="2 İçerik Yer Tutucusu"/>
          <p:cNvSpPr>
            <a:spLocks noGrp="1"/>
          </p:cNvSpPr>
          <p:nvPr>
            <p:ph idx="1"/>
          </p:nvPr>
        </p:nvSpPr>
        <p:spPr>
          <a:xfrm>
            <a:off x="457200" y="1357298"/>
            <a:ext cx="8229600" cy="5097510"/>
          </a:xfrm>
        </p:spPr>
        <p:txBody>
          <a:bodyPr>
            <a:normAutofit fontScale="77500" lnSpcReduction="20000"/>
          </a:bodyPr>
          <a:lstStyle/>
          <a:p>
            <a:pPr fontAlgn="base"/>
            <a:r>
              <a:rPr lang="tr-TR" b="1" dirty="0" smtClean="0"/>
              <a:t>   1. İslamiyet Öncesi Türk Edebiyatının belli başlı sözlü ürünleri </a:t>
            </a:r>
            <a:r>
              <a:rPr lang="tr-TR" b="1" dirty="0" smtClean="0">
                <a:solidFill>
                  <a:srgbClr val="FF0000"/>
                </a:solidFill>
              </a:rPr>
              <a:t>sagu, koşuk, sav ve desta</a:t>
            </a:r>
            <a:r>
              <a:rPr lang="tr-TR" b="1" dirty="0" smtClean="0"/>
              <a:t>nlardır.</a:t>
            </a:r>
          </a:p>
          <a:p>
            <a:pPr fontAlgn="base"/>
            <a:r>
              <a:rPr lang="tr-TR" b="1" dirty="0" smtClean="0"/>
              <a:t>     2. Türkler sırasıyla; </a:t>
            </a:r>
            <a:r>
              <a:rPr lang="tr-TR" b="1" dirty="0" smtClean="0">
                <a:solidFill>
                  <a:srgbClr val="FF0000"/>
                </a:solidFill>
              </a:rPr>
              <a:t>Göktürk, Uygur, Arap ve Latin</a:t>
            </a:r>
            <a:r>
              <a:rPr lang="tr-TR" b="1" dirty="0" smtClean="0"/>
              <a:t> alfabesini kullanmışlardır.</a:t>
            </a:r>
          </a:p>
          <a:p>
            <a:pPr fontAlgn="base"/>
            <a:r>
              <a:rPr lang="tr-TR" b="1" dirty="0" smtClean="0"/>
              <a:t>     3. Yazılı edebiyatımızın</a:t>
            </a:r>
            <a:r>
              <a:rPr lang="tr-TR" b="1" dirty="0" smtClean="0">
                <a:solidFill>
                  <a:srgbClr val="FF0000"/>
                </a:solidFill>
              </a:rPr>
              <a:t> ilk şiirleri </a:t>
            </a:r>
            <a:r>
              <a:rPr lang="tr-TR" b="1" dirty="0" smtClean="0"/>
              <a:t>Uygur Türkçesiyle eser vermiş olan </a:t>
            </a:r>
            <a:r>
              <a:rPr lang="tr-TR" b="1" dirty="0" err="1" smtClean="0">
                <a:solidFill>
                  <a:srgbClr val="FF0000"/>
                </a:solidFill>
              </a:rPr>
              <a:t>Aprınçur</a:t>
            </a:r>
            <a:r>
              <a:rPr lang="tr-TR" b="1" dirty="0" smtClean="0">
                <a:solidFill>
                  <a:srgbClr val="FF0000"/>
                </a:solidFill>
              </a:rPr>
              <a:t> </a:t>
            </a:r>
            <a:r>
              <a:rPr lang="tr-TR" b="1" dirty="0" err="1" smtClean="0">
                <a:solidFill>
                  <a:srgbClr val="FF0000"/>
                </a:solidFill>
              </a:rPr>
              <a:t>Tigin’e</a:t>
            </a:r>
            <a:r>
              <a:rPr lang="tr-TR" b="1" dirty="0" smtClean="0">
                <a:solidFill>
                  <a:srgbClr val="FF0000"/>
                </a:solidFill>
              </a:rPr>
              <a:t> </a:t>
            </a:r>
            <a:r>
              <a:rPr lang="tr-TR" b="1" dirty="0" smtClean="0"/>
              <a:t>aittir. Diğer bir </a:t>
            </a:r>
            <a:r>
              <a:rPr lang="tr-TR" b="1" dirty="0" smtClean="0"/>
              <a:t>deyimle </a:t>
            </a:r>
            <a:r>
              <a:rPr lang="tr-TR" b="1" dirty="0" err="1" smtClean="0">
                <a:solidFill>
                  <a:srgbClr val="FF0000"/>
                </a:solidFill>
              </a:rPr>
              <a:t>Aprınçur</a:t>
            </a:r>
            <a:r>
              <a:rPr lang="tr-TR" b="1" dirty="0" smtClean="0">
                <a:solidFill>
                  <a:srgbClr val="FF0000"/>
                </a:solidFill>
              </a:rPr>
              <a:t> </a:t>
            </a:r>
            <a:r>
              <a:rPr lang="tr-TR" b="1" dirty="0" err="1" smtClean="0">
                <a:solidFill>
                  <a:srgbClr val="FF0000"/>
                </a:solidFill>
              </a:rPr>
              <a:t>Tigin</a:t>
            </a:r>
            <a:r>
              <a:rPr lang="tr-TR" b="1" dirty="0" smtClean="0"/>
              <a:t> bilinen </a:t>
            </a:r>
            <a:r>
              <a:rPr lang="tr-TR" b="1" dirty="0" smtClean="0">
                <a:solidFill>
                  <a:srgbClr val="FF0000"/>
                </a:solidFill>
              </a:rPr>
              <a:t>ilk şairimizdir.</a:t>
            </a:r>
          </a:p>
          <a:p>
            <a:pPr fontAlgn="base"/>
            <a:r>
              <a:rPr lang="tr-TR" b="1" dirty="0" smtClean="0"/>
              <a:t>     4. Türk edebiyatının ilk yazılı metinleri 8. yy.a ait olan ve Orhun Irmağı kıyısında dikilen </a:t>
            </a:r>
            <a:r>
              <a:rPr lang="tr-TR" b="1" dirty="0" smtClean="0">
                <a:solidFill>
                  <a:srgbClr val="FF0000"/>
                </a:solidFill>
              </a:rPr>
              <a:t>Göktürk Yazıtlarıdır. (Orhun Abideleri)</a:t>
            </a:r>
          </a:p>
          <a:p>
            <a:pPr fontAlgn="base"/>
            <a:r>
              <a:rPr lang="tr-TR" b="1" dirty="0" smtClean="0"/>
              <a:t>     5. </a:t>
            </a:r>
            <a:r>
              <a:rPr lang="tr-TR" b="1" dirty="0" smtClean="0">
                <a:solidFill>
                  <a:srgbClr val="FF0000"/>
                </a:solidFill>
              </a:rPr>
              <a:t>Orhun Kitabeleri’</a:t>
            </a:r>
            <a:r>
              <a:rPr lang="tr-TR" b="1" dirty="0" smtClean="0"/>
              <a:t>nin yazarları </a:t>
            </a:r>
            <a:r>
              <a:rPr lang="tr-TR" b="1" dirty="0" smtClean="0">
                <a:solidFill>
                  <a:srgbClr val="FF0000"/>
                </a:solidFill>
              </a:rPr>
              <a:t>Vezir Bilge </a:t>
            </a:r>
            <a:r>
              <a:rPr lang="tr-TR" b="1" dirty="0" err="1" smtClean="0">
                <a:solidFill>
                  <a:srgbClr val="FF0000"/>
                </a:solidFill>
              </a:rPr>
              <a:t>Tonyukuk</a:t>
            </a:r>
            <a:r>
              <a:rPr lang="tr-TR" b="1" dirty="0" smtClean="0"/>
              <a:t> ve </a:t>
            </a:r>
            <a:r>
              <a:rPr lang="tr-TR" b="1" dirty="0" err="1" smtClean="0">
                <a:solidFill>
                  <a:srgbClr val="FF0000"/>
                </a:solidFill>
              </a:rPr>
              <a:t>Yollug</a:t>
            </a:r>
            <a:r>
              <a:rPr lang="tr-TR" b="1" dirty="0" smtClean="0">
                <a:solidFill>
                  <a:srgbClr val="FF0000"/>
                </a:solidFill>
              </a:rPr>
              <a:t> </a:t>
            </a:r>
            <a:r>
              <a:rPr lang="tr-TR" b="1" dirty="0" err="1" smtClean="0">
                <a:solidFill>
                  <a:srgbClr val="FF0000"/>
                </a:solidFill>
              </a:rPr>
              <a:t>Tigin’dir</a:t>
            </a:r>
            <a:r>
              <a:rPr lang="tr-TR" b="1" dirty="0" smtClean="0"/>
              <a:t>.</a:t>
            </a:r>
          </a:p>
          <a:p>
            <a:pPr fontAlgn="base"/>
            <a:r>
              <a:rPr lang="tr-TR" b="1" dirty="0" smtClean="0"/>
              <a:t>     6. </a:t>
            </a:r>
            <a:r>
              <a:rPr lang="tr-TR" b="1" dirty="0" smtClean="0">
                <a:solidFill>
                  <a:srgbClr val="FF0000"/>
                </a:solidFill>
              </a:rPr>
              <a:t>Göktürk yazıtları</a:t>
            </a:r>
            <a:r>
              <a:rPr lang="tr-TR" b="1" dirty="0" smtClean="0"/>
              <a:t>( Orhun Kitabeleri) İlk kez Danimarkalı bilgin </a:t>
            </a:r>
            <a:r>
              <a:rPr lang="tr-TR" b="1" dirty="0" err="1" smtClean="0"/>
              <a:t>Thomsen</a:t>
            </a:r>
            <a:r>
              <a:rPr lang="tr-TR" b="1" dirty="0" smtClean="0"/>
              <a:t>  tarafından okunmuştur.</a:t>
            </a:r>
          </a:p>
          <a:p>
            <a:pPr fontAlgn="base"/>
            <a:r>
              <a:rPr lang="tr-TR" b="1" dirty="0" smtClean="0"/>
              <a:t>     7. </a:t>
            </a:r>
            <a:r>
              <a:rPr lang="tr-TR" b="1" dirty="0" smtClean="0">
                <a:solidFill>
                  <a:srgbClr val="FF0000"/>
                </a:solidFill>
              </a:rPr>
              <a:t>Uygur Alfabesiyle </a:t>
            </a:r>
            <a:r>
              <a:rPr lang="tr-TR" b="1" dirty="0" smtClean="0"/>
              <a:t>yazılan önemli iki eser  </a:t>
            </a:r>
            <a:r>
              <a:rPr lang="tr-TR" b="1" dirty="0" smtClean="0">
                <a:solidFill>
                  <a:srgbClr val="FF0000"/>
                </a:solidFill>
              </a:rPr>
              <a:t>“</a:t>
            </a:r>
            <a:r>
              <a:rPr lang="tr-TR" b="1" dirty="0" err="1" smtClean="0">
                <a:solidFill>
                  <a:srgbClr val="FF0000"/>
                </a:solidFill>
              </a:rPr>
              <a:t>Altun</a:t>
            </a:r>
            <a:r>
              <a:rPr lang="tr-TR" b="1" dirty="0" smtClean="0">
                <a:solidFill>
                  <a:srgbClr val="FF0000"/>
                </a:solidFill>
              </a:rPr>
              <a:t> </a:t>
            </a:r>
            <a:r>
              <a:rPr lang="tr-TR" b="1" dirty="0" err="1" smtClean="0">
                <a:solidFill>
                  <a:srgbClr val="FF0000"/>
                </a:solidFill>
              </a:rPr>
              <a:t>Yaruk</a:t>
            </a:r>
            <a:r>
              <a:rPr lang="tr-TR" b="1" dirty="0" smtClean="0">
                <a:solidFill>
                  <a:srgbClr val="FF0000"/>
                </a:solidFill>
              </a:rPr>
              <a:t>”</a:t>
            </a:r>
            <a:r>
              <a:rPr lang="tr-TR" b="1" dirty="0" smtClean="0"/>
              <a:t> ve </a:t>
            </a:r>
            <a:r>
              <a:rPr lang="tr-TR" b="1" dirty="0" smtClean="0">
                <a:solidFill>
                  <a:srgbClr val="FF0000"/>
                </a:solidFill>
              </a:rPr>
              <a:t>“Sekiz </a:t>
            </a:r>
            <a:r>
              <a:rPr lang="tr-TR" b="1" dirty="0" err="1" smtClean="0">
                <a:solidFill>
                  <a:srgbClr val="FF0000"/>
                </a:solidFill>
              </a:rPr>
              <a:t>Yükmek</a:t>
            </a:r>
            <a:r>
              <a:rPr lang="tr-TR" b="1" dirty="0" smtClean="0"/>
              <a:t>” adlı eserlerdir.</a:t>
            </a:r>
          </a:p>
          <a:p>
            <a:endParaRPr lang="tr-TR"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357290" y="428604"/>
            <a:ext cx="4643470" cy="923330"/>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tr-TR" sz="5400" b="1" cap="none" spc="0" dirty="0" smtClean="0">
                <a:ln/>
                <a:solidFill>
                  <a:schemeClr val="accent3"/>
                </a:solidFill>
                <a:effectLst/>
              </a:rPr>
              <a:t>KAYNAKÇA</a:t>
            </a:r>
            <a:endParaRPr lang="tr-TR" sz="5400" b="1" cap="none" spc="0" dirty="0">
              <a:ln/>
              <a:solidFill>
                <a:schemeClr val="accent3"/>
              </a:solidFill>
              <a:effectLst/>
            </a:endParaRPr>
          </a:p>
        </p:txBody>
      </p:sp>
      <p:sp>
        <p:nvSpPr>
          <p:cNvPr id="7" name="6 Dikdörtgen"/>
          <p:cNvSpPr/>
          <p:nvPr/>
        </p:nvSpPr>
        <p:spPr>
          <a:xfrm>
            <a:off x="1071538" y="1428736"/>
            <a:ext cx="4929222" cy="1200329"/>
          </a:xfrm>
          <a:prstGeom prst="rect">
            <a:avLst/>
          </a:prstGeom>
        </p:spPr>
        <p:txBody>
          <a:bodyPr wrap="square">
            <a:spAutoFit/>
          </a:bodyPr>
          <a:lstStyle/>
          <a:p>
            <a:r>
              <a:rPr lang="tr-TR" sz="2400" b="1" dirty="0" smtClean="0"/>
              <a:t>http://www.</a:t>
            </a:r>
            <a:r>
              <a:rPr lang="tr-TR" sz="2400" b="1" dirty="0" err="1" smtClean="0"/>
              <a:t>turkedebiyati</a:t>
            </a:r>
            <a:r>
              <a:rPr lang="tr-TR" sz="2400" b="1" dirty="0" smtClean="0"/>
              <a:t>.org/destan-donemi-</a:t>
            </a:r>
            <a:r>
              <a:rPr lang="tr-TR" sz="2400" b="1" dirty="0" err="1" smtClean="0"/>
              <a:t>turk</a:t>
            </a:r>
            <a:r>
              <a:rPr lang="tr-TR" sz="2400" b="1" dirty="0" smtClean="0"/>
              <a:t>-</a:t>
            </a:r>
            <a:r>
              <a:rPr lang="tr-TR" sz="2400" b="1" dirty="0" err="1" smtClean="0"/>
              <a:t>edebiyati</a:t>
            </a:r>
            <a:r>
              <a:rPr lang="tr-TR" sz="2400" b="1" dirty="0" smtClean="0"/>
              <a:t>.html</a:t>
            </a:r>
            <a:endParaRPr lang="tr-TR" sz="2400" b="1" dirty="0"/>
          </a:p>
        </p:txBody>
      </p:sp>
      <p:sp>
        <p:nvSpPr>
          <p:cNvPr id="8" name="7 Dikdörtgen"/>
          <p:cNvSpPr/>
          <p:nvPr/>
        </p:nvSpPr>
        <p:spPr>
          <a:xfrm>
            <a:off x="928662" y="2928934"/>
            <a:ext cx="4269117" cy="369332"/>
          </a:xfrm>
          <a:prstGeom prst="rect">
            <a:avLst/>
          </a:prstGeom>
        </p:spPr>
        <p:txBody>
          <a:bodyPr wrap="none">
            <a:spAutoFit/>
          </a:bodyPr>
          <a:lstStyle/>
          <a:p>
            <a:r>
              <a:rPr lang="tr-TR" b="1" dirty="0" smtClean="0"/>
              <a:t>http://www.</a:t>
            </a:r>
            <a:r>
              <a:rPr lang="tr-TR" b="1" dirty="0" err="1" smtClean="0"/>
              <a:t>edebiyatogretmeni</a:t>
            </a:r>
            <a:r>
              <a:rPr lang="tr-TR" b="1" dirty="0" smtClean="0"/>
              <a:t>.org/</a:t>
            </a:r>
            <a:endParaRPr lang="tr-TR"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643042" y="2357430"/>
            <a:ext cx="5424883" cy="923330"/>
          </a:xfrm>
          <a:prstGeom prst="rect">
            <a:avLst/>
          </a:prstGeom>
          <a:noFill/>
        </p:spPr>
        <p:txBody>
          <a:bodyPr wrap="none" lIns="91440" tIns="45720" rIns="91440" bIns="45720">
            <a:spAutoFit/>
          </a:bodyPr>
          <a:lstStyle/>
          <a:p>
            <a:pPr algn="ctr"/>
            <a:r>
              <a:rPr lang="tr-TR"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YASEMİN ŞAHİN</a:t>
            </a:r>
            <a:endParaRPr lang="tr-TR"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 name="4 Dikdörtgen"/>
          <p:cNvSpPr/>
          <p:nvPr/>
        </p:nvSpPr>
        <p:spPr>
          <a:xfrm>
            <a:off x="1071538" y="857232"/>
            <a:ext cx="438453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HAZIRLAYAN</a:t>
            </a:r>
            <a:endParaRPr lang="tr-T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6" name="5 Dikdörtgen"/>
          <p:cNvSpPr/>
          <p:nvPr/>
        </p:nvSpPr>
        <p:spPr>
          <a:xfrm>
            <a:off x="1571604" y="3571876"/>
            <a:ext cx="5072098" cy="923330"/>
          </a:xfrm>
          <a:prstGeom prst="rect">
            <a:avLst/>
          </a:prstGeom>
          <a:noFill/>
        </p:spPr>
        <p:txBody>
          <a:bodyPr wrap="square" lIns="91440" tIns="45720" rIns="91440" bIns="45720">
            <a:spAutoFit/>
          </a:bodyPr>
          <a:lstStyle/>
          <a:p>
            <a:pPr algn="ctr"/>
            <a:r>
              <a:rPr lang="tr-TR" sz="5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10/E      212</a:t>
            </a:r>
            <a:endParaRPr lang="tr-TR"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55000" lnSpcReduction="20000"/>
          </a:bodyPr>
          <a:lstStyle/>
          <a:p>
            <a:pPr fontAlgn="base"/>
            <a:r>
              <a:rPr lang="tr-TR" sz="3600" b="1" dirty="0" smtClean="0">
                <a:solidFill>
                  <a:srgbClr val="FF0000"/>
                </a:solidFill>
              </a:rPr>
              <a:t>I</a:t>
            </a:r>
            <a:r>
              <a:rPr lang="tr-TR" sz="3600" b="1" dirty="0">
                <a:solidFill>
                  <a:srgbClr val="FF0000"/>
                </a:solidFill>
              </a:rPr>
              <a:t>. Devrin Genel Özellikleri:</a:t>
            </a:r>
            <a:endParaRPr lang="tr-TR" sz="3600" dirty="0">
              <a:solidFill>
                <a:srgbClr val="FF0000"/>
              </a:solidFill>
            </a:endParaRPr>
          </a:p>
          <a:p>
            <a:pPr fontAlgn="base"/>
            <a:r>
              <a:rPr lang="tr-TR" b="1" dirty="0"/>
              <a:t>     1.  Çoğu sözlü eserler, ileriki  dönemlere kulaktan kulağa aktarılarak ulaşmıştır.</a:t>
            </a:r>
          </a:p>
          <a:p>
            <a:pPr fontAlgn="base"/>
            <a:r>
              <a:rPr lang="tr-TR" b="1" dirty="0"/>
              <a:t>     2.  Dili, yabancı sözcük yok denecek kadar sadedir.</a:t>
            </a:r>
          </a:p>
          <a:p>
            <a:pPr fontAlgn="base"/>
            <a:r>
              <a:rPr lang="tr-TR" b="1" dirty="0"/>
              <a:t>     3.  Genellikle millî nazım birimimiz olan dörtlük ve millî ölçümüz olan hece ölçüsü kullanılmıştır.</a:t>
            </a:r>
          </a:p>
          <a:p>
            <a:pPr fontAlgn="base"/>
            <a:r>
              <a:rPr lang="tr-TR" b="1" dirty="0"/>
              <a:t>     4.  Şiirlerde genellikle yarım uyak görülür ve uyak düzeni  </a:t>
            </a:r>
            <a:r>
              <a:rPr lang="tr-TR" b="1" dirty="0" err="1"/>
              <a:t>aaab</a:t>
            </a:r>
            <a:r>
              <a:rPr lang="tr-TR" b="1" dirty="0"/>
              <a:t>, </a:t>
            </a:r>
            <a:r>
              <a:rPr lang="tr-TR" b="1" dirty="0" err="1"/>
              <a:t>cccb</a:t>
            </a:r>
            <a:r>
              <a:rPr lang="tr-TR" b="1" dirty="0"/>
              <a:t>, </a:t>
            </a:r>
            <a:r>
              <a:rPr lang="tr-TR" b="1" dirty="0" err="1"/>
              <a:t>dddb</a:t>
            </a:r>
            <a:r>
              <a:rPr lang="tr-TR" b="1" dirty="0"/>
              <a:t>... şeklindedir.</a:t>
            </a:r>
          </a:p>
          <a:p>
            <a:pPr fontAlgn="base"/>
            <a:r>
              <a:rPr lang="tr-TR" b="1" dirty="0"/>
              <a:t>     5.  Eserler, aynı zamanda sığır, şölen, yuğ ve toy gibi çeşitli törenleri de idare eden kam, </a:t>
            </a:r>
            <a:r>
              <a:rPr lang="tr-TR" b="1" dirty="0" err="1"/>
              <a:t>baksı</a:t>
            </a:r>
            <a:r>
              <a:rPr lang="tr-TR" b="1" dirty="0"/>
              <a:t>, şaman  da</a:t>
            </a:r>
          </a:p>
          <a:p>
            <a:pPr fontAlgn="base"/>
            <a:r>
              <a:rPr lang="tr-TR" b="1" dirty="0"/>
              <a:t>denilen ozanlar tarafından kopuz adı verilen saz eşliğinde söylenmiştir.</a:t>
            </a:r>
          </a:p>
          <a:p>
            <a:pPr fontAlgn="base"/>
            <a:r>
              <a:rPr lang="tr-TR" b="1" dirty="0"/>
              <a:t>     6.  Eserlerde göçebe hayatın izleri görülür.</a:t>
            </a:r>
          </a:p>
          <a:p>
            <a:pPr fontAlgn="base"/>
            <a:r>
              <a:rPr lang="tr-TR" b="1" dirty="0"/>
              <a:t>     7.  Genellikle kahramanlık, ölüm, aşk, doğa vb konular işlenmiştir.</a:t>
            </a:r>
          </a:p>
          <a:p>
            <a:pPr fontAlgn="base"/>
            <a:r>
              <a:rPr lang="tr-TR" b="1" dirty="0"/>
              <a:t>     8.  Başlıca sözlü edebiyat ürünleri koşuk, sagu, sav ve destanlardır. Yazılı edebiyat ürünleri ise Orhun Yazıtları</a:t>
            </a:r>
          </a:p>
          <a:p>
            <a:pPr fontAlgn="base"/>
            <a:r>
              <a:rPr lang="tr-TR" b="1" dirty="0"/>
              <a:t>ve Uygurlara ait çeşitli metinlerdir.</a:t>
            </a:r>
          </a:p>
          <a:p>
            <a:endParaRPr lang="tr-TR" dirty="0"/>
          </a:p>
        </p:txBody>
      </p:sp>
      <p:sp>
        <p:nvSpPr>
          <p:cNvPr id="4" name="3 Dikdörtgen"/>
          <p:cNvSpPr/>
          <p:nvPr/>
        </p:nvSpPr>
        <p:spPr>
          <a:xfrm>
            <a:off x="1071538" y="642918"/>
            <a:ext cx="6572296" cy="646331"/>
          </a:xfrm>
          <a:prstGeom prst="rect">
            <a:avLst/>
          </a:prstGeom>
        </p:spPr>
        <p:txBody>
          <a:bodyPr wrap="square">
            <a:spAutoFit/>
          </a:bodyPr>
          <a:lstStyle/>
          <a:p>
            <a:pPr fontAlgn="base"/>
            <a:r>
              <a:rPr lang="tr-TR" sz="3600" b="1" dirty="0" smtClean="0">
                <a:solidFill>
                  <a:srgbClr val="FF0000"/>
                </a:solidFill>
              </a:rPr>
              <a:t>DESTAN DÖNEMİ TÜRK EDEBİYATI</a:t>
            </a:r>
            <a:endParaRPr lang="tr-TR" sz="3600" b="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p:spPr>
        <p:txBody>
          <a:bodyPr>
            <a:normAutofit fontScale="85000" lnSpcReduction="20000"/>
          </a:bodyPr>
          <a:lstStyle/>
          <a:p>
            <a:r>
              <a:rPr lang="tr-TR" b="1" dirty="0"/>
              <a:t>İslamiyet'in Kabulünden Önceki Türk Edebiyatı dönemini genel hatlarıyla ikiye ayırabiliriz.</a:t>
            </a:r>
          </a:p>
          <a:p>
            <a:r>
              <a:rPr lang="tr-TR" b="1" dirty="0">
                <a:solidFill>
                  <a:srgbClr val="FF0000"/>
                </a:solidFill>
              </a:rPr>
              <a:t>1.</a:t>
            </a:r>
            <a:r>
              <a:rPr lang="tr-TR" b="1" dirty="0"/>
              <a:t> </a:t>
            </a:r>
            <a:r>
              <a:rPr lang="tr-TR" b="1" dirty="0">
                <a:hlinkClick r:id="rId2"/>
              </a:rPr>
              <a:t>Sözlü Edebiyat</a:t>
            </a:r>
            <a:r>
              <a:rPr lang="tr-TR" b="1" dirty="0"/>
              <a:t> ( ? - 8.yy) </a:t>
            </a:r>
            <a:br>
              <a:rPr lang="tr-TR" b="1" dirty="0"/>
            </a:br>
            <a:r>
              <a:rPr lang="tr-TR" b="1" dirty="0">
                <a:solidFill>
                  <a:srgbClr val="FF0000"/>
                </a:solidFill>
              </a:rPr>
              <a:t>2.</a:t>
            </a:r>
            <a:r>
              <a:rPr lang="tr-TR" b="1" dirty="0"/>
              <a:t> </a:t>
            </a:r>
            <a:r>
              <a:rPr lang="tr-TR" b="1" dirty="0">
                <a:hlinkClick r:id="rId3"/>
              </a:rPr>
              <a:t>Yazılı Edebiyat</a:t>
            </a:r>
            <a:r>
              <a:rPr lang="tr-TR" b="1" dirty="0"/>
              <a:t> (8.yy - 12.yy)</a:t>
            </a:r>
          </a:p>
          <a:p>
            <a:r>
              <a:rPr lang="tr-TR" b="1" dirty="0"/>
              <a:t>İslamiyet öncesi Türk edebiyatı, başlangıcı bilinmeyen dönemlerden Türklerin </a:t>
            </a:r>
            <a:r>
              <a:rPr lang="tr-TR" b="1" dirty="0" err="1"/>
              <a:t>İslamiyeti</a:t>
            </a:r>
            <a:r>
              <a:rPr lang="tr-TR" b="1" dirty="0"/>
              <a:t> kabul ettiği 12. yüzyıla kadar sürer. İslamiyet öncesi Türk edebiyatı, yabancı kültürlerin etkisinin en az olduğu dönemdir.</a:t>
            </a:r>
          </a:p>
          <a:p>
            <a:r>
              <a:rPr lang="tr-TR" b="1" dirty="0" err="1"/>
              <a:t>İslamiyetten</a:t>
            </a:r>
            <a:r>
              <a:rPr lang="tr-TR" b="1" dirty="0"/>
              <a:t> önceki Türk edebiyatının doğuşu, çevresi, gelişme dönemlerini bütün yönleriyle ortaya koymak mümkün değildir. Çünkü bu döneme ait kesin bilgiler mevcut değildir. Bu dönemde yoğun olarak </a:t>
            </a:r>
            <a:r>
              <a:rPr lang="tr-TR" b="1" dirty="0">
                <a:hlinkClick r:id="rId4"/>
              </a:rPr>
              <a:t>destanlar</a:t>
            </a:r>
            <a:r>
              <a:rPr lang="tr-TR" b="1" dirty="0"/>
              <a:t>ın varlığı, bu dönemin </a:t>
            </a:r>
            <a:r>
              <a:rPr lang="tr-TR" b="1" dirty="0">
                <a:solidFill>
                  <a:srgbClr val="FF0000"/>
                </a:solidFill>
              </a:rPr>
              <a:t>"destan dönemi" </a:t>
            </a:r>
            <a:r>
              <a:rPr lang="tr-TR" b="1" dirty="0"/>
              <a:t>olarak da adlandırılmasına sebep olmuştur.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6072230"/>
          </a:xfrm>
        </p:spPr>
        <p:txBody>
          <a:bodyPr>
            <a:normAutofit fontScale="62500" lnSpcReduction="20000"/>
          </a:bodyPr>
          <a:lstStyle/>
          <a:p>
            <a:r>
              <a:rPr lang="tr-TR" b="1" dirty="0">
                <a:solidFill>
                  <a:srgbClr val="FF0000"/>
                </a:solidFill>
              </a:rPr>
              <a:t>DESTAN DÖNEMİ</a:t>
            </a:r>
          </a:p>
          <a:p>
            <a:r>
              <a:rPr lang="tr-TR" b="1" dirty="0"/>
              <a:t>Bazı milletlerin bir millet hâline gelmesi, tarihin bilinmeyen dönemlerinde gerçekleşmiştir. Bu döneme destan dönemi adı verilir. Destan dönemi, destanların ortaya çıktığı dönemdir. Bu dönemde millete özgü özellikler ve toplumun zihniyeti toplum hayatına hakimdir. Toplumu derinden sarsan olayların ve toplum içinde önemli kişilerin toplumun hayal dünyasında masallaş-</a:t>
            </a:r>
            <a:r>
              <a:rPr lang="tr-TR" b="1" dirty="0" err="1"/>
              <a:t>tırılmasıyla</a:t>
            </a:r>
            <a:r>
              <a:rPr lang="tr-TR" b="1" dirty="0"/>
              <a:t> oluşan metinlere destan adı verilir.</a:t>
            </a:r>
          </a:p>
          <a:p>
            <a:r>
              <a:rPr lang="tr-TR" b="1" dirty="0">
                <a:solidFill>
                  <a:srgbClr val="FF0000"/>
                </a:solidFill>
              </a:rPr>
              <a:t>Destan Döneminin Önemi</a:t>
            </a:r>
          </a:p>
          <a:p>
            <a:r>
              <a:rPr lang="tr-TR" b="1" dirty="0"/>
              <a:t>Destan dönemi, tarihin bilinmeyen dönemiyle ilgili olduğu için bu dönemle ilgili kesin bilgiler yoktur. Bu döneme ait bilgiler destanlardan çıkarılmaktadır. Bu yüzden bir milletin ortaya çıkışına dair ipuçlarına ulaşıldığı için destan dönemi, bir millet için çok önemlidir. Ulusların yaptığı savaşları, yaşadıkları büyük olayları bu döneme ait destanlardan öğrenebiliyoruz.</a:t>
            </a:r>
          </a:p>
          <a:p>
            <a:r>
              <a:rPr lang="tr-TR" b="1" dirty="0">
                <a:solidFill>
                  <a:srgbClr val="FF0000"/>
                </a:solidFill>
              </a:rPr>
              <a:t>Farklı Uygarlıklarda ve Kavimlerde Destan Dönemi</a:t>
            </a:r>
          </a:p>
          <a:p>
            <a:r>
              <a:rPr lang="tr-TR" b="1" dirty="0"/>
              <a:t>Destan dönemi, sadece Türklerde görülen bir dönem değildir. Köklü bir tarihî geçmişi olan ve doğal destana sahip Rus, Hint, Alman, Fransız, İspanyol, Yunan, Sümer gibi milletlerin de destan dönemleri vardır. Bu milletlerin tarihi de tarihin bilinmeyen dönemlerine kadar uzanmaktadır.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5697559"/>
          </a:xfrm>
        </p:spPr>
        <p:txBody>
          <a:bodyPr>
            <a:normAutofit fontScale="62500" lnSpcReduction="20000"/>
          </a:bodyPr>
          <a:lstStyle/>
          <a:p>
            <a:r>
              <a:rPr lang="tr-TR" b="1" dirty="0">
                <a:solidFill>
                  <a:srgbClr val="FF0000"/>
                </a:solidFill>
              </a:rPr>
              <a:t>SÖZLÜ EDEBİYAT</a:t>
            </a:r>
          </a:p>
          <a:p>
            <a:r>
              <a:rPr lang="tr-TR" b="1" dirty="0"/>
              <a:t>Türklerin yazıyı kullanmadıkları dönemin edebiyatıdır. Sözlü edebiyat dönemi, başlangıçtan 8. yüzyıla kadar sürer. Bu dönemde ozan, kam, </a:t>
            </a:r>
            <a:r>
              <a:rPr lang="tr-TR" b="1" dirty="0" err="1"/>
              <a:t>baksı</a:t>
            </a:r>
            <a:r>
              <a:rPr lang="tr-TR" b="1" dirty="0"/>
              <a:t> vb. denen saz şairleri dinî törenlerde ve bütün sosyal etkinliklerde şiirler söyler, destan okurlardı. Böylece şiirler dilden dile dolaşarak bir şiir geleneği oluşmuş ve bu gelenek günümüze kadar kulaktan kulağa yayılarak varlığını sürdürmüştür.</a:t>
            </a:r>
          </a:p>
          <a:p>
            <a:r>
              <a:rPr lang="tr-TR" b="1" dirty="0">
                <a:solidFill>
                  <a:srgbClr val="FF0000"/>
                </a:solidFill>
              </a:rPr>
              <a:t>Sözlü Edebiyatın Özellikleri</a:t>
            </a:r>
          </a:p>
          <a:p>
            <a:r>
              <a:rPr lang="tr-TR" b="1" dirty="0"/>
              <a:t>Şiirler; sığır (av törenleri), şölen (dinî ayinler), yuğ (ölen kişinin ardından yapılan törenler) adı verilen toplantılarda oluşmuştur.</a:t>
            </a:r>
          </a:p>
          <a:p>
            <a:r>
              <a:rPr lang="tr-TR" b="1" dirty="0"/>
              <a:t>Şiirler kopuz adı verilen bir tür saz eşliğinde söylenmiştir.</a:t>
            </a:r>
          </a:p>
          <a:p>
            <a:r>
              <a:rPr lang="tr-TR" b="1" dirty="0"/>
              <a:t>Dilde yabancı dillerin etkisi yoktur, saf bir Türkçe vardır.</a:t>
            </a:r>
          </a:p>
          <a:p>
            <a:r>
              <a:rPr lang="tr-TR" b="1" dirty="0"/>
              <a:t>Bu dönemin asıl ürününü doğal destanlar oluşturur.</a:t>
            </a:r>
          </a:p>
          <a:p>
            <a:r>
              <a:rPr lang="tr-TR" b="1" dirty="0"/>
              <a:t>Millî ölçümüz olan "hece" ölçüsünün daha çok 7'li, 8'li ve 11'li kalıpları tercih edilmiştir.</a:t>
            </a:r>
          </a:p>
          <a:p>
            <a:r>
              <a:rPr lang="tr-TR" b="1" dirty="0"/>
              <a:t>Şiirlerde yarım uyak ve redif kullanılmıştır.</a:t>
            </a:r>
          </a:p>
          <a:p>
            <a:r>
              <a:rPr lang="tr-TR" b="1" dirty="0"/>
              <a:t>Genellikle doğa, aşk, kahramanlık, yiğitlik ve ölüm konulan işlenmiştir.</a:t>
            </a:r>
          </a:p>
          <a:p>
            <a:r>
              <a:rPr lang="tr-TR" b="1" dirty="0"/>
              <a:t>Nazım birimi "</a:t>
            </a:r>
            <a:r>
              <a:rPr lang="tr-TR" b="1" dirty="0" err="1"/>
              <a:t>dörtlük"tür</a:t>
            </a:r>
            <a:r>
              <a:rPr lang="tr-TR" b="1" dirty="0"/>
              <a:t>.</a:t>
            </a:r>
          </a:p>
          <a:p>
            <a:r>
              <a:rPr lang="tr-TR" b="1" dirty="0"/>
              <a:t>Ürünler anonimdir.</a:t>
            </a:r>
          </a:p>
          <a:p>
            <a:endParaRPr lang="tr-TR"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214290"/>
            <a:ext cx="8229600" cy="6357958"/>
          </a:xfrm>
        </p:spPr>
        <p:txBody>
          <a:bodyPr>
            <a:normAutofit fontScale="62500" lnSpcReduction="20000"/>
          </a:bodyPr>
          <a:lstStyle/>
          <a:p>
            <a:r>
              <a:rPr lang="tr-TR" sz="3200" b="1" dirty="0" smtClean="0">
                <a:solidFill>
                  <a:schemeClr val="accent1"/>
                </a:solidFill>
              </a:rPr>
              <a:t>Sözlü Edebiyatta Coşku ve Heyecanı Dile Getiren Metinler (Şiir)</a:t>
            </a:r>
          </a:p>
          <a:p>
            <a:r>
              <a:rPr lang="tr-TR" b="1" dirty="0" smtClean="0"/>
              <a:t>Sözlü edebiyat döneminde coşku ve heyecanı dile getirmek için şiirden yararlanılmıştır. Bunlar </a:t>
            </a:r>
            <a:r>
              <a:rPr lang="tr-TR" b="1" dirty="0" smtClean="0">
                <a:hlinkClick r:id="rId2"/>
              </a:rPr>
              <a:t>sagu</a:t>
            </a:r>
            <a:r>
              <a:rPr lang="tr-TR" b="1" dirty="0" smtClean="0"/>
              <a:t> </a:t>
            </a:r>
            <a:r>
              <a:rPr lang="tr-TR" b="1" dirty="0" err="1" smtClean="0"/>
              <a:t>ve</a:t>
            </a:r>
            <a:r>
              <a:rPr lang="tr-TR" b="1" dirty="0" err="1" smtClean="0">
                <a:hlinkClick r:id="rId3"/>
              </a:rPr>
              <a:t>koşuk</a:t>
            </a:r>
            <a:r>
              <a:rPr lang="tr-TR" b="1" dirty="0" err="1" smtClean="0"/>
              <a:t>tur</a:t>
            </a:r>
            <a:r>
              <a:rPr lang="tr-TR" b="1" dirty="0" smtClean="0"/>
              <a:t>.</a:t>
            </a:r>
          </a:p>
          <a:p>
            <a:r>
              <a:rPr lang="tr-TR" sz="3200" b="1" dirty="0" smtClean="0">
                <a:solidFill>
                  <a:schemeClr val="accent1"/>
                </a:solidFill>
              </a:rPr>
              <a:t>Destan Döneminde Sürdürülen Hayatla Şiir Arasında İlişki</a:t>
            </a:r>
          </a:p>
          <a:p>
            <a:r>
              <a:rPr lang="tr-TR" b="1" dirty="0" smtClean="0"/>
              <a:t>Her sanat eseri, ait olduğu milletten izler taşır. Ait olduğu milletin yaşayışını, inançlarını, gelenek ve göreneklerini yansıtır. Sözlü edebiyat dönemine (destan dönemine) ait şiirlerde Eski Türklerin yaşayış, inanış, gelenek ve göreneklerinin yansımaları görülür. Örneğin ölen kişilerin ardından düzenlenen ayinlerde söylenen sagu adı verilen şiirler eski Türklerde şiir, dans ve ayinin birlikte olduğunu göstermektedir.</a:t>
            </a:r>
          </a:p>
          <a:p>
            <a:r>
              <a:rPr lang="tr-TR" sz="3800" b="1" dirty="0" smtClean="0">
                <a:solidFill>
                  <a:schemeClr val="accent1"/>
                </a:solidFill>
              </a:rPr>
              <a:t>Eski Türklerde Şairlerin Görev ve İşlevi</a:t>
            </a:r>
          </a:p>
          <a:p>
            <a:r>
              <a:rPr lang="tr-TR" b="1" dirty="0" smtClean="0"/>
              <a:t>Eski Türklerde "kam, </a:t>
            </a:r>
            <a:r>
              <a:rPr lang="tr-TR" b="1" dirty="0" err="1" smtClean="0"/>
              <a:t>baksı</a:t>
            </a:r>
            <a:r>
              <a:rPr lang="tr-TR" b="1" dirty="0" smtClean="0"/>
              <a:t>, oyun, ozan, şaman" adları verilen şairler, o günkü toplumda hâkim, hekim, büyücü, sanatçı, bilge konumundadır. Bu yönleriyle şairler, toplumun önem verdiği kişilerdir.</a:t>
            </a:r>
          </a:p>
          <a:p>
            <a:r>
              <a:rPr lang="tr-TR" b="1" dirty="0" smtClean="0"/>
              <a:t>Şairler, "sığır, yuğ ve şölen" adı verilen törenlerde etkin rol oynamışlar, şiirlerini bu törenlerde söylemişlerdir. Çalgı aleti çalma yeteneği de olan bu şairler, şiirlerini o dönem kullanılan "kopuz" adı verilen çalgı aleti eşliğinde söylemişlerdir.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6" name="Picture 2"/>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8229600" cy="6169080"/>
          </a:xfrm>
        </p:spPr>
        <p:txBody>
          <a:bodyPr>
            <a:normAutofit fontScale="55000" lnSpcReduction="20000"/>
          </a:bodyPr>
          <a:lstStyle/>
          <a:p>
            <a:pPr fontAlgn="base"/>
            <a:r>
              <a:rPr lang="tr-TR" sz="5100" b="1" dirty="0" smtClean="0">
                <a:solidFill>
                  <a:srgbClr val="FF0000"/>
                </a:solidFill>
              </a:rPr>
              <a:t>A</a:t>
            </a:r>
            <a:r>
              <a:rPr lang="tr-TR" sz="5100" b="1" dirty="0" smtClean="0"/>
              <a:t>.   </a:t>
            </a:r>
            <a:r>
              <a:rPr lang="tr-TR" sz="5100" b="1" dirty="0" smtClean="0">
                <a:solidFill>
                  <a:srgbClr val="FF0000"/>
                </a:solidFill>
              </a:rPr>
              <a:t>Sözlü Edebiyat:</a:t>
            </a:r>
          </a:p>
          <a:p>
            <a:pPr fontAlgn="base"/>
            <a:r>
              <a:rPr lang="tr-TR" b="1" dirty="0" smtClean="0"/>
              <a:t>     Daha çok Türkler yazıyı kullanmaya başlamadan önce oluşmuş bir edebiyattır. Döneme ait başlıca edebiyat ürünleri sagu, koşuk, sav ve destanlardır. Bu dönem ürünleri </a:t>
            </a:r>
            <a:r>
              <a:rPr lang="tr-TR" b="1" dirty="0" err="1" smtClean="0"/>
              <a:t>Kaşgarlı</a:t>
            </a:r>
            <a:r>
              <a:rPr lang="tr-TR" b="1" dirty="0" smtClean="0"/>
              <a:t> Mahmut’un eseri Divan-ı </a:t>
            </a:r>
            <a:r>
              <a:rPr lang="tr-TR" b="1" dirty="0" err="1" smtClean="0"/>
              <a:t>Lügati’t</a:t>
            </a:r>
            <a:r>
              <a:rPr lang="tr-TR" b="1" dirty="0" smtClean="0"/>
              <a:t> Türk’le günümüze kadar gelmiştir.</a:t>
            </a:r>
          </a:p>
          <a:p>
            <a:pPr fontAlgn="base"/>
            <a:r>
              <a:rPr lang="tr-TR" b="1" dirty="0" smtClean="0"/>
              <a:t>   </a:t>
            </a:r>
            <a:r>
              <a:rPr lang="tr-TR" sz="3600" b="1" dirty="0" smtClean="0">
                <a:solidFill>
                  <a:srgbClr val="FF0000"/>
                </a:solidFill>
              </a:rPr>
              <a:t>Sagu:</a:t>
            </a:r>
            <a:r>
              <a:rPr lang="tr-TR" b="1" dirty="0" smtClean="0"/>
              <a:t> İslâmiyet Öncesi Türk Edebiyatında, yuğ adı verilen ölüm törenlerinde ölen kişilerin ardından söylenen şiirlere sagu denir.</a:t>
            </a:r>
          </a:p>
          <a:p>
            <a:pPr fontAlgn="base"/>
            <a:r>
              <a:rPr lang="tr-TR" b="1" dirty="0" smtClean="0"/>
              <a:t>     Bu tür şiirlere halk edebiyatında ağıt, klasik edebiyatımızda ise mersiye adı verilir.</a:t>
            </a:r>
          </a:p>
          <a:p>
            <a:pPr fontAlgn="base"/>
            <a:r>
              <a:rPr lang="tr-TR" b="1" dirty="0" smtClean="0"/>
              <a:t>   Koşuk:İslâmiyet Öncesi Türk Edebiyatında, aşk, doğa, kahramanlık gibi konuları işleyen lirik şiirlerdir. Koşuklar, daha çok sığır (Kazanılan zaferlerden sonra düzenlenen kutlama veya av törenleri) ve şölen (Eski Türklerde çeşitli nedenlerle düzenlenen ziyafetler) törenlerinde söylenmişlerdir.</a:t>
            </a:r>
          </a:p>
          <a:p>
            <a:pPr fontAlgn="base"/>
            <a:r>
              <a:rPr lang="tr-TR" b="1" dirty="0" smtClean="0"/>
              <a:t>     “Sagu” ve “koşuk”lar  biçimsel özellikleri (nazım birimi, ölçüsü, uyak dizilişi) bakımından dönemin genel özelliklerine tamamen uymaktadır.</a:t>
            </a:r>
          </a:p>
          <a:p>
            <a:pPr fontAlgn="base"/>
            <a:r>
              <a:rPr lang="tr-TR" b="1" dirty="0" smtClean="0"/>
              <a:t>   </a:t>
            </a:r>
            <a:r>
              <a:rPr lang="tr-TR" sz="3600" b="1" dirty="0" smtClean="0">
                <a:solidFill>
                  <a:srgbClr val="FF0000"/>
                </a:solidFill>
              </a:rPr>
              <a:t>Sav:</a:t>
            </a:r>
          </a:p>
          <a:p>
            <a:pPr fontAlgn="base"/>
            <a:r>
              <a:rPr lang="tr-TR" b="1" dirty="0" smtClean="0"/>
              <a:t>     Bugünkü atasözlerinin karşılığı olan, gözlem ve deneyimlere dayanılarak söylenmiş kısa ve özlü sözlere İslâmiyet öncesi dönemde sav adı verilirdi.</a:t>
            </a:r>
          </a:p>
          <a:p>
            <a:pPr fontAlgn="base"/>
            <a:r>
              <a:rPr lang="tr-TR" b="1" dirty="0" smtClean="0"/>
              <a:t>Destanlar:</a:t>
            </a:r>
          </a:p>
          <a:p>
            <a:pPr fontAlgn="base"/>
            <a:r>
              <a:rPr lang="tr-TR" b="1" dirty="0" smtClean="0"/>
              <a:t>     Ulusların hayatını derinden etkileyen savaş, kahramanlık,  doğal afetler vb  olayların olağanüstü özellikler katarak anlatıldığı manzum öykülere destan denir.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357166"/>
            <a:ext cx="8329642" cy="6097642"/>
          </a:xfrm>
        </p:spPr>
        <p:txBody>
          <a:bodyPr>
            <a:normAutofit fontScale="32500" lnSpcReduction="20000"/>
          </a:bodyPr>
          <a:lstStyle/>
          <a:p>
            <a:pPr fontAlgn="base"/>
            <a:r>
              <a:rPr lang="tr-TR" sz="6700" b="1" dirty="0" smtClean="0">
                <a:solidFill>
                  <a:srgbClr val="FF0000"/>
                </a:solidFill>
              </a:rPr>
              <a:t>Destanların Oluşumu:</a:t>
            </a:r>
            <a:endParaRPr lang="tr-TR" sz="6700" dirty="0" smtClean="0">
              <a:solidFill>
                <a:srgbClr val="FF0000"/>
              </a:solidFill>
            </a:endParaRPr>
          </a:p>
          <a:p>
            <a:pPr fontAlgn="base"/>
            <a:r>
              <a:rPr lang="tr-TR" sz="5000" b="1" dirty="0" smtClean="0">
                <a:solidFill>
                  <a:srgbClr val="FF0000"/>
                </a:solidFill>
              </a:rPr>
              <a:t>1. Oluş Dönemi:</a:t>
            </a:r>
          </a:p>
          <a:p>
            <a:pPr fontAlgn="base"/>
            <a:r>
              <a:rPr lang="tr-TR" sz="5000" b="1" dirty="0" smtClean="0"/>
              <a:t>     Bir destanın oluşabilmesi için halkın hayalinde derin iz bırakmış bir olay ve bu olayı yaratabileceğine inanılan kahraman veya kahramanların olması gerekir. Çekirdek olay adı verilen bu olayın yaşanmış olması destanların birinci aşamasıdır.</a:t>
            </a:r>
          </a:p>
          <a:p>
            <a:pPr fontAlgn="base"/>
            <a:r>
              <a:rPr lang="tr-TR" sz="5000" b="1" dirty="0" smtClean="0">
                <a:solidFill>
                  <a:srgbClr val="FF0000"/>
                </a:solidFill>
              </a:rPr>
              <a:t>2. Yayılma Dönemi:</a:t>
            </a:r>
          </a:p>
          <a:p>
            <a:pPr fontAlgn="base"/>
            <a:r>
              <a:rPr lang="tr-TR" sz="5000" b="1" dirty="0" smtClean="0"/>
              <a:t>     Bu olayların halk arasında dilden dile aktarılarak yayılması ve efsaneleşmesi gerekir.</a:t>
            </a:r>
          </a:p>
          <a:p>
            <a:pPr fontAlgn="base"/>
            <a:r>
              <a:rPr lang="tr-TR" sz="5000" b="1" dirty="0" smtClean="0">
                <a:solidFill>
                  <a:srgbClr val="FF0000"/>
                </a:solidFill>
              </a:rPr>
              <a:t>3. Toplama - Derleme Dönemi:</a:t>
            </a:r>
          </a:p>
          <a:p>
            <a:pPr fontAlgn="base"/>
            <a:r>
              <a:rPr lang="tr-TR" sz="5000" b="1" dirty="0" smtClean="0"/>
              <a:t>     Yayılan bu efsanenin büyük bir halk şairi tarafından derlenip düzenlenerek nazma çekilmesi gerekir. Türk destanlarında bu üçüncü aşama gerçekleşmemiştir.</a:t>
            </a:r>
          </a:p>
          <a:p>
            <a:pPr fontAlgn="base"/>
            <a:r>
              <a:rPr lang="tr-TR" sz="5000" b="1" dirty="0" smtClean="0"/>
              <a:t>Destan Çeşitleri:</a:t>
            </a:r>
          </a:p>
          <a:p>
            <a:pPr fontAlgn="base"/>
            <a:r>
              <a:rPr lang="tr-TR" sz="5000" b="1" dirty="0" smtClean="0">
                <a:solidFill>
                  <a:srgbClr val="FF0000"/>
                </a:solidFill>
              </a:rPr>
              <a:t>1. Doğal Destan:</a:t>
            </a:r>
          </a:p>
          <a:p>
            <a:pPr fontAlgn="base"/>
            <a:r>
              <a:rPr lang="tr-TR" sz="5000" b="1" dirty="0" smtClean="0"/>
              <a:t>    Halk arasında dilden dile dolaşarak oluşan destanlardır..</a:t>
            </a:r>
          </a:p>
          <a:p>
            <a:pPr fontAlgn="base"/>
            <a:r>
              <a:rPr lang="tr-TR" sz="5000" b="1" dirty="0" smtClean="0"/>
              <a:t>   Türklerde “Oğuz Kağan Destanı”, İran’da </a:t>
            </a:r>
            <a:r>
              <a:rPr lang="tr-TR" sz="5000" b="1" dirty="0" err="1" smtClean="0"/>
              <a:t>Firdevsi’nin</a:t>
            </a:r>
            <a:r>
              <a:rPr lang="tr-TR" sz="5000" b="1" dirty="0" smtClean="0"/>
              <a:t> “Şehname”si, Yunanistan’da Homeros’un “</a:t>
            </a:r>
            <a:r>
              <a:rPr lang="tr-TR" sz="5000" b="1" dirty="0" err="1" smtClean="0"/>
              <a:t>İlyada</a:t>
            </a:r>
            <a:r>
              <a:rPr lang="tr-TR" sz="5000" b="1" dirty="0" smtClean="0"/>
              <a:t> ve </a:t>
            </a:r>
            <a:r>
              <a:rPr lang="tr-TR" sz="5000" b="1" dirty="0" err="1" smtClean="0"/>
              <a:t>Odysseia</a:t>
            </a:r>
            <a:r>
              <a:rPr lang="tr-TR" sz="5000" b="1" dirty="0" smtClean="0"/>
              <a:t> (</a:t>
            </a:r>
            <a:r>
              <a:rPr lang="tr-TR" sz="5000" b="1" dirty="0" err="1" smtClean="0"/>
              <a:t>İlyada</a:t>
            </a:r>
            <a:r>
              <a:rPr lang="tr-TR" sz="5000" b="1" dirty="0" smtClean="0"/>
              <a:t> ve </a:t>
            </a:r>
            <a:r>
              <a:rPr lang="tr-TR" sz="5000" b="1" dirty="0" err="1" smtClean="0"/>
              <a:t>Odissa</a:t>
            </a:r>
            <a:r>
              <a:rPr lang="tr-TR" sz="5000" b="1" dirty="0" smtClean="0"/>
              <a:t>)’sı doğal destanlardır.</a:t>
            </a:r>
          </a:p>
          <a:p>
            <a:pPr fontAlgn="base"/>
            <a:r>
              <a:rPr lang="tr-TR" sz="5000" b="1" dirty="0" smtClean="0">
                <a:solidFill>
                  <a:srgbClr val="FF0000"/>
                </a:solidFill>
              </a:rPr>
              <a:t>2. Yapma Destan:</a:t>
            </a:r>
          </a:p>
          <a:p>
            <a:pPr fontAlgn="base"/>
            <a:r>
              <a:rPr lang="tr-TR" sz="5000" b="1" dirty="0" smtClean="0"/>
              <a:t>    Bazı şair ve yazarların kendi duygu ve düşüncelerini de katarak oluşturdukları destanlardır.</a:t>
            </a:r>
          </a:p>
          <a:p>
            <a:pPr fontAlgn="base"/>
            <a:r>
              <a:rPr lang="tr-TR" sz="5000" b="1" dirty="0" smtClean="0"/>
              <a:t>    Fazıl Hüsnü Dağlarca’nın “Üç Şehitler Destanı”, </a:t>
            </a:r>
            <a:r>
              <a:rPr lang="tr-TR" sz="5000" b="1" dirty="0" err="1" smtClean="0"/>
              <a:t>Yazıcıoğlu’nun</a:t>
            </a:r>
            <a:r>
              <a:rPr lang="tr-TR" sz="5000" b="1" dirty="0" smtClean="0"/>
              <a:t> (XV. Yüzyıl) “</a:t>
            </a:r>
            <a:r>
              <a:rPr lang="tr-TR" sz="5000" b="1" dirty="0" err="1" smtClean="0"/>
              <a:t>Selçukname”si</a:t>
            </a:r>
            <a:r>
              <a:rPr lang="tr-TR" sz="5000" b="1" dirty="0" smtClean="0"/>
              <a:t>, Kayıkçı Kul Mustafa’nın “Genç Osman Destanı”; Haçlı seferlerini anlatan İtalyan şair </a:t>
            </a:r>
            <a:r>
              <a:rPr lang="tr-TR" sz="5000" b="1" dirty="0" err="1" smtClean="0"/>
              <a:t>Torquarto</a:t>
            </a:r>
            <a:r>
              <a:rPr lang="tr-TR" sz="5000" b="1" dirty="0" smtClean="0"/>
              <a:t> </a:t>
            </a:r>
            <a:r>
              <a:rPr lang="tr-TR" sz="5000" b="1" dirty="0" err="1" smtClean="0"/>
              <a:t>Tasso’nun</a:t>
            </a:r>
            <a:r>
              <a:rPr lang="tr-TR" sz="5000" b="1" dirty="0" smtClean="0"/>
              <a:t> “Kurtarılmış Kudüs”ü, </a:t>
            </a:r>
            <a:r>
              <a:rPr lang="tr-TR" sz="5000" b="1" dirty="0" err="1" smtClean="0"/>
              <a:t>Milton’un</a:t>
            </a:r>
            <a:r>
              <a:rPr lang="tr-TR" sz="5000" b="1" dirty="0" smtClean="0"/>
              <a:t> “Kaybolmuş Cennet”i yapma destan örnekleridir.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319</TotalTime>
  <Words>486</Words>
  <Application>Microsoft Office PowerPoint</Application>
  <PresentationFormat>Ekran Gösterisi (4:3)</PresentationFormat>
  <Paragraphs>136</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Canlı</vt:lpstr>
      <vt:lpstr>EDEBİYAT PERFORMANS ÖDEVİ</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ÖNEMLİ BİLGİLER</vt:lpstr>
      <vt:lpstr>Slayt 18</vt:lpstr>
      <vt:lpstr>Slayt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EDEBİYAT PERFORMANS ÖDEVİ</dc:title>
  <dc:creator>USER</dc:creator>
  <cp:lastModifiedBy>USER</cp:lastModifiedBy>
  <cp:revision>2</cp:revision>
  <dcterms:created xsi:type="dcterms:W3CDTF">2015-12-15T19:41:25Z</dcterms:created>
  <dcterms:modified xsi:type="dcterms:W3CDTF">2015-12-20T20:28:22Z</dcterms:modified>
</cp:coreProperties>
</file>