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6EB4688-64CC-48F2-B437-41B57E5B6A6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3541B24-FD39-404A-8B88-E5D0A31D9A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BELİRTEÇ (ZARF)</a:t>
            </a:r>
            <a:endParaRPr lang="tr-TR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BELİRTEÇ (ZARF)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75856" y="1447800"/>
            <a:ext cx="5657832" cy="4800600"/>
          </a:xfrm>
        </p:spPr>
        <p:txBody>
          <a:bodyPr/>
          <a:lstStyle/>
          <a:p>
            <a:r>
              <a:rPr lang="en-US" dirty="0" err="1" smtClean="0"/>
              <a:t>Eylemleri</a:t>
            </a:r>
            <a:r>
              <a:rPr lang="en-US" dirty="0" smtClean="0"/>
              <a:t>, </a:t>
            </a:r>
            <a:r>
              <a:rPr lang="en-US" dirty="0" err="1" smtClean="0"/>
              <a:t>eylemsileri</a:t>
            </a:r>
            <a:r>
              <a:rPr lang="en-US" dirty="0" smtClean="0"/>
              <a:t>, s</a:t>
            </a:r>
            <a:r>
              <a:rPr lang="tr-TR" dirty="0" err="1" smtClean="0"/>
              <a:t>ıfatları</a:t>
            </a:r>
            <a:r>
              <a:rPr lang="tr-TR" dirty="0" smtClean="0"/>
              <a:t> ve kendi türünden sözcükleri çeşitli yönlerden belirten sözcüklere zarf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(belirteç) </a:t>
            </a:r>
            <a:r>
              <a:rPr lang="tr-TR" dirty="0" smtClean="0"/>
              <a:t>denir.</a:t>
            </a:r>
          </a:p>
          <a:p>
            <a:endParaRPr lang="tr-TR" dirty="0"/>
          </a:p>
        </p:txBody>
      </p:sp>
      <p:pic>
        <p:nvPicPr>
          <p:cNvPr id="4" name="3 Resim" descr="msn gülen surat ifadeler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412776"/>
            <a:ext cx="2376264" cy="2143125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ÖRENK;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İhtiyar, kapıyı yavaşça açtı.</a:t>
            </a:r>
          </a:p>
          <a:p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Dün aldığımız yumurtalar bayatmış</a:t>
            </a:r>
            <a:r>
              <a:rPr lang="tr-TR" sz="2400" b="1" dirty="0" smtClean="0"/>
              <a:t>.</a:t>
            </a:r>
          </a:p>
          <a:p>
            <a:r>
              <a:rPr lang="tr-TR" sz="2400" b="1" dirty="0" smtClean="0">
                <a:solidFill>
                  <a:schemeClr val="accent3">
                    <a:lumMod val="75000"/>
                  </a:schemeClr>
                </a:solidFill>
              </a:rPr>
              <a:t>Sınavda çok kolay sorular vardı.</a:t>
            </a:r>
          </a:p>
          <a:p>
            <a:r>
              <a:rPr lang="tr-TR" sz="2400" b="1" dirty="0" smtClean="0">
                <a:solidFill>
                  <a:schemeClr val="accent4">
                    <a:lumMod val="50000"/>
                  </a:schemeClr>
                </a:solidFill>
              </a:rPr>
              <a:t>Çocuk ne güzel konuşuyordu.</a:t>
            </a:r>
          </a:p>
          <a:p>
            <a:r>
              <a:rPr lang="tr-TR" sz="2400" dirty="0" smtClean="0"/>
              <a:t>Bu cümlelerin birincisinde, </a:t>
            </a:r>
            <a:r>
              <a:rPr lang="tr-TR" sz="2400" dirty="0" smtClean="0">
                <a:solidFill>
                  <a:schemeClr val="accent1">
                    <a:lumMod val="50000"/>
                  </a:schemeClr>
                </a:solidFill>
              </a:rPr>
              <a:t>“yavaşça” sözcüğü “açmak” eylemini “durum” yönüyle; </a:t>
            </a:r>
            <a:r>
              <a:rPr lang="tr-TR" sz="2400" dirty="0" smtClean="0"/>
              <a:t>ikincisinde, 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“dün” sözcüğü “aldığımız” eylemsisini “zaman” yönüyle; </a:t>
            </a:r>
            <a:r>
              <a:rPr lang="tr-TR" sz="2400" dirty="0" smtClean="0"/>
              <a:t>üçüncüsünde </a:t>
            </a: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“çok” sözcüğü “kolay” sıfatını “miktar” yönüyle; </a:t>
            </a:r>
            <a:r>
              <a:rPr lang="tr-TR" sz="2400" dirty="0" smtClean="0"/>
              <a:t>dördüncüsünde </a:t>
            </a:r>
            <a:r>
              <a:rPr lang="tr-TR" sz="2400" dirty="0" smtClean="0">
                <a:solidFill>
                  <a:schemeClr val="accent4">
                    <a:lumMod val="50000"/>
                  </a:schemeClr>
                </a:solidFill>
              </a:rPr>
              <a:t>“ne” sözcüğü “güzel” </a:t>
            </a:r>
            <a:r>
              <a:rPr lang="tr-TR" sz="2400" dirty="0" smtClean="0"/>
              <a:t>zarfını derece yönüyle belirttiğinden belirteç görevinde kullanılmıştır.</a:t>
            </a:r>
            <a:endParaRPr lang="tr-TR" sz="24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Buna göre, belirteçleri şu şekilde gruplandırabiliriz: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Durum (Hal) Belirteci</a:t>
            </a:r>
          </a:p>
          <a:p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Zaman Belirteci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Yer – Yön Belirteci</a:t>
            </a:r>
          </a:p>
          <a:p>
            <a:r>
              <a:rPr lang="tr-TR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Azlık – Çokluk (Miktar) Belirteci</a:t>
            </a:r>
          </a:p>
          <a:p>
            <a:r>
              <a:rPr lang="tr-TR" dirty="0" smtClean="0">
                <a:solidFill>
                  <a:schemeClr val="accent3"/>
                </a:solidFill>
              </a:rPr>
              <a:t>Soru Belirteci</a:t>
            </a:r>
          </a:p>
          <a:p>
            <a:endParaRPr lang="tr-TR" dirty="0"/>
          </a:p>
        </p:txBody>
      </p:sp>
      <p:pic>
        <p:nvPicPr>
          <p:cNvPr id="4" name="3 Resim" descr="bleistift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1124744"/>
            <a:ext cx="1800200" cy="2232248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DURUM (HAL) BELİRTECİ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Eylemleri ve eylemsileri durum yönünden belirten sözcüklerdir. Eylemlere ve eylemsilere sorulan </a:t>
            </a:r>
            <a:r>
              <a:rPr lang="tr-TR" sz="2800" dirty="0" smtClean="0">
                <a:solidFill>
                  <a:schemeClr val="accent3"/>
                </a:solidFill>
              </a:rPr>
              <a:t>“Nasıl?”</a:t>
            </a:r>
            <a:r>
              <a:rPr lang="tr-TR" sz="2800" dirty="0" smtClean="0"/>
              <a:t> sorusunun cevabıdır.</a:t>
            </a:r>
          </a:p>
          <a:p>
            <a:r>
              <a:rPr lang="tr-TR" sz="2800" dirty="0" smtClean="0">
                <a:solidFill>
                  <a:schemeClr val="accent4">
                    <a:lumMod val="50000"/>
                  </a:schemeClr>
                </a:solidFill>
              </a:rPr>
              <a:t>ÖRNEK;</a:t>
            </a:r>
          </a:p>
          <a:p>
            <a:r>
              <a:rPr lang="tr-TR" sz="2800" b="1" dirty="0" smtClean="0">
                <a:solidFill>
                  <a:schemeClr val="accent1">
                    <a:lumMod val="50000"/>
                  </a:schemeClr>
                </a:solidFill>
              </a:rPr>
              <a:t>Küçük çocuk, </a:t>
            </a:r>
            <a:r>
              <a:rPr lang="tr-TR" sz="2800" b="1" u="sng" dirty="0" smtClean="0">
                <a:solidFill>
                  <a:schemeClr val="accent1">
                    <a:lumMod val="50000"/>
                  </a:schemeClr>
                </a:solidFill>
              </a:rPr>
              <a:t>koşarak</a:t>
            </a:r>
            <a:r>
              <a:rPr lang="tr-TR" sz="2800" b="1" dirty="0" smtClean="0">
                <a:solidFill>
                  <a:schemeClr val="accent1">
                    <a:lumMod val="50000"/>
                  </a:schemeClr>
                </a:solidFill>
              </a:rPr>
              <a:t> yolun sonundaki evine gitti.</a:t>
            </a:r>
          </a:p>
          <a:p>
            <a:r>
              <a:rPr lang="tr-TR" sz="2800" dirty="0" smtClean="0"/>
              <a:t>Bu cümlede, </a:t>
            </a:r>
            <a:r>
              <a:rPr lang="tr-TR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“koşarak” </a:t>
            </a:r>
            <a:r>
              <a:rPr lang="tr-TR" sz="2800" dirty="0" smtClean="0"/>
              <a:t>sözcüğü, </a:t>
            </a:r>
            <a:r>
              <a:rPr lang="tr-TR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“gitmek” </a:t>
            </a:r>
            <a:r>
              <a:rPr lang="tr-TR" sz="2800" dirty="0" smtClean="0"/>
              <a:t>eyleminin nasıl yapıldığını belirttiğinden durum belirtecidir.</a:t>
            </a:r>
          </a:p>
          <a:p>
            <a:endParaRPr lang="tr-TR" dirty="0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ZAMAN BELİRTECİ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Eylemleri ve eylemsileri zaman yönünden belirten sözcüklerdir. Eylemlere ve eylemsilere sorulan </a:t>
            </a:r>
            <a:r>
              <a:rPr lang="tr-TR" sz="2800" dirty="0" smtClean="0">
                <a:solidFill>
                  <a:schemeClr val="accent3">
                    <a:lumMod val="75000"/>
                  </a:schemeClr>
                </a:solidFill>
              </a:rPr>
              <a:t>“Ne zaman?” </a:t>
            </a:r>
            <a:r>
              <a:rPr lang="tr-TR" sz="2800" dirty="0" smtClean="0"/>
              <a:t>sorusunun cevabıdır.</a:t>
            </a:r>
          </a:p>
          <a:p>
            <a:r>
              <a:rPr lang="tr-TR" sz="2800" b="1" dirty="0" smtClean="0">
                <a:solidFill>
                  <a:schemeClr val="accent2">
                    <a:lumMod val="50000"/>
                  </a:schemeClr>
                </a:solidFill>
              </a:rPr>
              <a:t>Babam, </a:t>
            </a:r>
            <a:r>
              <a:rPr lang="tr-TR" sz="2800" b="1" u="sng" dirty="0" smtClean="0">
                <a:solidFill>
                  <a:schemeClr val="accent2">
                    <a:lumMod val="50000"/>
                  </a:schemeClr>
                </a:solidFill>
              </a:rPr>
              <a:t>yarın</a:t>
            </a:r>
            <a:r>
              <a:rPr lang="tr-TR" sz="2800" b="1" dirty="0" smtClean="0">
                <a:solidFill>
                  <a:schemeClr val="accent2">
                    <a:lumMod val="50000"/>
                  </a:schemeClr>
                </a:solidFill>
              </a:rPr>
              <a:t> Ankara’ya gidecekmiş.</a:t>
            </a:r>
          </a:p>
          <a:p>
            <a:r>
              <a:rPr lang="tr-TR" sz="2800" dirty="0" smtClean="0"/>
              <a:t>Bu cümlede </a:t>
            </a:r>
            <a:r>
              <a:rPr lang="tr-TR" sz="2800" dirty="0" smtClean="0">
                <a:solidFill>
                  <a:schemeClr val="accent4">
                    <a:lumMod val="50000"/>
                  </a:schemeClr>
                </a:solidFill>
              </a:rPr>
              <a:t>“yarın” </a:t>
            </a:r>
            <a:r>
              <a:rPr lang="tr-TR" sz="2800" dirty="0" smtClean="0"/>
              <a:t>sözcüğü </a:t>
            </a:r>
            <a:r>
              <a:rPr lang="tr-TR" sz="2800" dirty="0" smtClean="0">
                <a:solidFill>
                  <a:schemeClr val="accent4">
                    <a:lumMod val="50000"/>
                  </a:schemeClr>
                </a:solidFill>
              </a:rPr>
              <a:t>“gitmek” </a:t>
            </a:r>
            <a:r>
              <a:rPr lang="tr-TR" sz="2800" dirty="0" smtClean="0"/>
              <a:t>eyleminin “ne zaman” yapıldığını belirttiğinden, zaman belirtecidir.</a:t>
            </a:r>
          </a:p>
          <a:p>
            <a:endParaRPr lang="tr-TR" dirty="0"/>
          </a:p>
        </p:txBody>
      </p:sp>
      <p:pic>
        <p:nvPicPr>
          <p:cNvPr id="4" name="3 Resim" descr="schueler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908720"/>
            <a:ext cx="1485900" cy="1485900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tr-TR" sz="3000" dirty="0" smtClean="0"/>
          </a:p>
          <a:p>
            <a:r>
              <a:rPr lang="tr-TR" sz="3000" dirty="0" smtClean="0">
                <a:solidFill>
                  <a:schemeClr val="accent3">
                    <a:lumMod val="75000"/>
                  </a:schemeClr>
                </a:solidFill>
              </a:rPr>
              <a:t>Not: </a:t>
            </a: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</a:rPr>
              <a:t>Cümlede zaman anlamı taşıyan her sözcük, belirteç görevinde olmayabilir. Eğer sözcük, “Ne zaman?” sorusuna cevap veriyorsa belirteçtir; vermiyorsa belirteç değildir.</a:t>
            </a:r>
          </a:p>
          <a:p>
            <a:pPr>
              <a:buNone/>
            </a:pPr>
            <a:endParaRPr lang="tr-TR" sz="3000" dirty="0" smtClean="0"/>
          </a:p>
          <a:p>
            <a:r>
              <a:rPr lang="tr-TR" sz="3000" b="1" dirty="0" smtClean="0">
                <a:solidFill>
                  <a:schemeClr val="accent2">
                    <a:lumMod val="75000"/>
                  </a:schemeClr>
                </a:solidFill>
              </a:rPr>
              <a:t>Akşam, maça gideceğiz. (belirteç)</a:t>
            </a:r>
          </a:p>
          <a:p>
            <a:r>
              <a:rPr lang="tr-TR" sz="3000" b="1" dirty="0" smtClean="0">
                <a:solidFill>
                  <a:schemeClr val="accent3">
                    <a:lumMod val="75000"/>
                  </a:schemeClr>
                </a:solidFill>
              </a:rPr>
              <a:t>Akşam, şairlerin ilham kaynağıdır. (ad)</a:t>
            </a:r>
          </a:p>
          <a:p>
            <a:r>
              <a:rPr lang="tr-TR" sz="3000" b="1" dirty="0" smtClean="0">
                <a:solidFill>
                  <a:schemeClr val="accent4">
                    <a:lumMod val="75000"/>
                  </a:schemeClr>
                </a:solidFill>
              </a:rPr>
              <a:t>Annemler gece yola çıkacak. (belirteç)</a:t>
            </a:r>
          </a:p>
          <a:p>
            <a:r>
              <a:rPr lang="tr-TR" sz="3000" b="1" dirty="0" smtClean="0">
                <a:solidFill>
                  <a:schemeClr val="accent5">
                    <a:lumMod val="75000"/>
                  </a:schemeClr>
                </a:solidFill>
              </a:rPr>
              <a:t>Şiirlerinde, gece önemli bir yer tutar. (ad)</a:t>
            </a:r>
          </a:p>
          <a:p>
            <a:endParaRPr lang="tr-TR" dirty="0"/>
          </a:p>
        </p:txBody>
      </p:sp>
      <p:pic>
        <p:nvPicPr>
          <p:cNvPr id="5" name="4 Resim" descr="e5c187a3-2fd8-4eb2-b546-b055e83b548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0"/>
            <a:ext cx="2646040" cy="194421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YER – YÖN BELİRTECİ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124744"/>
            <a:ext cx="7498080" cy="450148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/>
              <a:t>Eylemleri ve eylemsileri yer ve yön ilgisiyle tamamlayan sözcüklerdir. Eyleme, eylemsiye sorulan ve ek almadan </a:t>
            </a: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“Nereye?” </a:t>
            </a:r>
            <a:r>
              <a:rPr lang="tr-TR" dirty="0" smtClean="0"/>
              <a:t>sorusunun cevabı olan şu sözcüklerdir. aşağı, yukarı, içeri, dışarı, ileri, geri, öte, beri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Yaşlı kadın, kapıyı açmak için </a:t>
            </a:r>
            <a:r>
              <a:rPr lang="tr-TR" b="1" u="sng" dirty="0" smtClean="0">
                <a:solidFill>
                  <a:schemeClr val="accent2">
                    <a:lumMod val="75000"/>
                  </a:schemeClr>
                </a:solidFill>
              </a:rPr>
              <a:t>aşağı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iniyordu.</a:t>
            </a:r>
          </a:p>
          <a:p>
            <a:r>
              <a:rPr lang="tr-TR" dirty="0" smtClean="0"/>
              <a:t>Bu cümlede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“aşağı” </a:t>
            </a:r>
            <a:r>
              <a:rPr lang="tr-TR" dirty="0" smtClean="0"/>
              <a:t>sözcüğü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“inmek” </a:t>
            </a:r>
            <a:r>
              <a:rPr lang="tr-TR" dirty="0" smtClean="0"/>
              <a:t>eyleminin “hangi yöne doğru” yapıldığını belirttiğinden, yer-yön belirtecidir.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4581128"/>
            <a:ext cx="7498080" cy="2002552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HAZIRLAYAN;</a:t>
            </a:r>
            <a:br>
              <a:rPr lang="tr-TR" dirty="0" smtClean="0"/>
            </a:br>
            <a:r>
              <a:rPr lang="tr-TR" dirty="0" err="1" smtClean="0"/>
              <a:t>Nursena</a:t>
            </a:r>
            <a:r>
              <a:rPr lang="tr-TR" dirty="0" smtClean="0"/>
              <a:t>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</TotalTime>
  <Words>320</Words>
  <Application>Microsoft Office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BELİRTEÇ (ZARF)</vt:lpstr>
      <vt:lpstr>BELİRTEÇ (ZARF)</vt:lpstr>
      <vt:lpstr>ÖRENK;</vt:lpstr>
      <vt:lpstr>Buna göre, belirteçleri şu şekilde gruplandırabiliriz:</vt:lpstr>
      <vt:lpstr>1. DURUM (HAL) BELİRTECİ</vt:lpstr>
      <vt:lpstr>2. ZAMAN BELİRTECİ</vt:lpstr>
      <vt:lpstr>ÖRNEK;</vt:lpstr>
      <vt:lpstr>3. YER – YÖN BELİRTECİ</vt:lpstr>
      <vt:lpstr>HAZIRLAYAN; 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BELİRTEÇ (ZARF)</dc:title>
  <dc:creator>casper</dc:creator>
  <cp:lastModifiedBy>casper</cp:lastModifiedBy>
  <cp:revision>6</cp:revision>
  <dcterms:created xsi:type="dcterms:W3CDTF">2016-04-08T14:09:28Z</dcterms:created>
  <dcterms:modified xsi:type="dcterms:W3CDTF">2016-04-17T14:19:47Z</dcterms:modified>
</cp:coreProperties>
</file>