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9F75050-0E15-4C5B-92B0-66D068882F1F}" type="datetimeFigureOut">
              <a:rPr lang="tr-TR" smtClean="0"/>
              <a:pPr/>
              <a:t>10.4.2016</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10.4.2016</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D9F75050-0E15-4C5B-92B0-66D068882F1F}" type="datetimeFigureOut">
              <a:rPr lang="tr-TR" smtClean="0"/>
              <a:pPr/>
              <a:t>10.4.2016</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10.4.2016</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9F75050-0E15-4C5B-92B0-66D068882F1F}" type="datetimeFigureOut">
              <a:rPr lang="tr-TR" smtClean="0"/>
              <a:pPr/>
              <a:t>10.4.2016</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10.4.2016</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10.4.2016</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10.4.2016</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D9F75050-0E15-4C5B-92B0-66D068882F1F}" type="datetimeFigureOut">
              <a:rPr lang="tr-TR" smtClean="0"/>
              <a:pPr/>
              <a:t>10.4.2016</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10.4.2016</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10.4.2016</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9F75050-0E15-4C5B-92B0-66D068882F1F}" type="datetimeFigureOut">
              <a:rPr lang="tr-TR" smtClean="0"/>
              <a:pPr/>
              <a:t>10.4.2016</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Dikdörtgen"/>
          <p:cNvSpPr/>
          <p:nvPr/>
        </p:nvSpPr>
        <p:spPr>
          <a:xfrm>
            <a:off x="1714448" y="1357298"/>
            <a:ext cx="7429552" cy="2585323"/>
          </a:xfrm>
          <a:prstGeom prst="rect">
            <a:avLst/>
          </a:prstGeom>
          <a:noFill/>
        </p:spPr>
        <p:txBody>
          <a:bodyPr wrap="square" lIns="91440" tIns="45720" rIns="91440" bIns="45720">
            <a:spAutoFit/>
          </a:bodyPr>
          <a:lstStyle/>
          <a:p>
            <a:pPr algn="ctr"/>
            <a:r>
              <a:rPr lang="tr-TR"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Anlatımın Ve Anlatıcının</a:t>
            </a:r>
          </a:p>
          <a:p>
            <a:pPr algn="ctr"/>
            <a:r>
              <a:rPr lang="tr-TR"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Amacı </a:t>
            </a:r>
            <a:r>
              <a:rPr lang="tr-TR"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 </a:t>
            </a:r>
            <a:endParaRPr lang="tr-TR"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2143116"/>
            <a:ext cx="7239000" cy="4071966"/>
          </a:xfrm>
        </p:spPr>
        <p:txBody>
          <a:bodyPr>
            <a:normAutofit fontScale="92500" lnSpcReduction="10000"/>
          </a:bodyPr>
          <a:lstStyle/>
          <a:p>
            <a:r>
              <a:rPr lang="tr-TR" dirty="0" smtClean="0"/>
              <a:t> Anlatım gerçekleşmeden bir hazırlık evresinden geçilir. Bu evrede anlatıcı amaç belirler, konu belirler, araştırma yapar, bilgi toplar, gözlem yapar… Hiç kuşkusuz bu evrelerden en önemlisi amacın belirlenmesidir. Amaçsız bir yazı hedefine ulaşamaz. Bu amaç birçok farklı unsurlar gözetilerek belirlenir. Anlatımda amaç, hedef ve ileti arasında doğrudan bağlantı vardır. İyi bir anlatımda, bu unsurlar arasında sağlıklı bir bağlantının olması beklenir. Anlatımda amacın gerçekleşmesi belli kurallara uyulması ile mümkündür. </a:t>
            </a:r>
          </a:p>
        </p:txBody>
      </p:sp>
      <p:sp>
        <p:nvSpPr>
          <p:cNvPr id="5" name="4 Dikdörtgen"/>
          <p:cNvSpPr/>
          <p:nvPr/>
        </p:nvSpPr>
        <p:spPr>
          <a:xfrm>
            <a:off x="285720" y="285728"/>
            <a:ext cx="7286644" cy="175432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ook Antiqua" pitchFamily="18" charset="0"/>
                <a:cs typeface="Andalus" pitchFamily="18" charset="-78"/>
              </a:rPr>
              <a:t>Anlatımın Ve Anlatıcının Amacı</a:t>
            </a:r>
            <a:endParaRPr lang="tr-TR"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etin kutusu"/>
          <p:cNvSpPr txBox="1"/>
          <p:nvPr/>
        </p:nvSpPr>
        <p:spPr>
          <a:xfrm>
            <a:off x="285720" y="285728"/>
            <a:ext cx="7715304" cy="646331"/>
          </a:xfrm>
          <a:prstGeom prst="rect">
            <a:avLst/>
          </a:prstGeom>
          <a:noFill/>
        </p:spPr>
        <p:txBody>
          <a:bodyPr wrap="square" rtlCol="0">
            <a:spAutoFit/>
          </a:bodyPr>
          <a:lstStyle/>
          <a:p>
            <a:r>
              <a:rPr lang="tr-TR" sz="3600" dirty="0" smtClean="0">
                <a:solidFill>
                  <a:schemeClr val="tx1">
                    <a:lumMod val="95000"/>
                    <a:lumOff val="5000"/>
                  </a:schemeClr>
                </a:solidFill>
              </a:rPr>
              <a:t>Bu kurallar şunlardır ;</a:t>
            </a:r>
            <a:endParaRPr lang="tr-TR" sz="3600" dirty="0">
              <a:solidFill>
                <a:schemeClr val="tx1">
                  <a:lumMod val="95000"/>
                  <a:lumOff val="5000"/>
                </a:schemeClr>
              </a:solidFill>
            </a:endParaRPr>
          </a:p>
        </p:txBody>
      </p:sp>
      <p:sp>
        <p:nvSpPr>
          <p:cNvPr id="12" name="11 Metin kutusu"/>
          <p:cNvSpPr txBox="1"/>
          <p:nvPr/>
        </p:nvSpPr>
        <p:spPr>
          <a:xfrm>
            <a:off x="142844" y="1071546"/>
            <a:ext cx="7143800" cy="1938992"/>
          </a:xfrm>
          <a:prstGeom prst="rect">
            <a:avLst/>
          </a:prstGeom>
          <a:noFill/>
        </p:spPr>
        <p:txBody>
          <a:bodyPr wrap="square" rtlCol="0">
            <a:spAutoFit/>
          </a:bodyPr>
          <a:lstStyle/>
          <a:p>
            <a:pPr fontAlgn="base"/>
            <a:r>
              <a:rPr lang="tr-TR"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Üslup </a:t>
            </a:r>
            <a:endParaRPr lang="tr-TR" sz="4000" b="1" dirty="0" smtClean="0"/>
          </a:p>
          <a:p>
            <a:r>
              <a:rPr lang="tr-TR" sz="4000" dirty="0" smtClean="0"/>
              <a:t/>
            </a:r>
            <a:br>
              <a:rPr lang="tr-TR" sz="4000" dirty="0" smtClean="0"/>
            </a:br>
            <a:endParaRPr lang="tr-TR" sz="4000" dirty="0"/>
          </a:p>
        </p:txBody>
      </p:sp>
      <p:sp>
        <p:nvSpPr>
          <p:cNvPr id="13" name="12 Metin kutusu"/>
          <p:cNvSpPr txBox="1"/>
          <p:nvPr/>
        </p:nvSpPr>
        <p:spPr>
          <a:xfrm>
            <a:off x="214282" y="1928802"/>
            <a:ext cx="7358114" cy="4370427"/>
          </a:xfrm>
          <a:prstGeom prst="rect">
            <a:avLst/>
          </a:prstGeom>
          <a:noFill/>
        </p:spPr>
        <p:txBody>
          <a:bodyPr wrap="square" rtlCol="0">
            <a:spAutoFit/>
          </a:bodyPr>
          <a:lstStyle/>
          <a:p>
            <a:pPr fontAlgn="base"/>
            <a:r>
              <a:rPr lang="tr-TR" sz="2000" dirty="0" smtClean="0"/>
              <a:t>Her yazarın anlatımında kendine özgü bir ifade şekli vardır; buna üslup denilmektedir. Bir yazarın nesnel ya da öznel bir dil kullanması, konuşurken ya da yazarken kısa, açık, anlaşılır cümleleri seçmesi vb. gibi ifade biçimleri üslup yani anlatımın bir özelliğidir. Bir anlatımda hitap edilen kitleye, konu ve temaya vb. göre üslup değişmektedir. Eğitimli insanlara hitaben yapılan bir konuşmada kullanılan üslup ile her kesimden insanın yer aldığı bir toplantıda kullanılan üslup aynı olmayacaktır.</a:t>
            </a:r>
          </a:p>
          <a:p>
            <a:pPr fontAlgn="base"/>
            <a:r>
              <a:rPr lang="tr-TR" sz="2000" dirty="0" smtClean="0"/>
              <a:t> </a:t>
            </a:r>
          </a:p>
          <a:p>
            <a:pPr fontAlgn="base"/>
            <a:r>
              <a:rPr lang="tr-TR" sz="2000" dirty="0" smtClean="0"/>
              <a:t>Konu, amaç, eğitim sevilesi, yaş gibi unsurlar gözetilerek tercih edilen bir üslup ile yapılan anlatım daha etkili ve başarılı olacaktır.</a:t>
            </a:r>
          </a:p>
          <a:p>
            <a:endParaRPr lang="tr-TR" dirty="0"/>
          </a:p>
        </p:txBody>
      </p:sp>
      <p:pic>
        <p:nvPicPr>
          <p:cNvPr id="5" name="4 Resim" descr="img-thing.jpg"/>
          <p:cNvPicPr>
            <a:picLocks noChangeAspect="1"/>
          </p:cNvPicPr>
          <p:nvPr/>
        </p:nvPicPr>
        <p:blipFill>
          <a:blip r:embed="rId2"/>
          <a:stretch>
            <a:fillRect/>
          </a:stretch>
        </p:blipFill>
        <p:spPr>
          <a:xfrm>
            <a:off x="5929322" y="214290"/>
            <a:ext cx="1857388" cy="1857388"/>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214282" y="285728"/>
            <a:ext cx="3273801" cy="646331"/>
          </a:xfrm>
          <a:prstGeom prst="rect">
            <a:avLst/>
          </a:prstGeom>
          <a:noFill/>
        </p:spPr>
        <p:txBody>
          <a:bodyPr wrap="square" lIns="91440" tIns="45720" rIns="91440" bIns="45720">
            <a:spAutoFit/>
          </a:bodyPr>
          <a:lstStyle/>
          <a:p>
            <a:pPr algn="ctr"/>
            <a:r>
              <a:rPr lang="tr-TR" sz="36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İLETİŞİM</a:t>
            </a:r>
            <a:endParaRPr lang="tr-TR" sz="3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6" name="5 Metin kutusu"/>
          <p:cNvSpPr txBox="1"/>
          <p:nvPr/>
        </p:nvSpPr>
        <p:spPr>
          <a:xfrm>
            <a:off x="714348" y="1214422"/>
            <a:ext cx="7143800" cy="3108543"/>
          </a:xfrm>
          <a:prstGeom prst="rect">
            <a:avLst/>
          </a:prstGeom>
          <a:noFill/>
        </p:spPr>
        <p:txBody>
          <a:bodyPr wrap="square" rtlCol="0">
            <a:spAutoFit/>
          </a:bodyPr>
          <a:lstStyle/>
          <a:p>
            <a:r>
              <a:rPr lang="tr-TR" sz="2800" dirty="0" smtClean="0"/>
              <a:t>Anlatımda yer alan temel unsurlar, anlatıcı, okuyucu ve dinleyici arasında doğrudan bir bağlantı vardır. Bu bağlantının sağlıklı olması anlatımın daha etkili ve başarılı olmasını sağlayacaktır. Bu bağlantı iletişim olarak adlandırılır</a:t>
            </a:r>
            <a:r>
              <a:rPr lang="tr-TR" sz="2800" u="sng" dirty="0" smtClean="0"/>
              <a:t>. İletişimde yer alan öğeler ise şunlardır :</a:t>
            </a:r>
          </a:p>
        </p:txBody>
      </p:sp>
      <p:sp>
        <p:nvSpPr>
          <p:cNvPr id="8" name="7 Metin kutusu"/>
          <p:cNvSpPr txBox="1"/>
          <p:nvPr/>
        </p:nvSpPr>
        <p:spPr>
          <a:xfrm>
            <a:off x="714348" y="4714884"/>
            <a:ext cx="3000396" cy="1384995"/>
          </a:xfrm>
          <a:prstGeom prst="rect">
            <a:avLst/>
          </a:prstGeom>
          <a:noFill/>
        </p:spPr>
        <p:txBody>
          <a:bodyPr wrap="square" rtlCol="0">
            <a:spAutoFit/>
          </a:bodyPr>
          <a:lstStyle/>
          <a:p>
            <a:r>
              <a:rPr lang="tr-TR" sz="2800" b="1" dirty="0" smtClean="0"/>
              <a:t>Gönderici</a:t>
            </a:r>
          </a:p>
          <a:p>
            <a:r>
              <a:rPr lang="tr-TR" sz="2800" b="1" dirty="0" smtClean="0"/>
              <a:t>Alıcı </a:t>
            </a:r>
          </a:p>
          <a:p>
            <a:r>
              <a:rPr lang="tr-TR" sz="2800" b="1" dirty="0" smtClean="0"/>
              <a:t>İleti</a:t>
            </a:r>
            <a:endParaRPr lang="tr-TR" sz="2800" b="1" dirty="0"/>
          </a:p>
        </p:txBody>
      </p:sp>
      <p:sp>
        <p:nvSpPr>
          <p:cNvPr id="9" name="8 Metin kutusu"/>
          <p:cNvSpPr txBox="1"/>
          <p:nvPr/>
        </p:nvSpPr>
        <p:spPr>
          <a:xfrm>
            <a:off x="3929058" y="4714884"/>
            <a:ext cx="2714644" cy="1077218"/>
          </a:xfrm>
          <a:prstGeom prst="rect">
            <a:avLst/>
          </a:prstGeom>
          <a:noFill/>
        </p:spPr>
        <p:txBody>
          <a:bodyPr wrap="square" rtlCol="0">
            <a:spAutoFit/>
          </a:bodyPr>
          <a:lstStyle/>
          <a:p>
            <a:r>
              <a:rPr lang="tr-TR" sz="3200" b="1" dirty="0" smtClean="0"/>
              <a:t>Kanal </a:t>
            </a:r>
          </a:p>
          <a:p>
            <a:r>
              <a:rPr lang="tr-TR" sz="3200" b="1" dirty="0" smtClean="0"/>
              <a:t>Dönüt</a:t>
            </a:r>
          </a:p>
        </p:txBody>
      </p:sp>
      <p:sp>
        <p:nvSpPr>
          <p:cNvPr id="10" name="9 Sağ Ok"/>
          <p:cNvSpPr/>
          <p:nvPr/>
        </p:nvSpPr>
        <p:spPr>
          <a:xfrm>
            <a:off x="214282" y="4857760"/>
            <a:ext cx="42862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10 Sağ Ok"/>
          <p:cNvSpPr/>
          <p:nvPr/>
        </p:nvSpPr>
        <p:spPr>
          <a:xfrm>
            <a:off x="3428992" y="4929198"/>
            <a:ext cx="428628"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4" name="13 Resim" descr="depositphotos_32469215-Graduated-academic-owl.jpg"/>
          <p:cNvPicPr>
            <a:picLocks noChangeAspect="1"/>
          </p:cNvPicPr>
          <p:nvPr/>
        </p:nvPicPr>
        <p:blipFill>
          <a:blip r:embed="rId2" cstate="print"/>
          <a:stretch>
            <a:fillRect/>
          </a:stretch>
        </p:blipFill>
        <p:spPr>
          <a:xfrm>
            <a:off x="5500694" y="4500570"/>
            <a:ext cx="2071678" cy="207167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Dikdörtgen"/>
          <p:cNvSpPr/>
          <p:nvPr/>
        </p:nvSpPr>
        <p:spPr>
          <a:xfrm>
            <a:off x="357158" y="357166"/>
            <a:ext cx="2383986" cy="584775"/>
          </a:xfrm>
          <a:prstGeom prst="rect">
            <a:avLst/>
          </a:prstGeom>
          <a:noFill/>
        </p:spPr>
        <p:txBody>
          <a:bodyPr wrap="none" lIns="91440" tIns="45720" rIns="91440" bIns="45720">
            <a:spAutoFit/>
          </a:bodyPr>
          <a:lstStyle/>
          <a:p>
            <a:pPr algn="ctr"/>
            <a:r>
              <a:rPr lang="tr-TR" sz="3200" b="1" u="sng"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Gönderici</a:t>
            </a:r>
            <a:endParaRPr lang="tr-TR" sz="3200" b="1" u="sng"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11" name="10 Metin kutusu"/>
          <p:cNvSpPr txBox="1"/>
          <p:nvPr/>
        </p:nvSpPr>
        <p:spPr>
          <a:xfrm>
            <a:off x="428596" y="1000108"/>
            <a:ext cx="7500990" cy="461665"/>
          </a:xfrm>
          <a:prstGeom prst="rect">
            <a:avLst/>
          </a:prstGeom>
          <a:noFill/>
        </p:spPr>
        <p:txBody>
          <a:bodyPr wrap="square" rtlCol="0">
            <a:spAutoFit/>
          </a:bodyPr>
          <a:lstStyle/>
          <a:p>
            <a:r>
              <a:rPr lang="tr-TR" sz="2400" dirty="0" smtClean="0">
                <a:latin typeface="Arial" pitchFamily="34" charset="0"/>
                <a:cs typeface="Arial" pitchFamily="34" charset="0"/>
              </a:rPr>
              <a:t>Anlatımda iletiyi alıcıya uygun bir üslupla sunan kişi</a:t>
            </a:r>
            <a:endParaRPr lang="tr-TR" sz="2400" dirty="0">
              <a:latin typeface="Arial" pitchFamily="34" charset="0"/>
              <a:cs typeface="Arial" pitchFamily="34" charset="0"/>
            </a:endParaRPr>
          </a:p>
        </p:txBody>
      </p:sp>
      <p:sp>
        <p:nvSpPr>
          <p:cNvPr id="14" name="13 Dikdörtgen"/>
          <p:cNvSpPr/>
          <p:nvPr/>
        </p:nvSpPr>
        <p:spPr>
          <a:xfrm>
            <a:off x="500034" y="1643050"/>
            <a:ext cx="1133644" cy="584775"/>
          </a:xfrm>
          <a:prstGeom prst="rect">
            <a:avLst/>
          </a:prstGeom>
          <a:noFill/>
        </p:spPr>
        <p:txBody>
          <a:bodyPr wrap="none" lIns="91440" tIns="45720" rIns="91440" bIns="45720">
            <a:spAutoFit/>
          </a:bodyPr>
          <a:lstStyle/>
          <a:p>
            <a:pPr algn="ctr"/>
            <a:r>
              <a:rPr lang="tr-TR" sz="3200" b="1" u="sng"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İleti</a:t>
            </a:r>
            <a:endParaRPr lang="tr-TR" sz="3200" b="1" u="sng"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15" name="14 Sağ Ok"/>
          <p:cNvSpPr/>
          <p:nvPr/>
        </p:nvSpPr>
        <p:spPr>
          <a:xfrm>
            <a:off x="0" y="2285992"/>
            <a:ext cx="42859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15 Sağ Ok"/>
          <p:cNvSpPr/>
          <p:nvPr/>
        </p:nvSpPr>
        <p:spPr>
          <a:xfrm>
            <a:off x="0" y="1142984"/>
            <a:ext cx="42859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16 Metin kutusu"/>
          <p:cNvSpPr txBox="1"/>
          <p:nvPr/>
        </p:nvSpPr>
        <p:spPr>
          <a:xfrm>
            <a:off x="500034" y="2357430"/>
            <a:ext cx="7358114" cy="830997"/>
          </a:xfrm>
          <a:prstGeom prst="rect">
            <a:avLst/>
          </a:prstGeom>
          <a:noFill/>
        </p:spPr>
        <p:txBody>
          <a:bodyPr wrap="square" rtlCol="0">
            <a:spAutoFit/>
          </a:bodyPr>
          <a:lstStyle/>
          <a:p>
            <a:r>
              <a:rPr lang="tr-TR" sz="2400" dirty="0" smtClean="0"/>
              <a:t>Anlatımda alıcı tarafından algılanıp anlaşılması beklenen kavram, olgu, olay ya da durum</a:t>
            </a:r>
            <a:endParaRPr lang="tr-TR" sz="2400" dirty="0"/>
          </a:p>
        </p:txBody>
      </p:sp>
      <p:sp>
        <p:nvSpPr>
          <p:cNvPr id="19" name="18 Dikdörtgen"/>
          <p:cNvSpPr/>
          <p:nvPr/>
        </p:nvSpPr>
        <p:spPr>
          <a:xfrm>
            <a:off x="0" y="3429000"/>
            <a:ext cx="2428924" cy="584775"/>
          </a:xfrm>
          <a:prstGeom prst="rect">
            <a:avLst/>
          </a:prstGeom>
          <a:noFill/>
        </p:spPr>
        <p:txBody>
          <a:bodyPr wrap="square" lIns="91440" tIns="45720" rIns="91440" bIns="45720">
            <a:spAutoFit/>
          </a:bodyPr>
          <a:lstStyle/>
          <a:p>
            <a:pPr algn="ctr"/>
            <a:r>
              <a:rPr lang="tr-TR" sz="3200" b="1" u="sng"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Kanal</a:t>
            </a:r>
          </a:p>
        </p:txBody>
      </p:sp>
      <p:sp>
        <p:nvSpPr>
          <p:cNvPr id="20" name="19 Metin kutusu"/>
          <p:cNvSpPr txBox="1"/>
          <p:nvPr/>
        </p:nvSpPr>
        <p:spPr>
          <a:xfrm>
            <a:off x="571472" y="4071942"/>
            <a:ext cx="7143800" cy="461665"/>
          </a:xfrm>
          <a:prstGeom prst="rect">
            <a:avLst/>
          </a:prstGeom>
          <a:noFill/>
        </p:spPr>
        <p:txBody>
          <a:bodyPr wrap="square" rtlCol="0">
            <a:spAutoFit/>
          </a:bodyPr>
          <a:lstStyle/>
          <a:p>
            <a:r>
              <a:rPr lang="tr-TR" sz="2400" dirty="0" smtClean="0"/>
              <a:t>İletişimin söz ya da yazı ile gerçekleşmesi</a:t>
            </a:r>
            <a:endParaRPr lang="tr-TR" sz="2400" dirty="0"/>
          </a:p>
        </p:txBody>
      </p:sp>
      <p:sp>
        <p:nvSpPr>
          <p:cNvPr id="22" name="21 Sağ Ok"/>
          <p:cNvSpPr/>
          <p:nvPr/>
        </p:nvSpPr>
        <p:spPr>
          <a:xfrm>
            <a:off x="0" y="4143380"/>
            <a:ext cx="42859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22 Dikdörtgen"/>
          <p:cNvSpPr/>
          <p:nvPr/>
        </p:nvSpPr>
        <p:spPr>
          <a:xfrm>
            <a:off x="571472" y="4929198"/>
            <a:ext cx="1212191" cy="584775"/>
          </a:xfrm>
          <a:prstGeom prst="rect">
            <a:avLst/>
          </a:prstGeom>
          <a:noFill/>
        </p:spPr>
        <p:txBody>
          <a:bodyPr wrap="none" lIns="91440" tIns="45720" rIns="91440" bIns="45720">
            <a:spAutoFit/>
          </a:bodyPr>
          <a:lstStyle/>
          <a:p>
            <a:pPr algn="ctr"/>
            <a:r>
              <a:rPr lang="tr-TR" sz="3200" b="1" u="sng"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Alıcı</a:t>
            </a:r>
            <a:endParaRPr lang="tr-TR" sz="3200" b="1" u="sng"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4" name="23 Sağ Ok"/>
          <p:cNvSpPr/>
          <p:nvPr/>
        </p:nvSpPr>
        <p:spPr>
          <a:xfrm>
            <a:off x="0" y="5786454"/>
            <a:ext cx="42859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24 Metin kutusu"/>
          <p:cNvSpPr txBox="1"/>
          <p:nvPr/>
        </p:nvSpPr>
        <p:spPr>
          <a:xfrm>
            <a:off x="428596" y="5643578"/>
            <a:ext cx="7286676" cy="1015663"/>
          </a:xfrm>
          <a:prstGeom prst="rect">
            <a:avLst/>
          </a:prstGeom>
          <a:noFill/>
        </p:spPr>
        <p:txBody>
          <a:bodyPr wrap="square" rtlCol="0">
            <a:spAutoFit/>
          </a:bodyPr>
          <a:lstStyle/>
          <a:p>
            <a:pPr fontAlgn="base"/>
            <a:r>
              <a:rPr lang="tr-TR" sz="2400" dirty="0" smtClean="0"/>
              <a:t>Anlatımda iletinin muhatabı olan kişi</a:t>
            </a:r>
          </a:p>
          <a:p>
            <a:pPr fontAlgn="base"/>
            <a:r>
              <a:rPr lang="tr-TR" dirty="0" smtClean="0"/>
              <a:t> </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500034" y="357166"/>
            <a:ext cx="1521570" cy="584775"/>
          </a:xfrm>
          <a:prstGeom prst="rect">
            <a:avLst/>
          </a:prstGeom>
          <a:noFill/>
        </p:spPr>
        <p:txBody>
          <a:bodyPr wrap="none" lIns="91440" tIns="45720" rIns="91440" bIns="45720">
            <a:spAutoFit/>
          </a:bodyPr>
          <a:lstStyle/>
          <a:p>
            <a:pPr algn="ctr"/>
            <a:r>
              <a:rPr lang="tr-TR" sz="3200" b="1" u="sng"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Dönüt</a:t>
            </a:r>
            <a:endParaRPr lang="tr-TR" sz="3200" b="1" u="sng"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4" name="3 Sağ Ok"/>
          <p:cNvSpPr/>
          <p:nvPr/>
        </p:nvSpPr>
        <p:spPr>
          <a:xfrm>
            <a:off x="0" y="1285860"/>
            <a:ext cx="50003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Metin kutusu"/>
          <p:cNvSpPr txBox="1"/>
          <p:nvPr/>
        </p:nvSpPr>
        <p:spPr>
          <a:xfrm>
            <a:off x="571472" y="1214422"/>
            <a:ext cx="7572428" cy="461665"/>
          </a:xfrm>
          <a:prstGeom prst="rect">
            <a:avLst/>
          </a:prstGeom>
          <a:noFill/>
        </p:spPr>
        <p:txBody>
          <a:bodyPr wrap="square" rtlCol="0">
            <a:spAutoFit/>
          </a:bodyPr>
          <a:lstStyle/>
          <a:p>
            <a:r>
              <a:rPr lang="tr-TR" sz="2400" dirty="0" smtClean="0">
                <a:latin typeface="Arial" pitchFamily="34" charset="0"/>
                <a:cs typeface="Arial" pitchFamily="34" charset="0"/>
              </a:rPr>
              <a:t>Anlatımın doğruluğunun ve başarısının doğrulanması</a:t>
            </a:r>
            <a:endParaRPr lang="tr-TR" sz="2400" dirty="0">
              <a:latin typeface="Arial" pitchFamily="34" charset="0"/>
              <a:cs typeface="Arial" pitchFamily="34" charset="0"/>
            </a:endParaRPr>
          </a:p>
        </p:txBody>
      </p:sp>
      <p:sp>
        <p:nvSpPr>
          <p:cNvPr id="7" name="6 Metin kutusu"/>
          <p:cNvSpPr txBox="1"/>
          <p:nvPr/>
        </p:nvSpPr>
        <p:spPr>
          <a:xfrm>
            <a:off x="500034" y="2357430"/>
            <a:ext cx="7429552" cy="1569660"/>
          </a:xfrm>
          <a:prstGeom prst="rect">
            <a:avLst/>
          </a:prstGeom>
          <a:noFill/>
        </p:spPr>
        <p:txBody>
          <a:bodyPr wrap="square" rtlCol="0">
            <a:spAutoFit/>
          </a:bodyPr>
          <a:lstStyle/>
          <a:p>
            <a:r>
              <a:rPr lang="tr-TR" sz="2400" dirty="0" smtClean="0">
                <a:latin typeface="Arial" pitchFamily="34" charset="0"/>
                <a:cs typeface="Arial" pitchFamily="34" charset="0"/>
              </a:rPr>
              <a:t>Anlatım, iletişim öğeleri arasındaki ilişkiye, öğelerin rol ve işlevlerine göre şekillenir. İyi bir anlatımda iletişimin sağlıklı olması beklenir. Anlatımın amacı ile iletişimde ileti arasında doğrudan bağlantı vardır.</a:t>
            </a:r>
            <a:endParaRPr lang="tr-TR" sz="2400" dirty="0">
              <a:latin typeface="Arial" pitchFamily="34" charset="0"/>
              <a:cs typeface="Arial" pitchFamily="34" charset="0"/>
            </a:endParaRPr>
          </a:p>
        </p:txBody>
      </p:sp>
      <p:sp>
        <p:nvSpPr>
          <p:cNvPr id="8" name="7 5-Nokta Yıldız"/>
          <p:cNvSpPr/>
          <p:nvPr/>
        </p:nvSpPr>
        <p:spPr>
          <a:xfrm>
            <a:off x="214282" y="2428868"/>
            <a:ext cx="214282" cy="28575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9" name="8 Resim" descr="30497563-B-ho-sabio-maestro-de-dibujos-animados-car-cter-de-la-mascota-con-un-puntero-Foto-de-archivo.jpg"/>
          <p:cNvPicPr>
            <a:picLocks noChangeAspect="1"/>
          </p:cNvPicPr>
          <p:nvPr/>
        </p:nvPicPr>
        <p:blipFill>
          <a:blip r:embed="rId2" cstate="print"/>
          <a:stretch>
            <a:fillRect/>
          </a:stretch>
        </p:blipFill>
        <p:spPr>
          <a:xfrm>
            <a:off x="214282" y="4286256"/>
            <a:ext cx="3000396" cy="2381853"/>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428596" y="642918"/>
            <a:ext cx="1542410" cy="584775"/>
          </a:xfrm>
          <a:prstGeom prst="rect">
            <a:avLst/>
          </a:prstGeom>
          <a:noFill/>
        </p:spPr>
        <p:txBody>
          <a:bodyPr wrap="none" lIns="91440" tIns="45720" rIns="91440" bIns="45720">
            <a:spAutoFit/>
          </a:bodyPr>
          <a:lstStyle/>
          <a:p>
            <a:pPr algn="ctr"/>
            <a:r>
              <a:rPr lang="tr-TR" sz="3200" b="1" u="sng"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Örnek</a:t>
            </a:r>
            <a:endParaRPr lang="tr-TR" sz="3200" b="1" u="sng"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4" name="3 Metin kutusu"/>
          <p:cNvSpPr txBox="1"/>
          <p:nvPr/>
        </p:nvSpPr>
        <p:spPr>
          <a:xfrm>
            <a:off x="285720" y="1428736"/>
            <a:ext cx="7643834" cy="1015663"/>
          </a:xfrm>
          <a:prstGeom prst="rect">
            <a:avLst/>
          </a:prstGeom>
          <a:noFill/>
        </p:spPr>
        <p:txBody>
          <a:bodyPr wrap="square" rtlCol="0">
            <a:spAutoFit/>
          </a:bodyPr>
          <a:lstStyle/>
          <a:p>
            <a:r>
              <a:rPr lang="tr-TR" sz="2000" dirty="0" smtClean="0"/>
              <a:t>“Her anlatımda anlatıcı ile dinleyici arasında bir ilişki vardır.”</a:t>
            </a:r>
            <a:br>
              <a:rPr lang="tr-TR" sz="2000" dirty="0" smtClean="0"/>
            </a:br>
            <a:r>
              <a:rPr lang="tr-TR" sz="2000" dirty="0" smtClean="0"/>
              <a:t/>
            </a:r>
            <a:br>
              <a:rPr lang="tr-TR" sz="2000" dirty="0" smtClean="0"/>
            </a:br>
            <a:endParaRPr lang="tr-TR" sz="2000" dirty="0"/>
          </a:p>
        </p:txBody>
      </p:sp>
      <p:sp>
        <p:nvSpPr>
          <p:cNvPr id="5" name="4 Metin kutusu"/>
          <p:cNvSpPr txBox="1"/>
          <p:nvPr/>
        </p:nvSpPr>
        <p:spPr>
          <a:xfrm>
            <a:off x="285720" y="1928802"/>
            <a:ext cx="7072362" cy="1569660"/>
          </a:xfrm>
          <a:prstGeom prst="rect">
            <a:avLst/>
          </a:prstGeom>
          <a:noFill/>
        </p:spPr>
        <p:txBody>
          <a:bodyPr wrap="square" rtlCol="0">
            <a:spAutoFit/>
          </a:bodyPr>
          <a:lstStyle/>
          <a:p>
            <a:r>
              <a:rPr lang="tr-TR" sz="2400" b="1" dirty="0" smtClean="0"/>
              <a:t>Aşağıdakilerden hangisi bu ilişkinin diğer adıdır? </a:t>
            </a:r>
            <a:br>
              <a:rPr lang="tr-TR" sz="2400" b="1" dirty="0" smtClean="0"/>
            </a:br>
            <a:r>
              <a:rPr lang="tr-TR" sz="2400" b="1" dirty="0" smtClean="0"/>
              <a:t/>
            </a:r>
            <a:br>
              <a:rPr lang="tr-TR" sz="2400" b="1" dirty="0" smtClean="0"/>
            </a:br>
            <a:endParaRPr lang="tr-TR" sz="2400" b="1" dirty="0"/>
          </a:p>
        </p:txBody>
      </p:sp>
      <p:sp>
        <p:nvSpPr>
          <p:cNvPr id="6" name="5 Metin kutusu"/>
          <p:cNvSpPr txBox="1"/>
          <p:nvPr/>
        </p:nvSpPr>
        <p:spPr>
          <a:xfrm>
            <a:off x="357158" y="2786058"/>
            <a:ext cx="6357982" cy="2677656"/>
          </a:xfrm>
          <a:prstGeom prst="rect">
            <a:avLst/>
          </a:prstGeom>
          <a:noFill/>
        </p:spPr>
        <p:txBody>
          <a:bodyPr wrap="square" rtlCol="0">
            <a:spAutoFit/>
          </a:bodyPr>
          <a:lstStyle/>
          <a:p>
            <a:r>
              <a:rPr lang="tr-TR" sz="2400" dirty="0" smtClean="0"/>
              <a:t>A) Anlatımın üslubu </a:t>
            </a:r>
          </a:p>
          <a:p>
            <a:r>
              <a:rPr lang="tr-TR" sz="2400" dirty="0" smtClean="0"/>
              <a:t>B) Anlatımın amacı</a:t>
            </a:r>
          </a:p>
          <a:p>
            <a:r>
              <a:rPr lang="tr-TR" sz="2400" dirty="0" smtClean="0"/>
              <a:t>C) Anlatımın sonucu </a:t>
            </a:r>
          </a:p>
          <a:p>
            <a:r>
              <a:rPr lang="tr-TR" sz="2400" dirty="0" smtClean="0"/>
              <a:t>D) Anlatımın kuralları </a:t>
            </a:r>
          </a:p>
          <a:p>
            <a:r>
              <a:rPr lang="tr-TR" sz="2400" dirty="0" smtClean="0"/>
              <a:t>E) Anlatımın nedeni</a:t>
            </a:r>
            <a:br>
              <a:rPr lang="tr-TR" sz="2400" dirty="0" smtClean="0"/>
            </a:br>
            <a:r>
              <a:rPr lang="tr-TR" sz="2400" dirty="0" smtClean="0"/>
              <a:t/>
            </a:r>
            <a:br>
              <a:rPr lang="tr-TR" sz="2400" dirty="0" smtClean="0"/>
            </a:br>
            <a:endParaRPr lang="tr-TR" sz="2400" dirty="0"/>
          </a:p>
        </p:txBody>
      </p:sp>
      <p:sp>
        <p:nvSpPr>
          <p:cNvPr id="7" name="6 Sağ Ok"/>
          <p:cNvSpPr/>
          <p:nvPr/>
        </p:nvSpPr>
        <p:spPr>
          <a:xfrm>
            <a:off x="4286248" y="5857892"/>
            <a:ext cx="1214446"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Metin kutusu"/>
          <p:cNvSpPr txBox="1"/>
          <p:nvPr/>
        </p:nvSpPr>
        <p:spPr>
          <a:xfrm>
            <a:off x="5715008" y="5857892"/>
            <a:ext cx="1500198" cy="400110"/>
          </a:xfrm>
          <a:prstGeom prst="rect">
            <a:avLst/>
          </a:prstGeom>
          <a:noFill/>
        </p:spPr>
        <p:txBody>
          <a:bodyPr wrap="square" rtlCol="0">
            <a:spAutoFit/>
          </a:bodyPr>
          <a:lstStyle/>
          <a:p>
            <a:r>
              <a:rPr lang="tr-TR" sz="2000" b="1" dirty="0" smtClean="0">
                <a:latin typeface="Arial" pitchFamily="34" charset="0"/>
                <a:cs typeface="Arial" pitchFamily="34" charset="0"/>
              </a:rPr>
              <a:t>CEVAP:B</a:t>
            </a:r>
            <a:endParaRPr lang="tr-TR" sz="2000" b="1" dirty="0">
              <a:latin typeface="Arial" pitchFamily="34" charset="0"/>
              <a:cs typeface="Arial" pitchFamily="34" charset="0"/>
            </a:endParaRPr>
          </a:p>
        </p:txBody>
      </p:sp>
      <p:pic>
        <p:nvPicPr>
          <p:cNvPr id="9" name="8 Resim" descr="images (1).jpg"/>
          <p:cNvPicPr>
            <a:picLocks noChangeAspect="1"/>
          </p:cNvPicPr>
          <p:nvPr/>
        </p:nvPicPr>
        <p:blipFill>
          <a:blip r:embed="rId2"/>
          <a:stretch>
            <a:fillRect/>
          </a:stretch>
        </p:blipFill>
        <p:spPr>
          <a:xfrm>
            <a:off x="5286380" y="3143248"/>
            <a:ext cx="2171700" cy="210502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428596" y="1071546"/>
            <a:ext cx="7072362" cy="1323439"/>
          </a:xfrm>
          <a:prstGeom prst="rect">
            <a:avLst/>
          </a:prstGeom>
          <a:noFill/>
        </p:spPr>
        <p:txBody>
          <a:bodyPr wrap="square" rtlCol="0">
            <a:spAutoFit/>
          </a:bodyPr>
          <a:lstStyle/>
          <a:p>
            <a:r>
              <a:rPr lang="tr-TR" sz="2000" b="1" dirty="0" smtClean="0"/>
              <a:t>  Aşağıdakilerden hangisi bilimsel bir yazının amacı olamaz? </a:t>
            </a:r>
            <a:br>
              <a:rPr lang="tr-TR" sz="2000" b="1" dirty="0" smtClean="0"/>
            </a:br>
            <a:r>
              <a:rPr lang="tr-TR" sz="2000" b="1" dirty="0" smtClean="0"/>
              <a:t/>
            </a:r>
            <a:br>
              <a:rPr lang="tr-TR" sz="2000" b="1" dirty="0" smtClean="0"/>
            </a:br>
            <a:endParaRPr lang="tr-TR" sz="2000" b="1" dirty="0"/>
          </a:p>
        </p:txBody>
      </p:sp>
      <p:sp>
        <p:nvSpPr>
          <p:cNvPr id="4" name="3 Dikdörtgen"/>
          <p:cNvSpPr/>
          <p:nvPr/>
        </p:nvSpPr>
        <p:spPr>
          <a:xfrm>
            <a:off x="285720" y="285728"/>
            <a:ext cx="1660137" cy="584775"/>
          </a:xfrm>
          <a:prstGeom prst="rect">
            <a:avLst/>
          </a:prstGeom>
        </p:spPr>
        <p:txBody>
          <a:bodyPr wrap="square">
            <a:spAutoFit/>
          </a:bodyPr>
          <a:lstStyle/>
          <a:p>
            <a:r>
              <a:rPr lang="tr-TR" sz="3200" b="1" u="sng"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Örnek</a:t>
            </a:r>
            <a:endParaRPr lang="tr-TR" sz="3200" dirty="0"/>
          </a:p>
        </p:txBody>
      </p:sp>
      <p:sp>
        <p:nvSpPr>
          <p:cNvPr id="6" name="5 Metin kutusu"/>
          <p:cNvSpPr txBox="1"/>
          <p:nvPr/>
        </p:nvSpPr>
        <p:spPr>
          <a:xfrm>
            <a:off x="500034" y="2571744"/>
            <a:ext cx="7072362" cy="2492990"/>
          </a:xfrm>
          <a:prstGeom prst="rect">
            <a:avLst/>
          </a:prstGeom>
          <a:noFill/>
        </p:spPr>
        <p:txBody>
          <a:bodyPr wrap="square" rtlCol="0">
            <a:spAutoFit/>
          </a:bodyPr>
          <a:lstStyle/>
          <a:p>
            <a:pPr marL="342900" indent="-342900">
              <a:buAutoNum type="alphaUcParenR"/>
            </a:pPr>
            <a:r>
              <a:rPr lang="tr-TR" sz="2400" dirty="0" smtClean="0"/>
              <a:t>Bir bilgiyi iletmek </a:t>
            </a:r>
          </a:p>
          <a:p>
            <a:pPr marL="342900" indent="-342900">
              <a:buAutoNum type="alphaUcParenR"/>
            </a:pPr>
            <a:r>
              <a:rPr lang="tr-TR" sz="2400" dirty="0" smtClean="0"/>
              <a:t>Bir bilgiyi açıklamak </a:t>
            </a:r>
          </a:p>
          <a:p>
            <a:pPr marL="342900" indent="-342900">
              <a:buAutoNum type="alphaUcParenR"/>
            </a:pPr>
            <a:r>
              <a:rPr lang="tr-TR" sz="2400" dirty="0" smtClean="0"/>
              <a:t>Bir bilgiyi kanıtlamak </a:t>
            </a:r>
          </a:p>
          <a:p>
            <a:pPr marL="342900" indent="-342900">
              <a:buAutoNum type="alphaUcParenR"/>
            </a:pPr>
            <a:r>
              <a:rPr lang="tr-TR" sz="2400" dirty="0" smtClean="0"/>
              <a:t>Bir bilgiyi tartışmak</a:t>
            </a:r>
          </a:p>
          <a:p>
            <a:pPr marL="342900" indent="-342900">
              <a:buAutoNum type="alphaUcParenR"/>
            </a:pPr>
            <a:r>
              <a:rPr lang="tr-TR" sz="2400" dirty="0" smtClean="0"/>
              <a:t>Bir bilgiyi zihinde canlandırmak</a:t>
            </a:r>
            <a:r>
              <a:rPr lang="tr-TR" dirty="0" smtClean="0"/>
              <a:t> </a:t>
            </a:r>
            <a:br>
              <a:rPr lang="tr-TR" dirty="0" smtClean="0"/>
            </a:br>
            <a:r>
              <a:rPr lang="tr-TR" dirty="0" smtClean="0"/>
              <a:t/>
            </a:r>
            <a:br>
              <a:rPr lang="tr-TR" dirty="0" smtClean="0"/>
            </a:br>
            <a:endParaRPr lang="tr-TR" dirty="0"/>
          </a:p>
        </p:txBody>
      </p:sp>
      <p:sp>
        <p:nvSpPr>
          <p:cNvPr id="7" name="6 Sağ Ok"/>
          <p:cNvSpPr/>
          <p:nvPr/>
        </p:nvSpPr>
        <p:spPr>
          <a:xfrm>
            <a:off x="5357818" y="5857892"/>
            <a:ext cx="50006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Metin kutusu"/>
          <p:cNvSpPr txBox="1"/>
          <p:nvPr/>
        </p:nvSpPr>
        <p:spPr>
          <a:xfrm>
            <a:off x="5857884" y="5786454"/>
            <a:ext cx="1785950" cy="461665"/>
          </a:xfrm>
          <a:prstGeom prst="rect">
            <a:avLst/>
          </a:prstGeom>
          <a:noFill/>
        </p:spPr>
        <p:txBody>
          <a:bodyPr wrap="square" rtlCol="0">
            <a:spAutoFit/>
          </a:bodyPr>
          <a:lstStyle/>
          <a:p>
            <a:r>
              <a:rPr lang="tr-TR" sz="2400" dirty="0" smtClean="0">
                <a:latin typeface="Arial" pitchFamily="34" charset="0"/>
                <a:cs typeface="Arial" pitchFamily="34" charset="0"/>
              </a:rPr>
              <a:t>CEVAP:E</a:t>
            </a:r>
            <a:endParaRPr lang="tr-TR" sz="2400" dirty="0">
              <a:latin typeface="Arial" pitchFamily="34" charset="0"/>
              <a:cs typeface="Arial" pitchFamily="34" charset="0"/>
            </a:endParaRPr>
          </a:p>
        </p:txBody>
      </p:sp>
      <p:pic>
        <p:nvPicPr>
          <p:cNvPr id="10" name="9 Resim" descr="images (1).png"/>
          <p:cNvPicPr>
            <a:picLocks noChangeAspect="1"/>
          </p:cNvPicPr>
          <p:nvPr/>
        </p:nvPicPr>
        <p:blipFill>
          <a:blip r:embed="rId2"/>
          <a:stretch>
            <a:fillRect/>
          </a:stretch>
        </p:blipFill>
        <p:spPr>
          <a:xfrm>
            <a:off x="5500694" y="2285992"/>
            <a:ext cx="2143125" cy="214312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u="sng" dirty="0" smtClean="0"/>
              <a:t>HAZIRLAYAN</a:t>
            </a:r>
            <a:endParaRPr lang="tr-TR" u="sng" dirty="0"/>
          </a:p>
        </p:txBody>
      </p:sp>
      <p:sp>
        <p:nvSpPr>
          <p:cNvPr id="3" name="2 Metin kutusu"/>
          <p:cNvSpPr txBox="1"/>
          <p:nvPr/>
        </p:nvSpPr>
        <p:spPr>
          <a:xfrm>
            <a:off x="1071538" y="2000240"/>
            <a:ext cx="3786214" cy="461665"/>
          </a:xfrm>
          <a:prstGeom prst="rect">
            <a:avLst/>
          </a:prstGeom>
          <a:noFill/>
        </p:spPr>
        <p:txBody>
          <a:bodyPr wrap="square" rtlCol="0">
            <a:spAutoFit/>
          </a:bodyPr>
          <a:lstStyle/>
          <a:p>
            <a:r>
              <a:rPr lang="tr-TR" sz="2400" b="1" dirty="0" smtClean="0"/>
              <a:t>HİLAL ERATİK 10/C 23</a:t>
            </a:r>
            <a:endParaRPr lang="tr-TR" sz="2400" b="1" dirty="0"/>
          </a:p>
        </p:txBody>
      </p:sp>
      <p:sp>
        <p:nvSpPr>
          <p:cNvPr id="4" name="3 Sağ Ok"/>
          <p:cNvSpPr/>
          <p:nvPr/>
        </p:nvSpPr>
        <p:spPr>
          <a:xfrm>
            <a:off x="214282" y="2214554"/>
            <a:ext cx="50006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96</TotalTime>
  <Words>346</Words>
  <PresentationFormat>Ekran Gösterisi (4:3)</PresentationFormat>
  <Paragraphs>48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Zengin</vt:lpstr>
      <vt:lpstr>Slayt 1</vt:lpstr>
      <vt:lpstr>Slayt 2</vt:lpstr>
      <vt:lpstr>Slayt 3</vt:lpstr>
      <vt:lpstr>Slayt 4</vt:lpstr>
      <vt:lpstr>Slayt 5</vt:lpstr>
      <vt:lpstr>Slayt 6</vt:lpstr>
      <vt:lpstr>Slayt 7</vt:lpstr>
      <vt:lpstr>Slayt 8</vt:lpstr>
      <vt:lpstr>HAZIRLAYAN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YUSUF</dc:creator>
  <cp:lastModifiedBy>TOSHiBA</cp:lastModifiedBy>
  <cp:revision>14</cp:revision>
  <dcterms:created xsi:type="dcterms:W3CDTF">2016-04-07T15:30:45Z</dcterms:created>
  <dcterms:modified xsi:type="dcterms:W3CDTF">2016-04-10T13:43:30Z</dcterms:modified>
</cp:coreProperties>
</file>