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4"/>
  </p:notesMasterIdLst>
  <p:sldIdLst>
    <p:sldId id="256" r:id="rId2"/>
    <p:sldId id="257" r:id="rId3"/>
    <p:sldId id="262" r:id="rId4"/>
    <p:sldId id="266" r:id="rId5"/>
    <p:sldId id="267" r:id="rId6"/>
    <p:sldId id="261" r:id="rId7"/>
    <p:sldId id="263" r:id="rId8"/>
    <p:sldId id="264" r:id="rId9"/>
    <p:sldId id="260" r:id="rId10"/>
    <p:sldId id="259" r:id="rId11"/>
    <p:sldId id="265"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6803F3-7793-4FD9-A95B-78835BC70F3F}" type="datetimeFigureOut">
              <a:rPr lang="tr-TR" smtClean="0"/>
              <a:pPr/>
              <a:t>10.4.2016</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6ABFB6-24C8-4ECB-B41E-F03A0D55AF8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31941D16-41E4-4D3C-B5D7-8C895D849A7A}" type="datetimeFigureOut">
              <a:rPr lang="tr-TR" smtClean="0"/>
              <a:pPr/>
              <a:t>10.4.2016</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E6D0D6D4-2A9A-4D6A-9156-2C34A90E6763}"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1941D16-41E4-4D3C-B5D7-8C895D849A7A}" type="datetimeFigureOut">
              <a:rPr lang="tr-TR" smtClean="0"/>
              <a:pPr/>
              <a:t>10.4.2016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6D0D6D4-2A9A-4D6A-9156-2C34A90E676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1941D16-41E4-4D3C-B5D7-8C895D849A7A}" type="datetimeFigureOut">
              <a:rPr lang="tr-TR" smtClean="0"/>
              <a:pPr/>
              <a:t>10.4.2016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6D0D6D4-2A9A-4D6A-9156-2C34A90E676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31941D16-41E4-4D3C-B5D7-8C895D849A7A}" type="datetimeFigureOut">
              <a:rPr lang="tr-TR" smtClean="0"/>
              <a:pPr/>
              <a:t>10.4.2016</a:t>
            </a:fld>
            <a:endParaRPr lang="tr-TR"/>
          </a:p>
        </p:txBody>
      </p:sp>
      <p:sp>
        <p:nvSpPr>
          <p:cNvPr id="9" name="8 Slayt Numarası Yer Tutucusu"/>
          <p:cNvSpPr>
            <a:spLocks noGrp="1"/>
          </p:cNvSpPr>
          <p:nvPr>
            <p:ph type="sldNum" sz="quarter" idx="15"/>
          </p:nvPr>
        </p:nvSpPr>
        <p:spPr/>
        <p:txBody>
          <a:bodyPr rtlCol="0"/>
          <a:lstStyle/>
          <a:p>
            <a:fld id="{E6D0D6D4-2A9A-4D6A-9156-2C34A90E6763}"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31941D16-41E4-4D3C-B5D7-8C895D849A7A}" type="datetimeFigureOut">
              <a:rPr lang="tr-TR" smtClean="0"/>
              <a:pPr/>
              <a:t>10.4.2016</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E6D0D6D4-2A9A-4D6A-9156-2C34A90E6763}"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31941D16-41E4-4D3C-B5D7-8C895D849A7A}" type="datetimeFigureOut">
              <a:rPr lang="tr-TR" smtClean="0"/>
              <a:pPr/>
              <a:t>10.4.2016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6D0D6D4-2A9A-4D6A-9156-2C34A90E6763}"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31941D16-41E4-4D3C-B5D7-8C895D849A7A}" type="datetimeFigureOut">
              <a:rPr lang="tr-TR" smtClean="0"/>
              <a:pPr/>
              <a:t>10.4.2016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6D0D6D4-2A9A-4D6A-9156-2C34A90E6763}"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31941D16-41E4-4D3C-B5D7-8C895D849A7A}" type="datetimeFigureOut">
              <a:rPr lang="tr-TR" smtClean="0"/>
              <a:pPr/>
              <a:t>10.4.2016</a:t>
            </a:fld>
            <a:endParaRPr lang="tr-TR"/>
          </a:p>
        </p:txBody>
      </p:sp>
      <p:sp>
        <p:nvSpPr>
          <p:cNvPr id="7" name="6 Slayt Numarası Yer Tutucusu"/>
          <p:cNvSpPr>
            <a:spLocks noGrp="1"/>
          </p:cNvSpPr>
          <p:nvPr>
            <p:ph type="sldNum" sz="quarter" idx="11"/>
          </p:nvPr>
        </p:nvSpPr>
        <p:spPr/>
        <p:txBody>
          <a:bodyPr rtlCol="0"/>
          <a:lstStyle/>
          <a:p>
            <a:fld id="{E6D0D6D4-2A9A-4D6A-9156-2C34A90E6763}"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1941D16-41E4-4D3C-B5D7-8C895D849A7A}" type="datetimeFigureOut">
              <a:rPr lang="tr-TR" smtClean="0"/>
              <a:pPr/>
              <a:t>10.4.2016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6D0D6D4-2A9A-4D6A-9156-2C34A90E676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31941D16-41E4-4D3C-B5D7-8C895D849A7A}" type="datetimeFigureOut">
              <a:rPr lang="tr-TR" smtClean="0"/>
              <a:pPr/>
              <a:t>10.4.2016</a:t>
            </a:fld>
            <a:endParaRPr lang="tr-TR"/>
          </a:p>
        </p:txBody>
      </p:sp>
      <p:sp>
        <p:nvSpPr>
          <p:cNvPr id="22" name="21 Slayt Numarası Yer Tutucusu"/>
          <p:cNvSpPr>
            <a:spLocks noGrp="1"/>
          </p:cNvSpPr>
          <p:nvPr>
            <p:ph type="sldNum" sz="quarter" idx="15"/>
          </p:nvPr>
        </p:nvSpPr>
        <p:spPr/>
        <p:txBody>
          <a:bodyPr rtlCol="0"/>
          <a:lstStyle/>
          <a:p>
            <a:fld id="{E6D0D6D4-2A9A-4D6A-9156-2C34A90E6763}"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31941D16-41E4-4D3C-B5D7-8C895D849A7A}" type="datetimeFigureOut">
              <a:rPr lang="tr-TR" smtClean="0"/>
              <a:pPr/>
              <a:t>10.4.2016</a:t>
            </a:fld>
            <a:endParaRPr lang="tr-TR"/>
          </a:p>
        </p:txBody>
      </p:sp>
      <p:sp>
        <p:nvSpPr>
          <p:cNvPr id="18" name="17 Slayt Numarası Yer Tutucusu"/>
          <p:cNvSpPr>
            <a:spLocks noGrp="1"/>
          </p:cNvSpPr>
          <p:nvPr>
            <p:ph type="sldNum" sz="quarter" idx="11"/>
          </p:nvPr>
        </p:nvSpPr>
        <p:spPr/>
        <p:txBody>
          <a:bodyPr rtlCol="0"/>
          <a:lstStyle/>
          <a:p>
            <a:fld id="{E6D0D6D4-2A9A-4D6A-9156-2C34A90E6763}"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1941D16-41E4-4D3C-B5D7-8C895D849A7A}" type="datetimeFigureOut">
              <a:rPr lang="tr-TR" smtClean="0"/>
              <a:pPr/>
              <a:t>10.4.2016</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6D0D6D4-2A9A-4D6A-9156-2C34A90E676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descr="https://encrypted-tbn0.gstatic.com/images?q=tbn:ANd9GcT0pqqA6cLYABbYtwh_S_8mfYPhvueqvvsyhJTmrcmqPhsQ90THkw"/>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5" name="4 Resim" descr="anlatım çeşit12.gif"/>
          <p:cNvPicPr>
            <a:picLocks noChangeAspect="1"/>
          </p:cNvPicPr>
          <p:nvPr/>
        </p:nvPicPr>
        <p:blipFill>
          <a:blip r:embed="rId2"/>
          <a:stretch>
            <a:fillRect/>
          </a:stretch>
        </p:blipFill>
        <p:spPr>
          <a:xfrm>
            <a:off x="5643570" y="3707496"/>
            <a:ext cx="3232581" cy="3150504"/>
          </a:xfrm>
          <a:prstGeom prst="rect">
            <a:avLst/>
          </a:prstGeom>
        </p:spPr>
      </p:pic>
      <p:cxnSp>
        <p:nvCxnSpPr>
          <p:cNvPr id="15" name="14 Düz Ok Bağlayıcısı"/>
          <p:cNvCxnSpPr/>
          <p:nvPr/>
        </p:nvCxnSpPr>
        <p:spPr>
          <a:xfrm rot="5400000">
            <a:off x="2465373" y="2463793"/>
            <a:ext cx="78581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16 Düz Ok Bağlayıcısı"/>
          <p:cNvCxnSpPr/>
          <p:nvPr/>
        </p:nvCxnSpPr>
        <p:spPr>
          <a:xfrm rot="16200000" flipH="1">
            <a:off x="3224884" y="3133043"/>
            <a:ext cx="2143140" cy="2041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0" name="19 Düz Ok Bağlayıcısı"/>
          <p:cNvCxnSpPr/>
          <p:nvPr/>
        </p:nvCxnSpPr>
        <p:spPr>
          <a:xfrm rot="5400000">
            <a:off x="5644364" y="2570950"/>
            <a:ext cx="71438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1" name="20 Dikdörtgen"/>
          <p:cNvSpPr/>
          <p:nvPr/>
        </p:nvSpPr>
        <p:spPr>
          <a:xfrm>
            <a:off x="1357290" y="214290"/>
            <a:ext cx="6858049" cy="1754326"/>
          </a:xfrm>
          <a:prstGeom prst="rect">
            <a:avLst/>
          </a:prstGeom>
          <a:noFill/>
        </p:spPr>
        <p:txBody>
          <a:bodyPr wrap="square" lIns="91440" tIns="45720" rIns="91440" bIns="45720">
            <a:spAutoFit/>
          </a:bodyPr>
          <a:lstStyle/>
          <a:p>
            <a:pPr algn="ctr"/>
            <a:r>
              <a:rPr lang="tr-TR" sz="5400" b="1" u="sng"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ANLATIMDA TEMA VE KONU</a:t>
            </a:r>
            <a:endParaRPr lang="tr-TR"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3" name="22 Dikdörtgen"/>
          <p:cNvSpPr/>
          <p:nvPr/>
        </p:nvSpPr>
        <p:spPr>
          <a:xfrm>
            <a:off x="2071670" y="2928934"/>
            <a:ext cx="1612941" cy="830997"/>
          </a:xfrm>
          <a:prstGeom prst="rect">
            <a:avLst/>
          </a:prstGeom>
          <a:noFill/>
        </p:spPr>
        <p:txBody>
          <a:bodyPr wrap="none" lIns="91440" tIns="45720" rIns="91440" bIns="45720">
            <a:spAutoFit/>
          </a:bodyPr>
          <a:lstStyle/>
          <a:p>
            <a:pPr algn="ctr"/>
            <a:r>
              <a:rPr lang="tr-TR" sz="4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cs typeface="Aparajita" pitchFamily="34" charset="0"/>
              </a:rPr>
              <a:t>TEMA</a:t>
            </a:r>
            <a:endParaRPr lang="tr-TR" sz="4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endParaRPr>
          </a:p>
        </p:txBody>
      </p:sp>
      <p:sp>
        <p:nvSpPr>
          <p:cNvPr id="24" name="23 Dikdörtgen"/>
          <p:cNvSpPr/>
          <p:nvPr/>
        </p:nvSpPr>
        <p:spPr>
          <a:xfrm>
            <a:off x="5000628" y="3000372"/>
            <a:ext cx="2071702" cy="830997"/>
          </a:xfrm>
          <a:prstGeom prst="rect">
            <a:avLst/>
          </a:prstGeom>
          <a:noFill/>
        </p:spPr>
        <p:txBody>
          <a:bodyPr wrap="square" lIns="91440" tIns="45720" rIns="91440" bIns="45720">
            <a:spAutoFit/>
          </a:bodyPr>
          <a:lstStyle/>
          <a:p>
            <a:pPr algn="ctr"/>
            <a:r>
              <a:rPr lang="tr-TR" sz="4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cs typeface="Arial" pitchFamily="34" charset="0"/>
              </a:rPr>
              <a:t>KONU</a:t>
            </a:r>
            <a:endParaRPr lang="tr-TR" sz="4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cs typeface="Arial" pitchFamily="34" charset="0"/>
            </a:endParaRPr>
          </a:p>
        </p:txBody>
      </p:sp>
      <p:sp>
        <p:nvSpPr>
          <p:cNvPr id="25" name="24 Dikdörtgen"/>
          <p:cNvSpPr/>
          <p:nvPr/>
        </p:nvSpPr>
        <p:spPr>
          <a:xfrm>
            <a:off x="2571736" y="4286256"/>
            <a:ext cx="3571900" cy="830997"/>
          </a:xfrm>
          <a:prstGeom prst="rect">
            <a:avLst/>
          </a:prstGeom>
          <a:noFill/>
        </p:spPr>
        <p:txBody>
          <a:bodyPr wrap="square" lIns="91440" tIns="45720" rIns="91440" bIns="45720">
            <a:spAutoFit/>
          </a:bodyPr>
          <a:lstStyle/>
          <a:p>
            <a:pPr algn="ctr"/>
            <a:r>
              <a:rPr lang="tr-TR" sz="4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cs typeface="Aparajita" pitchFamily="34" charset="0"/>
              </a:rPr>
              <a:t>Ana </a:t>
            </a:r>
            <a:r>
              <a:rPr lang="tr-TR" sz="4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cs typeface="Aparajita" pitchFamily="34" charset="0"/>
              </a:rPr>
              <a:t>Düşünce</a:t>
            </a:r>
            <a:endParaRPr lang="tr-TR" sz="4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00034" y="1500174"/>
            <a:ext cx="7498080" cy="4981596"/>
          </a:xfrm>
        </p:spPr>
        <p:txBody>
          <a:bodyPr>
            <a:normAutofit/>
          </a:bodyPr>
          <a:lstStyle/>
          <a:p>
            <a:r>
              <a:rPr lang="tr-TR" sz="2800" dirty="0" smtClean="0">
                <a:latin typeface="Arial Narrow" pitchFamily="34" charset="0"/>
                <a:cs typeface="Arial" pitchFamily="34" charset="0"/>
              </a:rPr>
              <a:t>Bir yazının adına </a:t>
            </a:r>
            <a:r>
              <a:rPr lang="tr-TR" sz="2800" b="1" u="sng" dirty="0" smtClean="0">
                <a:latin typeface="Arial Narrow" pitchFamily="34" charset="0"/>
                <a:cs typeface="Arial" pitchFamily="34" charset="0"/>
              </a:rPr>
              <a:t>başlık</a:t>
            </a:r>
            <a:r>
              <a:rPr lang="tr-TR" sz="2800" dirty="0" smtClean="0">
                <a:latin typeface="Arial Narrow" pitchFamily="34" charset="0"/>
                <a:cs typeface="Arial" pitchFamily="34" charset="0"/>
              </a:rPr>
              <a:t> denir. Bir yazıya başlık konabildiği gibi, bir paragrafa da konabilir. Bir yazının başlığı gelişigüzel konmaz. Başlık, yazıyla ilgili olmalıdır. Başlık, parçada anlatılanları kapsayıcı nitelik taşımalıdır. Başlık, konunun dışına çıkmamalı, konuyu tam olarak içine almalıdır. Konunun özeti niteliğindeki başlık, iki ya da üç sözcükten oluşmalıdır. Başlık konudan hareketle bulunduğundan öncelikle paragrafın konusunun yani paragrafta anlatılanların belirlenmesi gerekir.</a:t>
            </a:r>
          </a:p>
          <a:p>
            <a:endParaRPr lang="tr-TR" sz="2800" dirty="0"/>
          </a:p>
        </p:txBody>
      </p:sp>
      <p:sp>
        <p:nvSpPr>
          <p:cNvPr id="4" name="3 Dikdörtgen"/>
          <p:cNvSpPr/>
          <p:nvPr/>
        </p:nvSpPr>
        <p:spPr>
          <a:xfrm>
            <a:off x="3071802" y="500042"/>
            <a:ext cx="2668487" cy="923330"/>
          </a:xfrm>
          <a:prstGeom prst="rect">
            <a:avLst/>
          </a:prstGeom>
          <a:noFill/>
        </p:spPr>
        <p:txBody>
          <a:bodyPr wrap="none" lIns="91440" tIns="45720" rIns="91440" bIns="45720">
            <a:spAutoFit/>
          </a:bodyPr>
          <a:lstStyle/>
          <a:p>
            <a:pPr algn="ctr"/>
            <a:r>
              <a:rPr lang="tr-TR" sz="5400" b="1" u="sng"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Bell MT" pitchFamily="18" charset="0"/>
              </a:rPr>
              <a:t>BAŞLIK</a:t>
            </a:r>
            <a:endParaRPr lang="tr-TR"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14282" y="285728"/>
            <a:ext cx="3211075" cy="584775"/>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3200" b="1" u="sng"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ÖRNEK</a:t>
            </a:r>
            <a:endParaRPr lang="tr-TR" sz="32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8" name="7 Metin kutusu"/>
          <p:cNvSpPr txBox="1"/>
          <p:nvPr/>
        </p:nvSpPr>
        <p:spPr>
          <a:xfrm>
            <a:off x="2000232" y="928670"/>
            <a:ext cx="3929090" cy="3416320"/>
          </a:xfrm>
          <a:prstGeom prst="rect">
            <a:avLst/>
          </a:prstGeom>
          <a:noFill/>
        </p:spPr>
        <p:txBody>
          <a:bodyPr wrap="square" rtlCol="0">
            <a:spAutoFit/>
          </a:bodyPr>
          <a:lstStyle/>
          <a:p>
            <a:pPr algn="ctr" fontAlgn="base"/>
            <a:r>
              <a:rPr lang="tr-TR" sz="2400" dirty="0" smtClean="0">
                <a:latin typeface="Arial" pitchFamily="34" charset="0"/>
                <a:cs typeface="Arial" pitchFamily="34" charset="0"/>
              </a:rPr>
              <a:t>Aşkın aldı benden beni</a:t>
            </a:r>
          </a:p>
          <a:p>
            <a:pPr algn="ctr" fontAlgn="base"/>
            <a:r>
              <a:rPr lang="tr-TR" sz="2400" dirty="0" smtClean="0">
                <a:latin typeface="Arial" pitchFamily="34" charset="0"/>
                <a:cs typeface="Arial" pitchFamily="34" charset="0"/>
              </a:rPr>
              <a:t>Bana seni gerek seni</a:t>
            </a:r>
          </a:p>
          <a:p>
            <a:pPr algn="ctr" fontAlgn="base"/>
            <a:r>
              <a:rPr lang="tr-TR" sz="2400" dirty="0" smtClean="0">
                <a:latin typeface="Arial" pitchFamily="34" charset="0"/>
                <a:cs typeface="Arial" pitchFamily="34" charset="0"/>
              </a:rPr>
              <a:t>Ben yanarım dün ü günü</a:t>
            </a:r>
          </a:p>
          <a:p>
            <a:pPr algn="ctr" fontAlgn="base"/>
            <a:r>
              <a:rPr lang="tr-TR" sz="2400" dirty="0" smtClean="0">
                <a:latin typeface="Arial" pitchFamily="34" charset="0"/>
                <a:cs typeface="Arial" pitchFamily="34" charset="0"/>
              </a:rPr>
              <a:t>Bana seni gerek seni</a:t>
            </a:r>
          </a:p>
          <a:p>
            <a:pPr algn="ctr" fontAlgn="base"/>
            <a:r>
              <a:rPr lang="tr-TR" sz="2400" dirty="0" smtClean="0">
                <a:latin typeface="Arial" pitchFamily="34" charset="0"/>
                <a:cs typeface="Arial" pitchFamily="34" charset="0"/>
              </a:rPr>
              <a:t>Ne varlığa sevinirim</a:t>
            </a:r>
          </a:p>
          <a:p>
            <a:pPr algn="ctr" fontAlgn="base"/>
            <a:r>
              <a:rPr lang="tr-TR" sz="2400" dirty="0" smtClean="0">
                <a:latin typeface="Arial" pitchFamily="34" charset="0"/>
                <a:cs typeface="Arial" pitchFamily="34" charset="0"/>
              </a:rPr>
              <a:t>Ne yokluğa yerinirim</a:t>
            </a:r>
          </a:p>
          <a:p>
            <a:pPr algn="ctr" fontAlgn="base"/>
            <a:r>
              <a:rPr lang="tr-TR" sz="2400" dirty="0" smtClean="0">
                <a:latin typeface="Arial" pitchFamily="34" charset="0"/>
                <a:cs typeface="Arial" pitchFamily="34" charset="0"/>
              </a:rPr>
              <a:t>Aşkın ile avunurum</a:t>
            </a:r>
          </a:p>
          <a:p>
            <a:pPr algn="ctr" fontAlgn="base"/>
            <a:r>
              <a:rPr lang="tr-TR" sz="2400" dirty="0" smtClean="0">
                <a:latin typeface="Arial" pitchFamily="34" charset="0"/>
                <a:cs typeface="Arial" pitchFamily="34" charset="0"/>
              </a:rPr>
              <a:t>Bana seni gerek seni</a:t>
            </a:r>
          </a:p>
          <a:p>
            <a:endParaRPr lang="tr-TR" sz="2400" dirty="0">
              <a:latin typeface="Arial" pitchFamily="34" charset="0"/>
              <a:cs typeface="Arial" pitchFamily="34" charset="0"/>
            </a:endParaRPr>
          </a:p>
        </p:txBody>
      </p:sp>
      <p:sp>
        <p:nvSpPr>
          <p:cNvPr id="9" name="8 Metin kutusu"/>
          <p:cNvSpPr txBox="1"/>
          <p:nvPr/>
        </p:nvSpPr>
        <p:spPr>
          <a:xfrm>
            <a:off x="357158" y="4572008"/>
            <a:ext cx="7572428" cy="1200329"/>
          </a:xfrm>
          <a:prstGeom prst="rect">
            <a:avLst/>
          </a:prstGeom>
          <a:noFill/>
        </p:spPr>
        <p:txBody>
          <a:bodyPr wrap="square" rtlCol="0">
            <a:spAutoFit/>
          </a:bodyPr>
          <a:lstStyle/>
          <a:p>
            <a:r>
              <a:rPr lang="tr-TR" sz="2400" b="1" dirty="0" smtClean="0">
                <a:latin typeface="Arial" pitchFamily="34" charset="0"/>
                <a:cs typeface="Arial" pitchFamily="34" charset="0"/>
              </a:rPr>
              <a:t>Şiirin  Ana </a:t>
            </a:r>
            <a:r>
              <a:rPr lang="tr-TR" sz="2400" b="1" dirty="0" smtClean="0">
                <a:latin typeface="Arial" pitchFamily="34" charset="0"/>
                <a:cs typeface="Arial" pitchFamily="34" charset="0"/>
              </a:rPr>
              <a:t>Düşüncesi</a:t>
            </a:r>
            <a:r>
              <a:rPr lang="tr-TR" sz="2400" b="1" dirty="0" smtClean="0">
                <a:latin typeface="Arial" pitchFamily="34" charset="0"/>
                <a:cs typeface="Arial" pitchFamily="34" charset="0"/>
              </a:rPr>
              <a:t> </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Gerçek aşkta, başka hiçbir şeyin bir değerinin olmaması, asıl maksadın sevgiliye </a:t>
            </a:r>
            <a:r>
              <a:rPr lang="tr-TR" sz="2400" b="1" i="1" u="sng" dirty="0" smtClean="0">
                <a:latin typeface="Arial" pitchFamily="34" charset="0"/>
                <a:cs typeface="Arial" pitchFamily="34" charset="0"/>
              </a:rPr>
              <a:t>Allah’a kavuşmak arzusu</a:t>
            </a:r>
            <a:r>
              <a:rPr lang="tr-TR" sz="2400" dirty="0" smtClean="0">
                <a:latin typeface="Arial" pitchFamily="34" charset="0"/>
                <a:cs typeface="Arial" pitchFamily="34" charset="0"/>
              </a:rPr>
              <a:t> olduğu şiirin ana fikridir.</a:t>
            </a:r>
            <a:endParaRPr lang="tr-TR" sz="24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u="sng" dirty="0" smtClean="0"/>
              <a:t>HAZIRLAYAN</a:t>
            </a:r>
            <a:endParaRPr lang="tr-TR" u="sng" dirty="0"/>
          </a:p>
        </p:txBody>
      </p:sp>
      <p:sp>
        <p:nvSpPr>
          <p:cNvPr id="3" name="2 İçerik Yer Tutucusu"/>
          <p:cNvSpPr>
            <a:spLocks noGrp="1"/>
          </p:cNvSpPr>
          <p:nvPr>
            <p:ph sz="quarter" idx="1"/>
          </p:nvPr>
        </p:nvSpPr>
        <p:spPr/>
        <p:txBody>
          <a:bodyPr/>
          <a:lstStyle/>
          <a:p>
            <a:r>
              <a:rPr lang="tr-TR" dirty="0" smtClean="0"/>
              <a:t>HİLAL ERATİK 10/C 23</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r>
              <a:rPr lang="tr-TR" sz="2800" dirty="0" smtClean="0">
                <a:latin typeface="Arial Narrow" pitchFamily="34" charset="0"/>
                <a:cs typeface="Arial" pitchFamily="34" charset="0"/>
              </a:rPr>
              <a:t>Konuyu oluşturan öğelerden yararlanılarak okura aktarılmaya çalışılan temel duygu veya anlamlara tema denir. Bir sanat eserine, bir metne hâkim olan, o eserde işlenen görüşe de </a:t>
            </a:r>
            <a:r>
              <a:rPr lang="tr-TR" sz="2800" b="1" u="sng" dirty="0" smtClean="0">
                <a:latin typeface="Arial Narrow" pitchFamily="34" charset="0"/>
                <a:cs typeface="Arial" pitchFamily="34" charset="0"/>
              </a:rPr>
              <a:t>tema</a:t>
            </a:r>
            <a:r>
              <a:rPr lang="tr-TR" sz="2800" b="1" dirty="0" smtClean="0">
                <a:latin typeface="Arial Narrow" pitchFamily="34" charset="0"/>
                <a:cs typeface="Arial" pitchFamily="34" charset="0"/>
              </a:rPr>
              <a:t> </a:t>
            </a:r>
            <a:r>
              <a:rPr lang="tr-TR" sz="2800" dirty="0" smtClean="0">
                <a:latin typeface="Arial Narrow" pitchFamily="34" charset="0"/>
                <a:cs typeface="Arial" pitchFamily="34" charset="0"/>
              </a:rPr>
              <a:t>denir.</a:t>
            </a:r>
            <a:endParaRPr lang="tr-TR" sz="2800" dirty="0">
              <a:latin typeface="Arial Narrow" pitchFamily="34" charset="0"/>
              <a:cs typeface="Arial" pitchFamily="34" charset="0"/>
            </a:endParaRPr>
          </a:p>
        </p:txBody>
      </p:sp>
      <p:sp>
        <p:nvSpPr>
          <p:cNvPr id="4" name="3 Dikdörtgen"/>
          <p:cNvSpPr/>
          <p:nvPr/>
        </p:nvSpPr>
        <p:spPr>
          <a:xfrm>
            <a:off x="3143240" y="500042"/>
            <a:ext cx="2291012"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Bell MT" pitchFamily="18" charset="0"/>
              </a:rPr>
              <a:t>TEMA</a:t>
            </a:r>
            <a:endParaRPr lang="tr-TR"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pic>
        <p:nvPicPr>
          <p:cNvPr id="6" name="5 Resim" descr="Anlatım.jpg"/>
          <p:cNvPicPr>
            <a:picLocks noChangeAspect="1"/>
          </p:cNvPicPr>
          <p:nvPr/>
        </p:nvPicPr>
        <p:blipFill>
          <a:blip r:embed="rId2"/>
          <a:stretch>
            <a:fillRect/>
          </a:stretch>
        </p:blipFill>
        <p:spPr>
          <a:xfrm>
            <a:off x="3929058" y="3857628"/>
            <a:ext cx="3795722" cy="284679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00034" y="357166"/>
            <a:ext cx="7498080" cy="5572164"/>
          </a:xfrm>
        </p:spPr>
        <p:txBody>
          <a:bodyPr>
            <a:normAutofit/>
          </a:bodyPr>
          <a:lstStyle/>
          <a:p>
            <a:r>
              <a:rPr lang="tr-TR" sz="2800" dirty="0" smtClean="0">
                <a:latin typeface="Arial Narrow" pitchFamily="34" charset="0"/>
                <a:cs typeface="Arial" pitchFamily="34" charset="0"/>
              </a:rPr>
              <a:t> Temayla konu karıştırılmamalıdır. Tema   bir eserin ana motifidir. Konu ise üzerinde durulan olaydır. </a:t>
            </a:r>
            <a:br>
              <a:rPr lang="tr-TR" sz="2800" dirty="0" smtClean="0">
                <a:latin typeface="Arial Narrow" pitchFamily="34" charset="0"/>
                <a:cs typeface="Arial" pitchFamily="34" charset="0"/>
              </a:rPr>
            </a:br>
            <a:r>
              <a:rPr lang="tr-TR" sz="2800" dirty="0" smtClean="0">
                <a:latin typeface="Arial Narrow" pitchFamily="34" charset="0"/>
                <a:cs typeface="Arial" pitchFamily="34" charset="0"/>
              </a:rPr>
              <a:t> Tema soyuttur. Kişi yer ve zamana bağlı değildir.</a:t>
            </a:r>
            <a:br>
              <a:rPr lang="tr-TR" sz="2800" dirty="0" smtClean="0">
                <a:latin typeface="Arial Narrow" pitchFamily="34" charset="0"/>
                <a:cs typeface="Arial" pitchFamily="34" charset="0"/>
              </a:rPr>
            </a:br>
            <a:r>
              <a:rPr lang="tr-TR" sz="2800" dirty="0" smtClean="0">
                <a:latin typeface="Arial Narrow" pitchFamily="34" charset="0"/>
                <a:cs typeface="Arial" pitchFamily="34" charset="0"/>
              </a:rPr>
              <a:t> Tema daha genel,konu ise özel ve somuttur.</a:t>
            </a:r>
            <a:br>
              <a:rPr lang="tr-TR" sz="2800" dirty="0" smtClean="0">
                <a:latin typeface="Arial Narrow" pitchFamily="34" charset="0"/>
                <a:cs typeface="Arial" pitchFamily="34" charset="0"/>
              </a:rPr>
            </a:br>
            <a:r>
              <a:rPr lang="tr-TR" sz="2800" dirty="0" smtClean="0">
                <a:latin typeface="Arial Narrow" pitchFamily="34" charset="0"/>
                <a:cs typeface="Arial" pitchFamily="34" charset="0"/>
              </a:rPr>
              <a:t> Konu izlemek ve görmek ile anlaşılır. Tema ise kavranır hissedilir.</a:t>
            </a:r>
            <a:br>
              <a:rPr lang="tr-TR" sz="2800" dirty="0" smtClean="0">
                <a:latin typeface="Arial Narrow" pitchFamily="34" charset="0"/>
                <a:cs typeface="Arial" pitchFamily="34" charset="0"/>
              </a:rPr>
            </a:br>
            <a:r>
              <a:rPr lang="tr-TR" sz="2800" dirty="0" smtClean="0">
                <a:latin typeface="Arial Narrow" pitchFamily="34" charset="0"/>
                <a:cs typeface="Arial" pitchFamily="34" charset="0"/>
              </a:rPr>
              <a:t> Tema duygu düşünce ve hayali içerir.</a:t>
            </a:r>
            <a:br>
              <a:rPr lang="tr-TR" sz="2800" dirty="0" smtClean="0">
                <a:latin typeface="Arial Narrow" pitchFamily="34" charset="0"/>
                <a:cs typeface="Arial" pitchFamily="34" charset="0"/>
              </a:rPr>
            </a:br>
            <a:r>
              <a:rPr lang="tr-TR" sz="2800" dirty="0" smtClean="0">
                <a:latin typeface="Arial Narrow" pitchFamily="34" charset="0"/>
                <a:cs typeface="Arial" pitchFamily="34" charset="0"/>
              </a:rPr>
              <a:t> Tema belli bir zaman diliminde bir yer ve kişilerle sınırlanmış bir ortamda ele alınırsa “konu”’ya dönüşür. </a:t>
            </a:r>
          </a:p>
          <a:p>
            <a:endParaRPr lang="tr-TR" dirty="0"/>
          </a:p>
        </p:txBody>
      </p:sp>
      <p:pic>
        <p:nvPicPr>
          <p:cNvPr id="6" name="5 Resim" descr="135413562461.jpg"/>
          <p:cNvPicPr>
            <a:picLocks noChangeAspect="1"/>
          </p:cNvPicPr>
          <p:nvPr/>
        </p:nvPicPr>
        <p:blipFill>
          <a:blip r:embed="rId2" cstate="print"/>
          <a:stretch>
            <a:fillRect/>
          </a:stretch>
        </p:blipFill>
        <p:spPr>
          <a:xfrm>
            <a:off x="5214942" y="5000636"/>
            <a:ext cx="2643206" cy="154019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85720" y="285728"/>
            <a:ext cx="1631179" cy="523220"/>
          </a:xfrm>
          <a:prstGeom prst="rect">
            <a:avLst/>
          </a:prstGeom>
        </p:spPr>
        <p:txBody>
          <a:bodyPr wrap="square">
            <a:spAutoFit/>
          </a:bodyPr>
          <a:lstStyle/>
          <a:p>
            <a:r>
              <a:rPr lang="tr-TR" sz="28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ÖRNEK</a:t>
            </a:r>
            <a:endParaRPr lang="tr-TR" sz="2800" dirty="0"/>
          </a:p>
        </p:txBody>
      </p:sp>
      <p:sp>
        <p:nvSpPr>
          <p:cNvPr id="5" name="4 Metin kutusu"/>
          <p:cNvSpPr txBox="1"/>
          <p:nvPr/>
        </p:nvSpPr>
        <p:spPr>
          <a:xfrm>
            <a:off x="214282" y="1071546"/>
            <a:ext cx="7000924" cy="2308324"/>
          </a:xfrm>
          <a:prstGeom prst="rect">
            <a:avLst/>
          </a:prstGeom>
          <a:noFill/>
        </p:spPr>
        <p:txBody>
          <a:bodyPr wrap="square" rtlCol="0">
            <a:spAutoFit/>
          </a:bodyPr>
          <a:lstStyle/>
          <a:p>
            <a:pPr fontAlgn="base"/>
            <a:r>
              <a:rPr lang="tr-TR" sz="2400" dirty="0" smtClean="0">
                <a:latin typeface="Arial" pitchFamily="34" charset="0"/>
                <a:cs typeface="Arial" pitchFamily="34" charset="0"/>
              </a:rPr>
              <a:t>Dalgalan sen de şafaklar gibi ey şanlı hilâl!</a:t>
            </a:r>
          </a:p>
          <a:p>
            <a:pPr fontAlgn="base"/>
            <a:r>
              <a:rPr lang="tr-TR" sz="2400" dirty="0" smtClean="0">
                <a:latin typeface="Arial" pitchFamily="34" charset="0"/>
                <a:cs typeface="Arial" pitchFamily="34" charset="0"/>
              </a:rPr>
              <a:t>Olsun artık dökülen kanlarımın hepsi helâl.</a:t>
            </a:r>
          </a:p>
          <a:p>
            <a:pPr fontAlgn="base"/>
            <a:r>
              <a:rPr lang="tr-TR" sz="2400" dirty="0" smtClean="0">
                <a:latin typeface="Arial" pitchFamily="34" charset="0"/>
                <a:cs typeface="Arial" pitchFamily="34" charset="0"/>
              </a:rPr>
              <a:t>Ebediyen sana yok, ırkıma yok izmihlâl:</a:t>
            </a:r>
          </a:p>
          <a:p>
            <a:pPr fontAlgn="base"/>
            <a:r>
              <a:rPr lang="tr-TR" sz="2400" dirty="0" smtClean="0">
                <a:latin typeface="Arial" pitchFamily="34" charset="0"/>
                <a:cs typeface="Arial" pitchFamily="34" charset="0"/>
              </a:rPr>
              <a:t>Hakkıdır, hür yaşamış, bayrağımın hürriyet;</a:t>
            </a:r>
          </a:p>
          <a:p>
            <a:pPr fontAlgn="base"/>
            <a:r>
              <a:rPr lang="tr-TR" sz="2400" dirty="0" smtClean="0">
                <a:latin typeface="Arial" pitchFamily="34" charset="0"/>
                <a:cs typeface="Arial" pitchFamily="34" charset="0"/>
              </a:rPr>
              <a:t>Hakkıdır, Hakk’a tapan, milletimin istiklâl!</a:t>
            </a:r>
          </a:p>
          <a:p>
            <a:endParaRPr lang="tr-TR" sz="2400" dirty="0">
              <a:latin typeface="Arial" pitchFamily="34" charset="0"/>
              <a:cs typeface="Arial" pitchFamily="34" charset="0"/>
            </a:endParaRPr>
          </a:p>
        </p:txBody>
      </p:sp>
      <p:sp>
        <p:nvSpPr>
          <p:cNvPr id="7" name="6 Metin kutusu"/>
          <p:cNvSpPr txBox="1"/>
          <p:nvPr/>
        </p:nvSpPr>
        <p:spPr>
          <a:xfrm>
            <a:off x="428596" y="3786190"/>
            <a:ext cx="8001056" cy="2308324"/>
          </a:xfrm>
          <a:prstGeom prst="rect">
            <a:avLst/>
          </a:prstGeom>
          <a:noFill/>
        </p:spPr>
        <p:txBody>
          <a:bodyPr wrap="square" rtlCol="0">
            <a:spAutoFit/>
          </a:bodyPr>
          <a:lstStyle/>
          <a:p>
            <a:pPr fontAlgn="base"/>
            <a:r>
              <a:rPr lang="tr-TR" dirty="0" smtClean="0">
                <a:latin typeface="Arial" pitchFamily="34" charset="0"/>
                <a:cs typeface="Arial" pitchFamily="34" charset="0"/>
              </a:rPr>
              <a:t>(</a:t>
            </a:r>
            <a:r>
              <a:rPr lang="tr-TR" sz="2400" dirty="0" smtClean="0">
                <a:latin typeface="Arial" pitchFamily="34" charset="0"/>
                <a:cs typeface="Arial" pitchFamily="34" charset="0"/>
              </a:rPr>
              <a:t>Şair burada asırlarca hür yaşamış vatanın ve milletin, inancından ve azminden dolayı, özgürlüğe hakkı olduğunu belirtmiş.)</a:t>
            </a:r>
          </a:p>
          <a:p>
            <a:pPr fontAlgn="base"/>
            <a:endParaRPr lang="tr-TR" sz="2400" dirty="0" smtClean="0">
              <a:latin typeface="Arial" pitchFamily="34" charset="0"/>
              <a:cs typeface="Arial" pitchFamily="34" charset="0"/>
            </a:endParaRPr>
          </a:p>
          <a:p>
            <a:pPr fontAlgn="base"/>
            <a:r>
              <a:rPr lang="tr-TR" sz="2400" b="1" i="1" dirty="0" smtClean="0">
                <a:latin typeface="Arial" pitchFamily="34" charset="0"/>
                <a:cs typeface="Arial" pitchFamily="34" charset="0"/>
              </a:rPr>
              <a:t>Şiirin teması</a:t>
            </a:r>
            <a:r>
              <a:rPr lang="tr-TR" sz="2400" i="1" dirty="0" smtClean="0">
                <a:latin typeface="Arial" pitchFamily="34" charset="0"/>
                <a:cs typeface="Arial" pitchFamily="34" charset="0"/>
              </a:rPr>
              <a:t>: Vatan sevgisi, Hürriyet, Bağımsızlık</a:t>
            </a:r>
            <a:endParaRPr lang="tr-TR" sz="2400" dirty="0" smtClean="0">
              <a:latin typeface="Arial" pitchFamily="34" charset="0"/>
              <a:cs typeface="Arial" pitchFamily="34" charset="0"/>
            </a:endParaRPr>
          </a:p>
          <a:p>
            <a:endParaRPr lang="tr-TR" sz="2400" dirty="0"/>
          </a:p>
        </p:txBody>
      </p:sp>
      <p:pic>
        <p:nvPicPr>
          <p:cNvPr id="8" name="7 Resim" descr="bayrak-siiri.gif"/>
          <p:cNvPicPr>
            <a:picLocks noChangeAspect="1"/>
          </p:cNvPicPr>
          <p:nvPr/>
        </p:nvPicPr>
        <p:blipFill>
          <a:blip r:embed="rId2"/>
          <a:stretch>
            <a:fillRect/>
          </a:stretch>
        </p:blipFill>
        <p:spPr>
          <a:xfrm>
            <a:off x="6357950" y="1214422"/>
            <a:ext cx="2214546" cy="160494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85720" y="500042"/>
            <a:ext cx="1431802" cy="461665"/>
          </a:xfrm>
          <a:prstGeom prst="rect">
            <a:avLst/>
          </a:prstGeom>
        </p:spPr>
        <p:txBody>
          <a:bodyPr wrap="none">
            <a:spAutoFit/>
          </a:bodyPr>
          <a:lstStyle/>
          <a:p>
            <a:r>
              <a:rPr lang="tr-TR" sz="24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ÖRNEK</a:t>
            </a:r>
            <a:endParaRPr lang="tr-TR" sz="2400" dirty="0"/>
          </a:p>
        </p:txBody>
      </p:sp>
      <p:sp>
        <p:nvSpPr>
          <p:cNvPr id="5" name="4 Metin kutusu"/>
          <p:cNvSpPr txBox="1"/>
          <p:nvPr/>
        </p:nvSpPr>
        <p:spPr>
          <a:xfrm>
            <a:off x="1142976" y="1142984"/>
            <a:ext cx="6286544" cy="1846659"/>
          </a:xfrm>
          <a:prstGeom prst="rect">
            <a:avLst/>
          </a:prstGeom>
          <a:noFill/>
        </p:spPr>
        <p:txBody>
          <a:bodyPr wrap="square" rtlCol="0">
            <a:spAutoFit/>
          </a:bodyPr>
          <a:lstStyle/>
          <a:p>
            <a:pPr algn="ctr" fontAlgn="base"/>
            <a:r>
              <a:rPr lang="tr-TR" sz="2400" dirty="0" smtClean="0">
                <a:latin typeface="Arial" pitchFamily="34" charset="0"/>
                <a:cs typeface="Arial" pitchFamily="34" charset="0"/>
              </a:rPr>
              <a:t>Mavi yaz akşamları, patikalarda, dalgın,</a:t>
            </a:r>
          </a:p>
          <a:p>
            <a:pPr algn="ctr" fontAlgn="base"/>
            <a:r>
              <a:rPr lang="tr-TR" sz="2400" dirty="0" smtClean="0">
                <a:latin typeface="Arial" pitchFamily="34" charset="0"/>
                <a:cs typeface="Arial" pitchFamily="34" charset="0"/>
              </a:rPr>
              <a:t>Gideceğim, sürüne sürüne buğdaylara.</a:t>
            </a:r>
          </a:p>
          <a:p>
            <a:pPr algn="ctr" fontAlgn="base"/>
            <a:r>
              <a:rPr lang="tr-TR" sz="2400" dirty="0" smtClean="0">
                <a:latin typeface="Arial" pitchFamily="34" charset="0"/>
                <a:cs typeface="Arial" pitchFamily="34" charset="0"/>
              </a:rPr>
              <a:t>Ayaklarımda ıslaklığı küçük otların;</a:t>
            </a:r>
          </a:p>
          <a:p>
            <a:pPr algn="ctr" fontAlgn="base"/>
            <a:r>
              <a:rPr lang="tr-TR" sz="2400" dirty="0" smtClean="0">
                <a:latin typeface="Arial" pitchFamily="34" charset="0"/>
                <a:cs typeface="Arial" pitchFamily="34" charset="0"/>
              </a:rPr>
              <a:t>Yıkasın, bırakacağım başımı rüzgâra.</a:t>
            </a:r>
          </a:p>
          <a:p>
            <a:endParaRPr lang="tr-TR" dirty="0"/>
          </a:p>
        </p:txBody>
      </p:sp>
      <p:sp>
        <p:nvSpPr>
          <p:cNvPr id="8" name="7 Metin kutusu"/>
          <p:cNvSpPr txBox="1"/>
          <p:nvPr/>
        </p:nvSpPr>
        <p:spPr>
          <a:xfrm>
            <a:off x="1071538" y="4786322"/>
            <a:ext cx="6429420" cy="1200329"/>
          </a:xfrm>
          <a:prstGeom prst="rect">
            <a:avLst/>
          </a:prstGeom>
          <a:noFill/>
        </p:spPr>
        <p:txBody>
          <a:bodyPr wrap="square" rtlCol="0">
            <a:spAutoFit/>
          </a:bodyPr>
          <a:lstStyle/>
          <a:p>
            <a:pPr algn="ctr" fontAlgn="base"/>
            <a:r>
              <a:rPr lang="tr-TR" sz="2400" b="1" dirty="0" smtClean="0">
                <a:latin typeface="Arial" pitchFamily="34" charset="0"/>
                <a:cs typeface="Arial" pitchFamily="34" charset="0"/>
              </a:rPr>
              <a:t>Şiirin Teması: </a:t>
            </a:r>
            <a:r>
              <a:rPr lang="tr-TR" sz="2400" i="1" dirty="0" smtClean="0"/>
              <a:t>Doğa, Tabiat</a:t>
            </a:r>
            <a:endParaRPr lang="tr-TR" sz="2400" dirty="0" smtClean="0"/>
          </a:p>
          <a:p>
            <a:r>
              <a:rPr lang="tr-TR" sz="2400" dirty="0" smtClean="0"/>
              <a:t/>
            </a:r>
            <a:br>
              <a:rPr lang="tr-TR" sz="2400" dirty="0" smtClean="0"/>
            </a:br>
            <a:endParaRPr lang="tr-TR" sz="2400" b="1" dirty="0">
              <a:latin typeface="Arial" pitchFamily="34" charset="0"/>
              <a:cs typeface="Arial" pitchFamily="34" charset="0"/>
            </a:endParaRPr>
          </a:p>
        </p:txBody>
      </p:sp>
      <p:pic>
        <p:nvPicPr>
          <p:cNvPr id="9" name="8 Resim" descr="images (1).jpg"/>
          <p:cNvPicPr>
            <a:picLocks noChangeAspect="1"/>
          </p:cNvPicPr>
          <p:nvPr/>
        </p:nvPicPr>
        <p:blipFill>
          <a:blip r:embed="rId2"/>
          <a:stretch>
            <a:fillRect/>
          </a:stretch>
        </p:blipFill>
        <p:spPr>
          <a:xfrm>
            <a:off x="6215074" y="2857496"/>
            <a:ext cx="2171700" cy="2105025"/>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42910" y="1357298"/>
            <a:ext cx="7719274" cy="4981596"/>
          </a:xfrm>
        </p:spPr>
        <p:txBody>
          <a:bodyPr>
            <a:normAutofit/>
          </a:bodyPr>
          <a:lstStyle/>
          <a:p>
            <a:r>
              <a:rPr lang="tr-TR" sz="2800" dirty="0" smtClean="0">
                <a:latin typeface="Arial Narrow" pitchFamily="34" charset="0"/>
                <a:cs typeface="Arial" pitchFamily="34" charset="0"/>
              </a:rPr>
              <a:t>Bir metinde üzerinde söz söylenen, yazı yazılan duygu, düşünce, olay veya durumlara </a:t>
            </a:r>
            <a:r>
              <a:rPr lang="tr-TR" sz="2800" b="1" u="sng" dirty="0" smtClean="0">
                <a:latin typeface="Arial Narrow" pitchFamily="34" charset="0"/>
                <a:cs typeface="Arial" pitchFamily="34" charset="0"/>
              </a:rPr>
              <a:t>konu</a:t>
            </a:r>
            <a:r>
              <a:rPr lang="tr-TR" sz="2800" dirty="0" smtClean="0">
                <a:latin typeface="Arial Narrow" pitchFamily="34" charset="0"/>
                <a:cs typeface="Arial" pitchFamily="34" charset="0"/>
              </a:rPr>
              <a:t> denir. Konu bir yazının temelini oluşturur. Bu açıdan her şey yazının konusu olabilir. Çünkü hangi duygu, düşünce, olay veya olguyu anlatırsa anlatsın her yazının bir konusu vardır. Yazar, konudan hareketle okura vermek istediği mesajı ele alır. Dolayısıyla konu, yazarın esas anlatmak istediği düşünceyi (ana düşünce) vermek için yararlandığı bir araçtır.</a:t>
            </a:r>
            <a:endParaRPr lang="tr-TR" sz="2800" dirty="0">
              <a:latin typeface="Arial Narrow" pitchFamily="34" charset="0"/>
              <a:cs typeface="Arial" pitchFamily="34" charset="0"/>
            </a:endParaRPr>
          </a:p>
        </p:txBody>
      </p:sp>
      <p:sp>
        <p:nvSpPr>
          <p:cNvPr id="4" name="3 Dikdörtgen"/>
          <p:cNvSpPr/>
          <p:nvPr/>
        </p:nvSpPr>
        <p:spPr>
          <a:xfrm>
            <a:off x="3143240" y="500042"/>
            <a:ext cx="2480166" cy="923330"/>
          </a:xfrm>
          <a:prstGeom prst="rect">
            <a:avLst/>
          </a:prstGeom>
          <a:noFill/>
        </p:spPr>
        <p:txBody>
          <a:bodyPr wrap="none" lIns="91440" tIns="45720" rIns="91440" bIns="45720">
            <a:spAutoFit/>
          </a:bodyPr>
          <a:lstStyle/>
          <a:p>
            <a:pPr algn="ctr"/>
            <a:r>
              <a:rPr lang="tr-TR" sz="5400" b="1" u="sng"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KONU</a:t>
            </a:r>
            <a:endParaRPr lang="tr-TR"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928662" y="500042"/>
            <a:ext cx="7467600" cy="4873752"/>
          </a:xfrm>
        </p:spPr>
        <p:txBody>
          <a:bodyPr>
            <a:normAutofit/>
          </a:bodyPr>
          <a:lstStyle/>
          <a:p>
            <a:pPr fontAlgn="b">
              <a:buNone/>
            </a:pPr>
            <a:r>
              <a:rPr lang="tr-TR" b="1" dirty="0" smtClean="0">
                <a:latin typeface="Arial" pitchFamily="34" charset="0"/>
                <a:cs typeface="Arial" pitchFamily="34" charset="0"/>
              </a:rPr>
              <a:t>                            </a:t>
            </a:r>
            <a:r>
              <a:rPr lang="tr-TR" b="1" u="sng" dirty="0" smtClean="0">
                <a:latin typeface="Arial" pitchFamily="34" charset="0"/>
                <a:cs typeface="Arial" pitchFamily="34" charset="0"/>
              </a:rPr>
              <a:t>Merdiven</a:t>
            </a:r>
            <a:r>
              <a:rPr lang="tr-TR" dirty="0" smtClean="0">
                <a:latin typeface="Arial" pitchFamily="34" charset="0"/>
                <a:cs typeface="Arial" pitchFamily="34" charset="0"/>
              </a:rPr>
              <a:t/>
            </a:r>
            <a:br>
              <a:rPr lang="tr-TR" dirty="0" smtClean="0">
                <a:latin typeface="Arial" pitchFamily="34" charset="0"/>
                <a:cs typeface="Arial" pitchFamily="34" charset="0"/>
              </a:rPr>
            </a:br>
            <a:r>
              <a:rPr lang="tr-TR" dirty="0" smtClean="0">
                <a:latin typeface="Arial" pitchFamily="34" charset="0"/>
                <a:cs typeface="Arial" pitchFamily="34" charset="0"/>
              </a:rPr>
              <a:t>Ağır, ağır çıkacaksın bu merdivenlerden,</a:t>
            </a:r>
            <a:br>
              <a:rPr lang="tr-TR" dirty="0" smtClean="0">
                <a:latin typeface="Arial" pitchFamily="34" charset="0"/>
                <a:cs typeface="Arial" pitchFamily="34" charset="0"/>
              </a:rPr>
            </a:br>
            <a:r>
              <a:rPr lang="tr-TR" dirty="0" smtClean="0">
                <a:latin typeface="Arial" pitchFamily="34" charset="0"/>
                <a:cs typeface="Arial" pitchFamily="34" charset="0"/>
              </a:rPr>
              <a:t>Eteklerinde güneş rengi bir yığın yaprak,</a:t>
            </a:r>
            <a:br>
              <a:rPr lang="tr-TR" dirty="0" smtClean="0">
                <a:latin typeface="Arial" pitchFamily="34" charset="0"/>
                <a:cs typeface="Arial" pitchFamily="34" charset="0"/>
              </a:rPr>
            </a:br>
            <a:r>
              <a:rPr lang="tr-TR" dirty="0" smtClean="0">
                <a:latin typeface="Arial" pitchFamily="34" charset="0"/>
                <a:cs typeface="Arial" pitchFamily="34" charset="0"/>
              </a:rPr>
              <a:t>Ve bir zaman bakacaksın </a:t>
            </a:r>
            <a:r>
              <a:rPr lang="tr-TR" dirty="0" err="1" smtClean="0">
                <a:latin typeface="Arial" pitchFamily="34" charset="0"/>
                <a:cs typeface="Arial" pitchFamily="34" charset="0"/>
              </a:rPr>
              <a:t>semaya</a:t>
            </a:r>
            <a:r>
              <a:rPr lang="tr-TR" dirty="0" smtClean="0">
                <a:latin typeface="Arial" pitchFamily="34" charset="0"/>
                <a:cs typeface="Arial" pitchFamily="34" charset="0"/>
              </a:rPr>
              <a:t> ağlayarak…</a:t>
            </a:r>
          </a:p>
          <a:p>
            <a:pPr fontAlgn="b">
              <a:buNone/>
            </a:pPr>
            <a:r>
              <a:rPr lang="tr-TR" dirty="0" smtClean="0">
                <a:latin typeface="Arial" pitchFamily="34" charset="0"/>
                <a:cs typeface="Arial" pitchFamily="34" charset="0"/>
              </a:rPr>
              <a:t>    Sular sarardı… yüzün perde perde solmakta,</a:t>
            </a:r>
            <a:br>
              <a:rPr lang="tr-TR" dirty="0" smtClean="0">
                <a:latin typeface="Arial" pitchFamily="34" charset="0"/>
                <a:cs typeface="Arial" pitchFamily="34" charset="0"/>
              </a:rPr>
            </a:br>
            <a:r>
              <a:rPr lang="tr-TR" dirty="0" smtClean="0">
                <a:latin typeface="Arial" pitchFamily="34" charset="0"/>
                <a:cs typeface="Arial" pitchFamily="34" charset="0"/>
              </a:rPr>
              <a:t>Kızıl havaları seyret ki akşam olmakta…</a:t>
            </a:r>
          </a:p>
          <a:p>
            <a:pPr fontAlgn="b">
              <a:buNone/>
            </a:pPr>
            <a:r>
              <a:rPr lang="tr-TR" dirty="0" smtClean="0">
                <a:latin typeface="Arial" pitchFamily="34" charset="0"/>
                <a:cs typeface="Arial" pitchFamily="34" charset="0"/>
              </a:rPr>
              <a:t>    Eğilmiş arza, kanar, muttasıl kanar güller;</a:t>
            </a:r>
            <a:br>
              <a:rPr lang="tr-TR" dirty="0" smtClean="0">
                <a:latin typeface="Arial" pitchFamily="34" charset="0"/>
                <a:cs typeface="Arial" pitchFamily="34" charset="0"/>
              </a:rPr>
            </a:br>
            <a:r>
              <a:rPr lang="tr-TR" dirty="0" smtClean="0">
                <a:latin typeface="Arial" pitchFamily="34" charset="0"/>
                <a:cs typeface="Arial" pitchFamily="34" charset="0"/>
              </a:rPr>
              <a:t>Durur alev gibi dallarda kanlı bülbüller,</a:t>
            </a:r>
            <a:br>
              <a:rPr lang="tr-TR" dirty="0" smtClean="0">
                <a:latin typeface="Arial" pitchFamily="34" charset="0"/>
                <a:cs typeface="Arial" pitchFamily="34" charset="0"/>
              </a:rPr>
            </a:br>
            <a:r>
              <a:rPr lang="tr-TR" dirty="0" smtClean="0">
                <a:latin typeface="Arial" pitchFamily="34" charset="0"/>
                <a:cs typeface="Arial" pitchFamily="34" charset="0"/>
              </a:rPr>
              <a:t>Sular mı yandı? Neden tunca benziyor mermer?</a:t>
            </a:r>
          </a:p>
          <a:p>
            <a:pPr fontAlgn="b">
              <a:buNone/>
            </a:pPr>
            <a:r>
              <a:rPr lang="tr-TR" dirty="0" smtClean="0">
                <a:latin typeface="Arial" pitchFamily="34" charset="0"/>
                <a:cs typeface="Arial" pitchFamily="34" charset="0"/>
              </a:rPr>
              <a:t>    Bu bir lisan-ı hafidir ki ruha dolmakta,</a:t>
            </a:r>
            <a:br>
              <a:rPr lang="tr-TR" dirty="0" smtClean="0">
                <a:latin typeface="Arial" pitchFamily="34" charset="0"/>
                <a:cs typeface="Arial" pitchFamily="34" charset="0"/>
              </a:rPr>
            </a:br>
            <a:r>
              <a:rPr lang="tr-TR" dirty="0" smtClean="0">
                <a:latin typeface="Arial" pitchFamily="34" charset="0"/>
                <a:cs typeface="Arial" pitchFamily="34" charset="0"/>
              </a:rPr>
              <a:t>Kızıl havaları seyret ki akşam olmakta…</a:t>
            </a:r>
          </a:p>
          <a:p>
            <a:pPr fontAlgn="b">
              <a:buNone/>
            </a:pPr>
            <a:r>
              <a:rPr lang="tr-TR" dirty="0" smtClean="0">
                <a:latin typeface="Arial" pitchFamily="34" charset="0"/>
                <a:cs typeface="Arial" pitchFamily="34" charset="0"/>
              </a:rPr>
              <a:t>                                                          Ahmet HAŞİM</a:t>
            </a:r>
          </a:p>
          <a:p>
            <a:endParaRPr lang="tr-TR" dirty="0">
              <a:latin typeface="Aparajita" pitchFamily="34" charset="0"/>
              <a:cs typeface="Aparajita" pitchFamily="34" charset="0"/>
            </a:endParaRPr>
          </a:p>
        </p:txBody>
      </p:sp>
      <p:sp>
        <p:nvSpPr>
          <p:cNvPr id="4" name="3 Dikdörtgen"/>
          <p:cNvSpPr/>
          <p:nvPr/>
        </p:nvSpPr>
        <p:spPr>
          <a:xfrm>
            <a:off x="0" y="214290"/>
            <a:ext cx="2286048" cy="584775"/>
          </a:xfrm>
          <a:prstGeom prst="rect">
            <a:avLst/>
          </a:prstGeom>
          <a:noFill/>
        </p:spPr>
        <p:txBody>
          <a:bodyPr wrap="square" lIns="91440" tIns="45720" rIns="91440" bIns="45720">
            <a:spAutoFit/>
          </a:bodyPr>
          <a:lstStyle/>
          <a:p>
            <a:pPr algn="ctr"/>
            <a:r>
              <a:rPr lang="tr-TR" sz="3200" b="1" u="sng"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ÖRNEK</a:t>
            </a:r>
            <a:endParaRPr lang="tr-TR" sz="3200" b="1" u="sng"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6" name="5 Metin kutusu"/>
          <p:cNvSpPr txBox="1"/>
          <p:nvPr/>
        </p:nvSpPr>
        <p:spPr>
          <a:xfrm>
            <a:off x="1357290" y="5357826"/>
            <a:ext cx="6429420" cy="1323439"/>
          </a:xfrm>
          <a:prstGeom prst="rect">
            <a:avLst/>
          </a:prstGeom>
          <a:noFill/>
        </p:spPr>
        <p:txBody>
          <a:bodyPr wrap="square" rtlCol="0">
            <a:spAutoFit/>
          </a:bodyPr>
          <a:lstStyle/>
          <a:p>
            <a:r>
              <a:rPr lang="tr-TR" sz="2800" b="1" u="sng" dirty="0" smtClean="0"/>
              <a:t>Konu</a:t>
            </a:r>
            <a:r>
              <a:rPr lang="tr-TR" b="1" dirty="0" smtClean="0"/>
              <a:t> :</a:t>
            </a:r>
            <a:r>
              <a:rPr lang="tr-TR" dirty="0" smtClean="0"/>
              <a:t> </a:t>
            </a:r>
            <a:r>
              <a:rPr lang="tr-TR" sz="2400" dirty="0" smtClean="0">
                <a:latin typeface="Arial" pitchFamily="34" charset="0"/>
                <a:cs typeface="Arial" pitchFamily="34" charset="0"/>
              </a:rPr>
              <a:t>Sonbahar mevsiminde bir akşam vakti</a:t>
            </a:r>
            <a:br>
              <a:rPr lang="tr-TR" sz="2400" dirty="0" smtClean="0">
                <a:latin typeface="Arial" pitchFamily="34" charset="0"/>
                <a:cs typeface="Arial" pitchFamily="34" charset="0"/>
              </a:rPr>
            </a:br>
            <a:r>
              <a:rPr lang="tr-TR" sz="2800" b="1" u="sng" dirty="0" smtClean="0"/>
              <a:t>Tema</a:t>
            </a:r>
            <a:r>
              <a:rPr lang="tr-TR" b="1" dirty="0" smtClean="0"/>
              <a:t> :</a:t>
            </a:r>
            <a:r>
              <a:rPr lang="tr-TR" dirty="0" smtClean="0"/>
              <a:t> </a:t>
            </a:r>
            <a:r>
              <a:rPr lang="tr-TR" sz="2400" dirty="0" smtClean="0">
                <a:latin typeface="Arial" pitchFamily="34" charset="0"/>
                <a:cs typeface="Arial" pitchFamily="34" charset="0"/>
              </a:rPr>
              <a:t>Yaşlanmanın verdiği hüzün</a:t>
            </a:r>
            <a:endParaRPr lang="tr-T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14282" y="1214422"/>
            <a:ext cx="7824790" cy="971544"/>
          </a:xfrm>
        </p:spPr>
        <p:txBody>
          <a:bodyPr>
            <a:normAutofit fontScale="25000" lnSpcReduction="20000"/>
          </a:bodyPr>
          <a:lstStyle/>
          <a:p>
            <a:pPr>
              <a:buNone/>
            </a:pPr>
            <a:r>
              <a:rPr lang="tr-TR" sz="14400" dirty="0" smtClean="0">
                <a:latin typeface="Arial" pitchFamily="34" charset="0"/>
                <a:cs typeface="Arial" pitchFamily="34" charset="0"/>
              </a:rPr>
              <a:t>  ‘’Arkadaşlık, her zaman gölge veren bir ağaçtır’’               </a:t>
            </a:r>
          </a:p>
          <a:p>
            <a:pPr>
              <a:buNone/>
            </a:pPr>
            <a:r>
              <a:rPr lang="tr-TR" sz="3800" dirty="0" smtClean="0">
                <a:latin typeface="Arial" pitchFamily="34" charset="0"/>
                <a:cs typeface="Arial" pitchFamily="34" charset="0"/>
              </a:rPr>
              <a:t>                                                         </a:t>
            </a:r>
          </a:p>
          <a:p>
            <a:pPr>
              <a:buNone/>
            </a:pPr>
            <a:r>
              <a:rPr lang="tr-TR" sz="3800" dirty="0" smtClean="0">
                <a:latin typeface="Arial" pitchFamily="34" charset="0"/>
                <a:cs typeface="Arial" pitchFamily="34" charset="0"/>
              </a:rPr>
              <a:t>                                               </a:t>
            </a:r>
            <a:endParaRPr lang="tr-TR" sz="3800" dirty="0">
              <a:latin typeface="Arial" pitchFamily="34" charset="0"/>
              <a:cs typeface="Arial" pitchFamily="34" charset="0"/>
            </a:endParaRPr>
          </a:p>
        </p:txBody>
      </p:sp>
      <p:sp>
        <p:nvSpPr>
          <p:cNvPr id="5" name="4 Dikdörtgen"/>
          <p:cNvSpPr/>
          <p:nvPr/>
        </p:nvSpPr>
        <p:spPr>
          <a:xfrm>
            <a:off x="428596" y="214290"/>
            <a:ext cx="1845493" cy="584775"/>
          </a:xfrm>
          <a:prstGeom prst="rect">
            <a:avLst/>
          </a:prstGeom>
        </p:spPr>
        <p:txBody>
          <a:bodyPr wrap="square">
            <a:spAutoFit/>
          </a:bodyPr>
          <a:lstStyle/>
          <a:p>
            <a:pPr algn="ctr"/>
            <a:r>
              <a:rPr lang="tr-TR" sz="3200"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ÖRNEK</a:t>
            </a:r>
            <a:endParaRPr lang="tr-TR" sz="3200"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6" name="5 Metin kutusu"/>
          <p:cNvSpPr txBox="1"/>
          <p:nvPr/>
        </p:nvSpPr>
        <p:spPr>
          <a:xfrm>
            <a:off x="785786" y="4000504"/>
            <a:ext cx="5929354" cy="1354217"/>
          </a:xfrm>
          <a:prstGeom prst="rect">
            <a:avLst/>
          </a:prstGeom>
          <a:noFill/>
        </p:spPr>
        <p:txBody>
          <a:bodyPr wrap="square" rtlCol="0">
            <a:spAutoFit/>
          </a:bodyPr>
          <a:lstStyle/>
          <a:p>
            <a:r>
              <a:rPr lang="tr-TR" sz="3200" b="1" u="sng" dirty="0" smtClean="0">
                <a:latin typeface="Arial" pitchFamily="34" charset="0"/>
                <a:cs typeface="Arial" pitchFamily="34" charset="0"/>
              </a:rPr>
              <a:t>Tema</a:t>
            </a:r>
            <a:r>
              <a:rPr lang="tr-TR" dirty="0" smtClean="0"/>
              <a:t>: </a:t>
            </a:r>
            <a:r>
              <a:rPr lang="tr-TR" sz="2800" dirty="0" smtClean="0">
                <a:latin typeface="Arial" pitchFamily="34" charset="0"/>
                <a:cs typeface="Arial" pitchFamily="34" charset="0"/>
              </a:rPr>
              <a:t>Arkadaşlık</a:t>
            </a:r>
          </a:p>
          <a:p>
            <a:r>
              <a:rPr lang="tr-TR" dirty="0" smtClean="0"/>
              <a:t/>
            </a:r>
            <a:br>
              <a:rPr lang="tr-TR" dirty="0" smtClean="0"/>
            </a:br>
            <a:r>
              <a:rPr lang="tr-TR" sz="3200" b="1" u="sng" dirty="0" smtClean="0">
                <a:latin typeface="Arial" pitchFamily="34" charset="0"/>
                <a:cs typeface="Arial" pitchFamily="34" charset="0"/>
              </a:rPr>
              <a:t>Konu</a:t>
            </a:r>
            <a:r>
              <a:rPr lang="tr-TR" sz="2800" dirty="0" smtClean="0">
                <a:latin typeface="Arial" pitchFamily="34" charset="0"/>
                <a:cs typeface="Arial" pitchFamily="34" charset="0"/>
              </a:rPr>
              <a:t>: Arkadaşlığın faydaları</a:t>
            </a:r>
            <a:endParaRPr lang="tr-TR" sz="2800" dirty="0">
              <a:latin typeface="Arial" pitchFamily="34" charset="0"/>
              <a:cs typeface="Arial" pitchFamily="34" charset="0"/>
            </a:endParaRPr>
          </a:p>
        </p:txBody>
      </p:sp>
      <p:sp>
        <p:nvSpPr>
          <p:cNvPr id="7" name="6 Metin kutusu"/>
          <p:cNvSpPr txBox="1"/>
          <p:nvPr/>
        </p:nvSpPr>
        <p:spPr>
          <a:xfrm>
            <a:off x="5286380" y="2428868"/>
            <a:ext cx="2826415" cy="523220"/>
          </a:xfrm>
          <a:prstGeom prst="rect">
            <a:avLst/>
          </a:prstGeom>
          <a:noFill/>
        </p:spPr>
        <p:txBody>
          <a:bodyPr wrap="none" rtlCol="0">
            <a:spAutoFit/>
          </a:bodyPr>
          <a:lstStyle/>
          <a:p>
            <a:r>
              <a:rPr lang="tr-TR" sz="2800" dirty="0" err="1" smtClean="0">
                <a:latin typeface="Arial" pitchFamily="34" charset="0"/>
                <a:cs typeface="Arial" pitchFamily="34" charset="0"/>
              </a:rPr>
              <a:t>Calvin</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Coleridge</a:t>
            </a:r>
            <a:endParaRPr lang="tr-TR" sz="2800" dirty="0"/>
          </a:p>
        </p:txBody>
      </p:sp>
      <p:pic>
        <p:nvPicPr>
          <p:cNvPr id="8" name="7 Resim" descr="images (1).png"/>
          <p:cNvPicPr>
            <a:picLocks noChangeAspect="1"/>
          </p:cNvPicPr>
          <p:nvPr/>
        </p:nvPicPr>
        <p:blipFill>
          <a:blip r:embed="rId2"/>
          <a:stretch>
            <a:fillRect/>
          </a:stretch>
        </p:blipFill>
        <p:spPr>
          <a:xfrm>
            <a:off x="5857884" y="3143248"/>
            <a:ext cx="2143125" cy="214312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00034" y="1357298"/>
            <a:ext cx="7790712" cy="5124472"/>
          </a:xfrm>
        </p:spPr>
        <p:txBody>
          <a:bodyPr>
            <a:normAutofit fontScale="70000" lnSpcReduction="20000"/>
          </a:bodyPr>
          <a:lstStyle/>
          <a:p>
            <a:r>
              <a:rPr lang="tr-TR" sz="4000" dirty="0" smtClean="0">
                <a:latin typeface="Arial Narrow" pitchFamily="34" charset="0"/>
                <a:cs typeface="Arial" pitchFamily="34" charset="0"/>
              </a:rPr>
              <a:t>Metinden hareketle okura verilmek istenen temel düşünceye </a:t>
            </a:r>
            <a:r>
              <a:rPr lang="tr-TR" sz="4000" b="1" u="sng" dirty="0" smtClean="0">
                <a:latin typeface="Arial Narrow" pitchFamily="34" charset="0"/>
                <a:cs typeface="Arial" pitchFamily="34" charset="0"/>
              </a:rPr>
              <a:t>ana </a:t>
            </a:r>
            <a:r>
              <a:rPr lang="tr-TR" sz="4000" b="1" u="sng" dirty="0" smtClean="0">
                <a:latin typeface="Arial Narrow" pitchFamily="34" charset="0"/>
                <a:cs typeface="Arial" pitchFamily="34" charset="0"/>
              </a:rPr>
              <a:t>düşünce</a:t>
            </a:r>
            <a:r>
              <a:rPr lang="tr-TR" sz="4000" b="1" u="sng" dirty="0" smtClean="0">
                <a:latin typeface="Arial Narrow" pitchFamily="34" charset="0"/>
                <a:cs typeface="Arial" pitchFamily="34" charset="0"/>
              </a:rPr>
              <a:t> </a:t>
            </a:r>
            <a:r>
              <a:rPr lang="tr-TR" sz="4000" dirty="0" smtClean="0">
                <a:latin typeface="Arial Narrow" pitchFamily="34" charset="0"/>
                <a:cs typeface="Arial" pitchFamily="34" charset="0"/>
              </a:rPr>
              <a:t>denir.</a:t>
            </a:r>
          </a:p>
          <a:p>
            <a:r>
              <a:rPr lang="tr-TR" sz="4000" dirty="0" smtClean="0">
                <a:latin typeface="Arial Narrow" pitchFamily="34" charset="0"/>
                <a:cs typeface="Arial" pitchFamily="34" charset="0"/>
              </a:rPr>
              <a:t> Ana </a:t>
            </a:r>
            <a:r>
              <a:rPr lang="tr-TR" sz="4000" dirty="0" smtClean="0">
                <a:latin typeface="Arial Narrow" pitchFamily="34" charset="0"/>
                <a:cs typeface="Arial" pitchFamily="34" charset="0"/>
              </a:rPr>
              <a:t>düşünce, </a:t>
            </a:r>
            <a:r>
              <a:rPr lang="tr-TR" sz="4000" dirty="0" smtClean="0">
                <a:latin typeface="Arial Narrow" pitchFamily="34" charset="0"/>
                <a:cs typeface="Arial" pitchFamily="34" charset="0"/>
              </a:rPr>
              <a:t>yazıda açıklanacak olan temel yargıdır. O metnin yazılış </a:t>
            </a:r>
            <a:r>
              <a:rPr lang="tr-TR" sz="4000" dirty="0" smtClean="0">
                <a:latin typeface="Arial Narrow" pitchFamily="34" charset="0"/>
                <a:cs typeface="Arial" pitchFamily="34" charset="0"/>
              </a:rPr>
              <a:t>amacıdır. </a:t>
            </a:r>
            <a:r>
              <a:rPr lang="tr-TR" sz="4000" dirty="0" smtClean="0">
                <a:latin typeface="Arial Narrow" pitchFamily="34" charset="0"/>
                <a:cs typeface="Arial" pitchFamily="34" charset="0"/>
              </a:rPr>
              <a:t>Konu genel, ana düşünce ise özeldir</a:t>
            </a:r>
            <a:r>
              <a:rPr lang="tr-TR" sz="4000" dirty="0" smtClean="0">
                <a:latin typeface="Arial Narrow" pitchFamily="34" charset="0"/>
                <a:cs typeface="Arial" pitchFamily="34" charset="0"/>
              </a:rPr>
              <a:t>. Yazar bir konudan söz eder ama onun bu konudan söz etmesinin temelinde o konuyla ilgili bir ana düşünceye ulaşmak, okura bu düşünceyi ulaştırmak amacı vardır. Çünkü yazar, konudan hareketle ana düşünceye ulaşır. </a:t>
            </a:r>
            <a:r>
              <a:rPr lang="tr-TR" sz="4000" dirty="0" smtClean="0">
                <a:latin typeface="Arial Narrow" pitchFamily="34" charset="0"/>
                <a:cs typeface="Arial" pitchFamily="34" charset="0"/>
              </a:rPr>
              <a:t>Ana </a:t>
            </a:r>
            <a:r>
              <a:rPr lang="tr-TR" sz="4000" dirty="0" smtClean="0">
                <a:latin typeface="Arial Narrow" pitchFamily="34" charset="0"/>
                <a:cs typeface="Arial" pitchFamily="34" charset="0"/>
              </a:rPr>
              <a:t>düşünce, </a:t>
            </a:r>
            <a:r>
              <a:rPr lang="tr-TR" sz="4000" dirty="0" smtClean="0">
                <a:latin typeface="Arial Narrow" pitchFamily="34" charset="0"/>
                <a:cs typeface="Arial" pitchFamily="34" charset="0"/>
              </a:rPr>
              <a:t>konudan hareketle vurgulanmak istenen düşünce olduğundan bu düşünceyi bulmak için Bu parçada asıl anlatılmak istenen nedir?” sorusunu sormalıyız. Bu soru, parçadaki ana </a:t>
            </a:r>
            <a:r>
              <a:rPr lang="tr-TR" sz="4000" dirty="0" smtClean="0">
                <a:latin typeface="Arial Narrow" pitchFamily="34" charset="0"/>
                <a:cs typeface="Arial" pitchFamily="34" charset="0"/>
              </a:rPr>
              <a:t>düşüncenin </a:t>
            </a:r>
            <a:r>
              <a:rPr lang="tr-TR" sz="4000" dirty="0" smtClean="0">
                <a:latin typeface="Arial Narrow" pitchFamily="34" charset="0"/>
                <a:cs typeface="Arial" pitchFamily="34" charset="0"/>
              </a:rPr>
              <a:t>bulunmasını kolaylaştıracaktır.</a:t>
            </a:r>
          </a:p>
          <a:p>
            <a:endParaRPr lang="tr-TR" dirty="0"/>
          </a:p>
        </p:txBody>
      </p:sp>
      <p:sp>
        <p:nvSpPr>
          <p:cNvPr id="4" name="3 Dikdörtgen"/>
          <p:cNvSpPr/>
          <p:nvPr/>
        </p:nvSpPr>
        <p:spPr>
          <a:xfrm>
            <a:off x="2071670" y="428604"/>
            <a:ext cx="5265737" cy="923330"/>
          </a:xfrm>
          <a:prstGeom prst="rect">
            <a:avLst/>
          </a:prstGeom>
          <a:noFill/>
        </p:spPr>
        <p:txBody>
          <a:bodyPr wrap="none" lIns="91440" tIns="45720" rIns="91440" bIns="45720">
            <a:spAutoFit/>
          </a:bodyPr>
          <a:lstStyle/>
          <a:p>
            <a:pPr algn="ctr"/>
            <a:r>
              <a:rPr lang="tr-TR" sz="5400" b="1" u="sng"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Bell MT" pitchFamily="18" charset="0"/>
              </a:rPr>
              <a:t>ANA </a:t>
            </a:r>
            <a:r>
              <a:rPr lang="tr-TR" sz="5400" b="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Bell MT" pitchFamily="18" charset="0"/>
              </a:rPr>
              <a:t>DÜŞÜNCE</a:t>
            </a:r>
            <a:endParaRPr lang="tr-TR"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100</TotalTime>
  <Words>424</Words>
  <Application>Microsoft Office PowerPoint</Application>
  <PresentationFormat>Ekran Gösterisi (4:3)</PresentationFormat>
  <Paragraphs>56</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Cumba</vt:lpstr>
      <vt:lpstr>Slayt 1</vt:lpstr>
      <vt:lpstr>Slayt 2</vt:lpstr>
      <vt:lpstr>Slayt 3</vt:lpstr>
      <vt:lpstr>Slayt 4</vt:lpstr>
      <vt:lpstr>Slayt 5</vt:lpstr>
      <vt:lpstr>Slayt 6</vt:lpstr>
      <vt:lpstr>Slayt 7</vt:lpstr>
      <vt:lpstr>Slayt 8</vt:lpstr>
      <vt:lpstr>Slayt 9</vt:lpstr>
      <vt:lpstr>Slayt 10</vt:lpstr>
      <vt:lpstr>Slayt 11</vt:lpstr>
      <vt:lpstr>HAZIRLAYAN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ANLATIMA HAZIRLIK</dc:title>
  <dc:creator>TOSHiBA</dc:creator>
  <cp:lastModifiedBy>TOSHiBA</cp:lastModifiedBy>
  <cp:revision>13</cp:revision>
  <dcterms:created xsi:type="dcterms:W3CDTF">2016-03-21T19:50:51Z</dcterms:created>
  <dcterms:modified xsi:type="dcterms:W3CDTF">2016-04-10T13:35:57Z</dcterms:modified>
</cp:coreProperties>
</file>