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7" r:id="rId9"/>
    <p:sldId id="263" r:id="rId10"/>
    <p:sldId id="264" r:id="rId11"/>
    <p:sldId id="265" r:id="rId12"/>
    <p:sldId id="266"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82"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Alt Başlık"/>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17" name="16 Altbilgi Yer Tutucusu"/>
          <p:cNvSpPr>
            <a:spLocks noGrp="1"/>
          </p:cNvSpPr>
          <p:nvPr>
            <p:ph type="ftr" sz="quarter" idx="11"/>
          </p:nvPr>
        </p:nvSpPr>
        <p:spPr/>
        <p:txBody>
          <a:bodyPr/>
          <a:lstStyle/>
          <a:p>
            <a:endParaRPr lang="tr-TR"/>
          </a:p>
        </p:txBody>
      </p:sp>
      <p:sp>
        <p:nvSpPr>
          <p:cNvPr id="7" name="6 Düz Bağlayıcı"/>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77B7B2-69AF-4A49-8AAC-AF240438A8C2}" type="slidenum">
              <a:rPr lang="tr-TR" smtClean="0"/>
              <a:pPr/>
              <a:t>‹#›</a:t>
            </a:fld>
            <a:endParaRPr lang="tr-TR"/>
          </a:p>
        </p:txBody>
      </p:sp>
      <p:sp>
        <p:nvSpPr>
          <p:cNvPr id="8" name="7 Başlık"/>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77B7B2-69AF-4A49-8AAC-AF240438A8C2}"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Düz Bağlayıcı"/>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Oval"/>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6915912" y="3009901"/>
            <a:ext cx="457200" cy="441325"/>
          </a:xfrm>
        </p:spPr>
        <p:txBody>
          <a:bodyPr/>
          <a:lstStyle/>
          <a:p>
            <a:fld id="{5777B7B2-69AF-4A49-8AAC-AF240438A8C2}" type="slidenum">
              <a:rPr lang="tr-TR" smtClean="0"/>
              <a:pPr/>
              <a:t>‹#›</a:t>
            </a:fld>
            <a:endParaRPr lang="tr-TR"/>
          </a:p>
        </p:txBody>
      </p:sp>
      <p:sp>
        <p:nvSpPr>
          <p:cNvPr id="3" name="2 Dikey Metin Yer Tutucusu"/>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5" name="4 Altbilgi Yer Tutucusu"/>
          <p:cNvSpPr>
            <a:spLocks noGrp="1"/>
          </p:cNvSpPr>
          <p:nvPr>
            <p:ph type="ftr" sz="quarter" idx="11"/>
          </p:nvPr>
        </p:nvSpPr>
        <p:spPr/>
        <p:txBody>
          <a:bodyPr/>
          <a:lstStyle/>
          <a:p>
            <a:endParaRPr lang="tr-TR"/>
          </a:p>
        </p:txBody>
      </p:sp>
      <p:sp>
        <p:nvSpPr>
          <p:cNvPr id="2" name="1 Dikey Başlık"/>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a:xfrm>
            <a:off x="4361688" y="1026372"/>
            <a:ext cx="457200" cy="441325"/>
          </a:xfrm>
        </p:spPr>
        <p:txBody>
          <a:bodyPr/>
          <a:lstStyle/>
          <a:p>
            <a:fld id="{5777B7B2-69AF-4A49-8AAC-AF240438A8C2}" type="slidenum">
              <a:rPr lang="tr-TR" smtClean="0"/>
              <a:pPr/>
              <a:t>‹#›</a:t>
            </a:fld>
            <a:endParaRPr lang="tr-TR"/>
          </a:p>
        </p:txBody>
      </p:sp>
      <p:sp>
        <p:nvSpPr>
          <p:cNvPr id="8" name="7 İçerik Yer Tutucusu"/>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Dikdörtgen"/>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12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Altbilgi Yer Tutucusu"/>
          <p:cNvSpPr>
            <a:spLocks noGrp="1"/>
          </p:cNvSpPr>
          <p:nvPr>
            <p:ph type="ftr" sz="quarter" idx="11"/>
          </p:nvPr>
        </p:nvSpPr>
        <p:spPr/>
        <p:txBody>
          <a:bodyPr/>
          <a:lstStyle/>
          <a:p>
            <a:endParaRPr lang="tr-TR"/>
          </a:p>
        </p:txBody>
      </p:sp>
      <p:sp>
        <p:nvSpPr>
          <p:cNvPr id="4" name="3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8" name="7 Düz Bağlayıcı"/>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Oval"/>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777B7B2-69AF-4A49-8AAC-AF240438A8C2}" type="slidenum">
              <a:rPr lang="tr-TR" smtClean="0"/>
              <a:pPr/>
              <a:t>‹#›</a:t>
            </a:fld>
            <a:endParaRPr lang="tr-TR"/>
          </a:p>
        </p:txBody>
      </p:sp>
      <p:sp>
        <p:nvSpPr>
          <p:cNvPr id="2" name="1 Başlık"/>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a:xfrm>
            <a:off x="5791200" y="6409944"/>
            <a:ext cx="3044952" cy="365760"/>
          </a:xfrm>
        </p:spPr>
        <p:txBody>
          <a:bodyPr/>
          <a:lstStyle/>
          <a:p>
            <a:fld id="{0721D151-EAEA-4ED5-AE08-84D5CB1DB111}" type="datetimeFigureOut">
              <a:rPr lang="tr-TR" smtClean="0"/>
              <a:pPr/>
              <a:t>10.4.2016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77B7B2-69AF-4A49-8AAC-AF240438A8C2}" type="slidenum">
              <a:rPr lang="tr-TR" smtClean="0"/>
              <a:pPr/>
              <a:t>‹#›</a:t>
            </a:fld>
            <a:endParaRPr lang="tr-TR"/>
          </a:p>
        </p:txBody>
      </p:sp>
      <p:sp>
        <p:nvSpPr>
          <p:cNvPr id="8" name="7 Düz Bağlayıcı"/>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İçerik Yer Tutucusu"/>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İçerik Yer Tutucusu"/>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Dikdörtgen"/>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Dikdörtgen"/>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etin Yer Tutucusu"/>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8" name="7 Altbilgi Yer Tutucusu"/>
          <p:cNvSpPr>
            <a:spLocks noGrp="1"/>
          </p:cNvSpPr>
          <p:nvPr>
            <p:ph type="ftr" sz="quarter" idx="11"/>
          </p:nvPr>
        </p:nvSpPr>
        <p:spPr>
          <a:xfrm>
            <a:off x="304800" y="6409944"/>
            <a:ext cx="3581400" cy="365760"/>
          </a:xfrm>
        </p:spPr>
        <p:txBody>
          <a:bodyPr/>
          <a:lstStyle/>
          <a:p>
            <a:endParaRPr lang="tr-TR"/>
          </a:p>
        </p:txBody>
      </p:sp>
      <p:sp>
        <p:nvSpPr>
          <p:cNvPr id="15" name="14 Düz Bağlayıcı"/>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İçerik Yer Tutucusu"/>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25 İçerik Yer Tutucusu"/>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Slayt Numarası Yer Tutucusu"/>
          <p:cNvSpPr>
            <a:spLocks noGrp="1"/>
          </p:cNvSpPr>
          <p:nvPr>
            <p:ph type="sldNum" sz="quarter" idx="12"/>
          </p:nvPr>
        </p:nvSpPr>
        <p:spPr>
          <a:xfrm>
            <a:off x="4343400" y="1042416"/>
            <a:ext cx="457200" cy="441325"/>
          </a:xfrm>
        </p:spPr>
        <p:txBody>
          <a:bodyPr/>
          <a:lstStyle>
            <a:lvl1pPr algn="ctr">
              <a:defRPr/>
            </a:lvl1pPr>
          </a:lstStyle>
          <a:p>
            <a:fld id="{5777B7B2-69AF-4A49-8AAC-AF240438A8C2}" type="slidenum">
              <a:rPr lang="tr-TR" smtClean="0"/>
              <a:pPr/>
              <a:t>‹#›</a:t>
            </a:fld>
            <a:endParaRPr lang="tr-TR"/>
          </a:p>
        </p:txBody>
      </p:sp>
      <p:sp>
        <p:nvSpPr>
          <p:cNvPr id="23" name="22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a:xfrm>
            <a:off x="4343400" y="1036020"/>
            <a:ext cx="457200" cy="441325"/>
          </a:xfrm>
        </p:spPr>
        <p:txBody>
          <a:bodyPr/>
          <a:lstStyle/>
          <a:p>
            <a:fld id="{5777B7B2-69AF-4A49-8AAC-AF240438A8C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Dikdörtgen"/>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Dikdörtgen"/>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4267200" y="6324600"/>
            <a:ext cx="609600" cy="441324"/>
          </a:xfrm>
        </p:spPr>
        <p:txBody>
          <a:bodyPr/>
          <a:lstStyle>
            <a:lvl1pPr>
              <a:defRPr>
                <a:solidFill>
                  <a:srgbClr val="FFFFFF"/>
                </a:solidFill>
              </a:defRPr>
            </a:lvl1pPr>
          </a:lstStyle>
          <a:p>
            <a:fld id="{5777B7B2-69AF-4A49-8AAC-AF240438A8C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18 Dikdörtgen"/>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ikdörtgen"/>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İçerik Yer Tutucusu"/>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777B7B2-69AF-4A49-8AAC-AF240438A8C2}" type="slidenum">
              <a:rPr lang="tr-TR" smtClean="0"/>
              <a:pPr/>
              <a:t>‹#›</a:t>
            </a:fld>
            <a:endParaRPr lang="tr-TR"/>
          </a:p>
        </p:txBody>
      </p:sp>
      <p:sp>
        <p:nvSpPr>
          <p:cNvPr id="21" name="20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p:txBody>
          <a:bodyPr/>
          <a:lstStyle/>
          <a:p>
            <a:fld id="{0721D151-EAEA-4ED5-AE08-84D5CB1DB111}" type="datetimeFigureOut">
              <a:rPr lang="tr-TR" smtClean="0"/>
              <a:pPr/>
              <a:t>10.4.2016</a:t>
            </a:fld>
            <a:endParaRPr lang="tr-TR"/>
          </a:p>
        </p:txBody>
      </p:sp>
      <p:sp>
        <p:nvSpPr>
          <p:cNvPr id="6" name="5 Altbilgi Yer Tutucusu"/>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20 Düz Bağlayıcı"/>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Dikdörtgen"/>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Dikdörtgen"/>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Dikdörtgen"/>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Oval"/>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Oval"/>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Slayt Numarası Yer Tutucusu"/>
          <p:cNvSpPr>
            <a:spLocks noGrp="1"/>
          </p:cNvSpPr>
          <p:nvPr>
            <p:ph type="sldNum" sz="quarter" idx="12"/>
          </p:nvPr>
        </p:nvSpPr>
        <p:spPr>
          <a:xfrm>
            <a:off x="1371600" y="312738"/>
            <a:ext cx="457200" cy="441325"/>
          </a:xfrm>
        </p:spPr>
        <p:txBody>
          <a:bodyPr/>
          <a:lstStyle/>
          <a:p>
            <a:fld id="{5777B7B2-69AF-4A49-8AAC-AF240438A8C2}" type="slidenum">
              <a:rPr lang="tr-TR" smtClean="0"/>
              <a:pPr/>
              <a:t>‹#›</a:t>
            </a:fld>
            <a:endParaRPr lang="tr-TR"/>
          </a:p>
        </p:txBody>
      </p:sp>
      <p:sp>
        <p:nvSpPr>
          <p:cNvPr id="2" name="1 Başlık"/>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21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Veri Yer Tutucusu"/>
          <p:cNvSpPr>
            <a:spLocks noGrp="1"/>
          </p:cNvSpPr>
          <p:nvPr>
            <p:ph type="dt" sz="half" idx="10"/>
          </p:nvPr>
        </p:nvSpPr>
        <p:spPr>
          <a:xfrm>
            <a:off x="5788152" y="6404984"/>
            <a:ext cx="3044952" cy="365760"/>
          </a:xfrm>
        </p:spPr>
        <p:txBody>
          <a:bodyPr/>
          <a:lstStyle/>
          <a:p>
            <a:fld id="{0721D151-EAEA-4ED5-AE08-84D5CB1DB111}" type="datetimeFigureOut">
              <a:rPr lang="tr-TR" smtClean="0"/>
              <a:pPr/>
              <a:t>10.4.2016</a:t>
            </a:fld>
            <a:endParaRPr lang="tr-TR"/>
          </a:p>
        </p:txBody>
      </p:sp>
      <p:sp>
        <p:nvSpPr>
          <p:cNvPr id="6" name="5 Altbilgi Yer Tutucusu"/>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Dikdörtgen"/>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Dikdörtgen"/>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Dikdörtgen"/>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Dikdörtgen"/>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Dikdörtgen"/>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Veri Yer Tutucusu"/>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721D151-EAEA-4ED5-AE08-84D5CB1DB111}" type="datetimeFigureOut">
              <a:rPr lang="tr-TR" smtClean="0"/>
              <a:pPr/>
              <a:t>10.4.2016</a:t>
            </a:fld>
            <a:endParaRPr lang="tr-TR"/>
          </a:p>
        </p:txBody>
      </p:sp>
      <p:sp>
        <p:nvSpPr>
          <p:cNvPr id="3" name="2 Altbilgi Yer Tutucusu"/>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7 Dikdörtgen"/>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Düz Bağlayıcı"/>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Oval"/>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Oval"/>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777B7B2-69AF-4A49-8AAC-AF240438A8C2}" type="slidenum">
              <a:rPr lang="tr-TR" smtClean="0"/>
              <a:pPr/>
              <a:t>‹#›</a:t>
            </a:fld>
            <a:endParaRPr lang="tr-TR"/>
          </a:p>
        </p:txBody>
      </p:sp>
      <p:sp>
        <p:nvSpPr>
          <p:cNvPr id="22" name="21 Başlık Yer Tutucusu"/>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ANLATIMA HAZIRLIK </a:t>
            </a:r>
            <a:br>
              <a:rPr lang="tr-TR" dirty="0" smtClean="0"/>
            </a:br>
            <a:endParaRPr lang="tr-TR" dirty="0"/>
          </a:p>
        </p:txBody>
      </p:sp>
      <p:sp>
        <p:nvSpPr>
          <p:cNvPr id="5" name="4 Dikdörtgen"/>
          <p:cNvSpPr/>
          <p:nvPr/>
        </p:nvSpPr>
        <p:spPr>
          <a:xfrm>
            <a:off x="1428728" y="3071810"/>
            <a:ext cx="6406554" cy="2585323"/>
          </a:xfrm>
          <a:prstGeom prst="rect">
            <a:avLst/>
          </a:prstGeom>
          <a:noFill/>
        </p:spPr>
        <p:txBody>
          <a:bodyPr wrap="square" lIns="91440" tIns="45720" rIns="91440" bIns="45720">
            <a:spAutoFit/>
          </a:bodyPr>
          <a:lstStyle/>
          <a:p>
            <a:pPr algn="ctr"/>
            <a:r>
              <a:rPr lang="tr-TR" sz="5400" b="1" i="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AnlaTIMA</a:t>
            </a:r>
            <a:endParaRPr lang="tr-TR" sz="54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tr-TR" sz="5400" b="1" i="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HAZIrlIK</a:t>
            </a:r>
            <a:endParaRPr lang="tr-TR" sz="54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r>
              <a:rPr lang="tr-TR" sz="5400" b="1" i="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tr-TR"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NOT ALMAK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Not alma aslında bir bilgi koruma yöntemidir. Not tutma, bir çeşit özet çıkarmadır. Özet çıkarmada ve not almada fazla sözcük kullanmaktan sakınılmalı; gereksiz ayrıntılar yerine metnin ana düşüncesine önem verilmelidir. Okunan ya da dinlenenler harfi harfine değil, temel noktalar, anahtar düşünceler not edilmelidir.</a:t>
            </a:r>
            <a:endParaRPr lang="tr-TR" dirty="0">
              <a:latin typeface="Arial" pitchFamily="34" charset="0"/>
              <a:cs typeface="Arial" pitchFamily="34" charset="0"/>
            </a:endParaRPr>
          </a:p>
        </p:txBody>
      </p:sp>
      <p:pic>
        <p:nvPicPr>
          <p:cNvPr id="4" name="3 Resim" descr="indir.jpg"/>
          <p:cNvPicPr>
            <a:picLocks noChangeAspect="1"/>
          </p:cNvPicPr>
          <p:nvPr/>
        </p:nvPicPr>
        <p:blipFill>
          <a:blip r:embed="rId2"/>
          <a:stretch>
            <a:fillRect/>
          </a:stretch>
        </p:blipFill>
        <p:spPr>
          <a:xfrm>
            <a:off x="6429388" y="4214818"/>
            <a:ext cx="2162175" cy="211455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ÖZET ÇIKARMAK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Bir metni, anlamını yitirmeden belli bir oranda daraltıp küçültme işine “özet çıkarma” denir. Özette metnin en önemli yanları, metinde verilmek istenen mesaj belirtilir. Özet, önemliyi önemsizden ayırma işidir. Okunan eserlerden özet çıkarmak, hazırlık aşamasında anlatıcının yapması gereken en önemli işler arasında yer alır.</a:t>
            </a:r>
            <a:endParaRPr lang="tr-TR" dirty="0">
              <a:latin typeface="Arial" pitchFamily="34" charset="0"/>
              <a:cs typeface="Arial" pitchFamily="34" charset="0"/>
            </a:endParaRPr>
          </a:p>
        </p:txBody>
      </p:sp>
      <p:pic>
        <p:nvPicPr>
          <p:cNvPr id="4" name="3 Resim" descr="ozet_cikarma.jpg"/>
          <p:cNvPicPr>
            <a:picLocks noChangeAspect="1"/>
          </p:cNvPicPr>
          <p:nvPr/>
        </p:nvPicPr>
        <p:blipFill>
          <a:blip r:embed="rId2"/>
          <a:stretch>
            <a:fillRect/>
          </a:stretch>
        </p:blipFill>
        <p:spPr>
          <a:xfrm>
            <a:off x="5786446" y="4214818"/>
            <a:ext cx="2919420" cy="2303661"/>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ALINTI YAPMAK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normAutofit/>
          </a:bodyPr>
          <a:lstStyle/>
          <a:p>
            <a:r>
              <a:rPr lang="tr-TR" dirty="0" smtClean="0"/>
              <a:t>Bir metin oluşturulurken başka bir yazarın yazısından ya da kitabından alınmış parçaya </a:t>
            </a:r>
            <a:r>
              <a:rPr lang="tr-TR" b="1" dirty="0" smtClean="0"/>
              <a:t>alıntı </a:t>
            </a:r>
            <a:r>
              <a:rPr lang="tr-TR" dirty="0" smtClean="0"/>
              <a:t>denir. Alıntıda</a:t>
            </a:r>
            <a:r>
              <a:rPr lang="tr-TR" b="1" dirty="0" smtClean="0"/>
              <a:t> </a:t>
            </a:r>
            <a:r>
              <a:rPr lang="tr-TR" dirty="0" smtClean="0"/>
              <a:t>amaç</a:t>
            </a:r>
            <a:r>
              <a:rPr lang="tr-TR" b="1" dirty="0" smtClean="0"/>
              <a:t>, </a:t>
            </a:r>
            <a:r>
              <a:rPr lang="tr-TR" dirty="0" smtClean="0"/>
              <a:t>yazarın</a:t>
            </a:r>
            <a:r>
              <a:rPr lang="tr-TR" b="1" dirty="0" smtClean="0"/>
              <a:t> </a:t>
            </a:r>
            <a:r>
              <a:rPr lang="tr-TR" dirty="0" smtClean="0"/>
              <a:t>kendi</a:t>
            </a:r>
            <a:r>
              <a:rPr lang="tr-TR" b="1" dirty="0" smtClean="0"/>
              <a:t> </a:t>
            </a:r>
            <a:r>
              <a:rPr lang="tr-TR" dirty="0" smtClean="0"/>
              <a:t>düşüncelerini alanında uzman başka kişilerin düşüncelerinden hareketle daha belirgin hâle getirmek ve kanıtlamaktır. Alıntılar tırnak içinde aktarılır.</a:t>
            </a:r>
            <a:endParaRPr lang="tr-TR" dirty="0">
              <a:latin typeface="Arial" pitchFamily="34" charset="0"/>
              <a:cs typeface="Arial" pitchFamily="34" charset="0"/>
            </a:endParaRPr>
          </a:p>
        </p:txBody>
      </p:sp>
      <p:pic>
        <p:nvPicPr>
          <p:cNvPr id="4" name="3 Resim" descr="images (1).jpg"/>
          <p:cNvPicPr>
            <a:picLocks noChangeAspect="1"/>
          </p:cNvPicPr>
          <p:nvPr/>
        </p:nvPicPr>
        <p:blipFill>
          <a:blip r:embed="rId2"/>
          <a:stretch>
            <a:fillRect/>
          </a:stretch>
        </p:blipFill>
        <p:spPr>
          <a:xfrm>
            <a:off x="6072198" y="4286257"/>
            <a:ext cx="2557046" cy="200026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DİP NOT </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Yazıda geçen herhangi bir söz veya sözcükle ilgili olarak sayfa altına konan aydınlatıcı, ek bilgiler içeren ya da kaynak belirten yazılara “dipnot” denir. Yazıyı oluştururken başka kaynaklardan da yararlanırız. Bu kaynaklar, hazırladığımız metinde dip not olarak verilmelidir. Bu dipnotlar, yazının rastgele değil, ciddi kaynaklardan yararlanılarak bir emek sonucu hazırlandığını gösterir.</a:t>
            </a:r>
            <a:endParaRPr lang="tr-T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Dipnot koymanın şu yararları vardır:</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Yazıda savunulan görüşlerin doğruluğunu desteklemek</a:t>
            </a:r>
          </a:p>
          <a:p>
            <a:r>
              <a:rPr lang="tr-TR" dirty="0" smtClean="0">
                <a:latin typeface="Arial" pitchFamily="34" charset="0"/>
                <a:cs typeface="Arial" pitchFamily="34" charset="0"/>
              </a:rPr>
              <a:t>Bilgilerin kaynağını belirterek yazanın katkısını ortaya koymak</a:t>
            </a:r>
          </a:p>
          <a:p>
            <a:r>
              <a:rPr lang="tr-TR" dirty="0" smtClean="0">
                <a:latin typeface="Arial" pitchFamily="34" charset="0"/>
                <a:cs typeface="Arial" pitchFamily="34" charset="0"/>
              </a:rPr>
              <a:t>Bilgilerin doğruluk ve güvenilirliği konusunda okuyucuya denetim imkânı vermek</a:t>
            </a:r>
          </a:p>
          <a:p>
            <a:r>
              <a:rPr lang="tr-TR" dirty="0" smtClean="0">
                <a:latin typeface="Arial" pitchFamily="34" charset="0"/>
                <a:cs typeface="Arial" pitchFamily="34" charset="0"/>
              </a:rPr>
              <a:t>Konuda yazmak isteyen başka kimselere başvuru imkânı sağlamak</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357158" y="785794"/>
            <a:ext cx="8429684" cy="954107"/>
          </a:xfrm>
          <a:prstGeom prst="rect">
            <a:avLst/>
          </a:prstGeom>
          <a:noFill/>
        </p:spPr>
        <p:txBody>
          <a:bodyPr wrap="square" rtlCol="0">
            <a:spAutoFit/>
          </a:bodyPr>
          <a:lstStyle/>
          <a:p>
            <a:r>
              <a:rPr lang="tr-TR" sz="2800" b="1" dirty="0" smtClean="0"/>
              <a:t>Aşağıdakilerden hangisi bir anlatımın hazırlık aşamasında etkili </a:t>
            </a:r>
            <a:r>
              <a:rPr lang="tr-TR" sz="2800" b="1" u="sng" dirty="0" smtClean="0"/>
              <a:t>değildir</a:t>
            </a:r>
            <a:r>
              <a:rPr lang="tr-TR" sz="2800" b="1" dirty="0" smtClean="0"/>
              <a:t>?</a:t>
            </a:r>
            <a:endParaRPr lang="tr-TR" sz="2800" b="1" dirty="0"/>
          </a:p>
        </p:txBody>
      </p:sp>
      <p:sp>
        <p:nvSpPr>
          <p:cNvPr id="6" name="5 Dikdörtgen"/>
          <p:cNvSpPr/>
          <p:nvPr/>
        </p:nvSpPr>
        <p:spPr>
          <a:xfrm>
            <a:off x="357158" y="285728"/>
            <a:ext cx="1620958"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28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ÖRNEK</a:t>
            </a:r>
            <a:endParaRPr lang="tr-TR" sz="28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7" name="6 Metin kutusu"/>
          <p:cNvSpPr txBox="1"/>
          <p:nvPr/>
        </p:nvSpPr>
        <p:spPr>
          <a:xfrm>
            <a:off x="357158" y="2143116"/>
            <a:ext cx="7715304" cy="2523768"/>
          </a:xfrm>
          <a:prstGeom prst="rect">
            <a:avLst/>
          </a:prstGeom>
          <a:noFill/>
        </p:spPr>
        <p:txBody>
          <a:bodyPr wrap="square" rtlCol="0">
            <a:spAutoFit/>
          </a:bodyPr>
          <a:lstStyle/>
          <a:p>
            <a:pPr marL="342900" indent="-342900"/>
            <a:r>
              <a:rPr lang="tr-TR" sz="2800" dirty="0" smtClean="0"/>
              <a:t>A) Gözlem yapmak                    </a:t>
            </a:r>
          </a:p>
          <a:p>
            <a:pPr marL="342900" indent="-342900"/>
            <a:r>
              <a:rPr lang="tr-TR" sz="2800" dirty="0" smtClean="0"/>
              <a:t>B) Okumak                 </a:t>
            </a:r>
          </a:p>
          <a:p>
            <a:pPr marL="342900" indent="-342900"/>
            <a:r>
              <a:rPr lang="tr-TR" sz="2800" dirty="0" smtClean="0"/>
              <a:t>C) Düşünmek</a:t>
            </a:r>
          </a:p>
          <a:p>
            <a:r>
              <a:rPr lang="tr-TR" sz="2800" dirty="0" smtClean="0"/>
              <a:t>D) Alınan notlar </a:t>
            </a:r>
          </a:p>
          <a:p>
            <a:r>
              <a:rPr lang="tr-TR" sz="2800" dirty="0" smtClean="0"/>
              <a:t>E) Üslup belirlemek</a:t>
            </a:r>
          </a:p>
          <a:p>
            <a:endParaRPr lang="tr-TR" dirty="0"/>
          </a:p>
        </p:txBody>
      </p:sp>
      <p:sp>
        <p:nvSpPr>
          <p:cNvPr id="8" name="7 Metin kutusu"/>
          <p:cNvSpPr txBox="1"/>
          <p:nvPr/>
        </p:nvSpPr>
        <p:spPr>
          <a:xfrm>
            <a:off x="6286512" y="5786454"/>
            <a:ext cx="2428892" cy="523220"/>
          </a:xfrm>
          <a:prstGeom prst="rect">
            <a:avLst/>
          </a:prstGeom>
          <a:noFill/>
        </p:spPr>
        <p:txBody>
          <a:bodyPr wrap="square" rtlCol="0">
            <a:spAutoFit/>
          </a:bodyPr>
          <a:lstStyle/>
          <a:p>
            <a:r>
              <a:rPr lang="tr-TR" sz="2800" b="1" dirty="0" smtClean="0"/>
              <a:t>CEVAP : C</a:t>
            </a:r>
            <a:endParaRPr lang="tr-TR" sz="2800" b="1" dirty="0"/>
          </a:p>
        </p:txBody>
      </p:sp>
      <p:pic>
        <p:nvPicPr>
          <p:cNvPr id="9" name="8 Resim" descr="images.png"/>
          <p:cNvPicPr>
            <a:picLocks noChangeAspect="1"/>
          </p:cNvPicPr>
          <p:nvPr/>
        </p:nvPicPr>
        <p:blipFill>
          <a:blip r:embed="rId2"/>
          <a:stretch>
            <a:fillRect/>
          </a:stretch>
        </p:blipFill>
        <p:spPr>
          <a:xfrm>
            <a:off x="6215074" y="3143248"/>
            <a:ext cx="2612590" cy="2286016"/>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00298" y="928670"/>
            <a:ext cx="4286280" cy="523220"/>
          </a:xfrm>
          <a:prstGeom prst="rect">
            <a:avLst/>
          </a:prstGeom>
          <a:noFill/>
        </p:spPr>
        <p:txBody>
          <a:bodyPr wrap="square" rtlCol="0">
            <a:spAutoFit/>
          </a:bodyPr>
          <a:lstStyle/>
          <a:p>
            <a:r>
              <a:rPr lang="tr-TR" sz="2800" i="1" u="sng" dirty="0" smtClean="0"/>
              <a:t>HAZIRLAYAN</a:t>
            </a:r>
            <a:endParaRPr lang="tr-TR" sz="2800" i="1" u="sng" dirty="0"/>
          </a:p>
        </p:txBody>
      </p:sp>
      <p:sp>
        <p:nvSpPr>
          <p:cNvPr id="5" name="4 Sağ Ok"/>
          <p:cNvSpPr/>
          <p:nvPr/>
        </p:nvSpPr>
        <p:spPr>
          <a:xfrm>
            <a:off x="428596" y="1857364"/>
            <a:ext cx="785818"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Metin kutusu"/>
          <p:cNvSpPr txBox="1"/>
          <p:nvPr/>
        </p:nvSpPr>
        <p:spPr>
          <a:xfrm>
            <a:off x="1428728" y="1785926"/>
            <a:ext cx="4143404" cy="461665"/>
          </a:xfrm>
          <a:prstGeom prst="rect">
            <a:avLst/>
          </a:prstGeom>
          <a:noFill/>
        </p:spPr>
        <p:txBody>
          <a:bodyPr wrap="square" rtlCol="0">
            <a:spAutoFit/>
          </a:bodyPr>
          <a:lstStyle/>
          <a:p>
            <a:r>
              <a:rPr lang="tr-TR" sz="2400" dirty="0" smtClean="0"/>
              <a:t>HİLAL ERATİK  10/C  23</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1">
                    <a:lumMod val="75000"/>
                  </a:schemeClr>
                </a:solidFill>
                <a:latin typeface="Yu Mincho Demibold" pitchFamily="18" charset="-128"/>
                <a:ea typeface="Yu Mincho Demibold" pitchFamily="18" charset="-128"/>
                <a:cs typeface="Vijaya" pitchFamily="34" charset="0"/>
              </a:rPr>
              <a:t>ANLATIMA HAZIRLIK</a:t>
            </a:r>
            <a:endParaRPr lang="tr-TR" b="1" dirty="0">
              <a:solidFill>
                <a:schemeClr val="accent1">
                  <a:lumMod val="75000"/>
                </a:schemeClr>
              </a:solidFill>
              <a:latin typeface="Yu Mincho Demibold" pitchFamily="18" charset="-128"/>
              <a:ea typeface="Yu Mincho Demibold" pitchFamily="18" charset="-128"/>
              <a:cs typeface="Vijaya" pitchFamily="34" charset="0"/>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Bir duyguyu ve düşünceyi veya konuyu </a:t>
            </a:r>
            <a:r>
              <a:rPr lang="tr-TR" u="sng" dirty="0" smtClean="0">
                <a:latin typeface="Arial" pitchFamily="34" charset="0"/>
                <a:cs typeface="Arial" pitchFamily="34" charset="0"/>
              </a:rPr>
              <a:t>sözlü ya da yazılı</a:t>
            </a:r>
            <a:r>
              <a:rPr lang="tr-TR" dirty="0" smtClean="0">
                <a:latin typeface="Arial" pitchFamily="34" charset="0"/>
                <a:cs typeface="Arial" pitchFamily="34" charset="0"/>
              </a:rPr>
              <a:t> olarak aktarmaya </a:t>
            </a:r>
            <a:r>
              <a:rPr lang="tr-TR" b="1" u="sng" dirty="0" smtClean="0">
                <a:latin typeface="Arial" pitchFamily="34" charset="0"/>
                <a:cs typeface="Arial" pitchFamily="34" charset="0"/>
              </a:rPr>
              <a:t>anlatım</a:t>
            </a:r>
            <a:r>
              <a:rPr lang="tr-TR" dirty="0" smtClean="0">
                <a:latin typeface="Arial" pitchFamily="34" charset="0"/>
                <a:cs typeface="Arial" pitchFamily="34" charset="0"/>
              </a:rPr>
              <a:t> denir. Anlatıma başlamadan önce iyi bir hazırlık yapılması gerekir. Çünkü belli bir sıra takip edilmez ise anlatımda istenilen başarı elde edilemez. </a:t>
            </a:r>
            <a:endParaRPr lang="tr-TR" dirty="0">
              <a:latin typeface="Arial" pitchFamily="34" charset="0"/>
              <a:cs typeface="Arial" pitchFamily="34" charset="0"/>
            </a:endParaRPr>
          </a:p>
        </p:txBody>
      </p:sp>
      <p:pic>
        <p:nvPicPr>
          <p:cNvPr id="4" name="3 Resim" descr="3220115755265.gif"/>
          <p:cNvPicPr>
            <a:picLocks noChangeAspect="1"/>
          </p:cNvPicPr>
          <p:nvPr/>
        </p:nvPicPr>
        <p:blipFill>
          <a:blip r:embed="rId2"/>
          <a:stretch>
            <a:fillRect/>
          </a:stretch>
        </p:blipFill>
        <p:spPr>
          <a:xfrm>
            <a:off x="6215074" y="3857628"/>
            <a:ext cx="2500330" cy="244285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357166"/>
            <a:ext cx="8534400" cy="701824"/>
          </a:xfrm>
        </p:spPr>
        <p:txBody>
          <a:bodyPr>
            <a:noAutofit/>
          </a:bodyPr>
          <a:lstStyle/>
          <a:p>
            <a:r>
              <a:rPr lang="tr-TR" sz="2800" dirty="0" smtClean="0">
                <a:solidFill>
                  <a:schemeClr val="accent1">
                    <a:lumMod val="75000"/>
                  </a:schemeClr>
                </a:solidFill>
              </a:rPr>
              <a:t>ANLATIM SIRASI : </a:t>
            </a:r>
            <a:endParaRPr lang="tr-TR" sz="2800" dirty="0">
              <a:solidFill>
                <a:schemeClr val="accent1">
                  <a:lumMod val="75000"/>
                </a:schemeClr>
              </a:solidFill>
            </a:endParaRPr>
          </a:p>
        </p:txBody>
      </p:sp>
      <p:sp>
        <p:nvSpPr>
          <p:cNvPr id="3" name="2 İçerik Yer Tutucusu"/>
          <p:cNvSpPr>
            <a:spLocks noGrp="1"/>
          </p:cNvSpPr>
          <p:nvPr>
            <p:ph sz="quarter" idx="1"/>
          </p:nvPr>
        </p:nvSpPr>
        <p:spPr>
          <a:xfrm>
            <a:off x="214282" y="1428736"/>
            <a:ext cx="8929718" cy="5214974"/>
          </a:xfrm>
        </p:spPr>
        <p:txBody>
          <a:bodyPr>
            <a:normAutofit fontScale="85000" lnSpcReduction="20000"/>
          </a:bodyPr>
          <a:lstStyle/>
          <a:p>
            <a:pPr>
              <a:buNone/>
            </a:pPr>
            <a:r>
              <a:rPr lang="tr-TR" dirty="0" smtClean="0"/>
              <a:t>    </a:t>
            </a:r>
            <a:r>
              <a:rPr lang="tr-TR" dirty="0" smtClean="0">
                <a:solidFill>
                  <a:schemeClr val="accent1">
                    <a:lumMod val="75000"/>
                  </a:schemeClr>
                </a:solidFill>
                <a:latin typeface="Arial" pitchFamily="34" charset="0"/>
                <a:cs typeface="Arial" pitchFamily="34" charset="0"/>
              </a:rPr>
              <a:t>1</a:t>
            </a:r>
            <a:r>
              <a:rPr lang="tr-TR" dirty="0" smtClean="0">
                <a:solidFill>
                  <a:schemeClr val="accent1">
                    <a:lumMod val="75000"/>
                  </a:schemeClr>
                </a:solidFill>
              </a:rPr>
              <a:t>-) </a:t>
            </a:r>
            <a:r>
              <a:rPr lang="tr-TR" sz="3000" dirty="0" smtClean="0">
                <a:latin typeface="Arial" pitchFamily="34" charset="0"/>
                <a:cs typeface="Arial" pitchFamily="34" charset="0"/>
              </a:rPr>
              <a:t>Konu tespit edilir.</a:t>
            </a:r>
            <a:r>
              <a:rPr lang="tr-TR" sz="3000" b="1" dirty="0" smtClean="0">
                <a:latin typeface="Arial" pitchFamily="34" charset="0"/>
                <a:cs typeface="Arial" pitchFamily="34" charset="0"/>
              </a:rPr>
              <a:t> </a:t>
            </a:r>
          </a:p>
          <a:p>
            <a:pPr>
              <a:buNone/>
            </a:pPr>
            <a:r>
              <a:rPr lang="tr-TR" sz="3000" b="1" dirty="0" smtClean="0">
                <a:latin typeface="Arial" pitchFamily="34" charset="0"/>
                <a:cs typeface="Arial" pitchFamily="34" charset="0"/>
              </a:rPr>
              <a:t> </a:t>
            </a:r>
            <a:r>
              <a:rPr lang="tr-TR" sz="3000" dirty="0" smtClean="0">
                <a:latin typeface="Arial" pitchFamily="34" charset="0"/>
                <a:cs typeface="Arial" pitchFamily="34" charset="0"/>
              </a:rPr>
              <a:t>  </a:t>
            </a:r>
            <a:r>
              <a:rPr lang="tr-TR" sz="3000" dirty="0" smtClean="0">
                <a:solidFill>
                  <a:schemeClr val="accent1">
                    <a:lumMod val="75000"/>
                  </a:schemeClr>
                </a:solidFill>
                <a:latin typeface="Arial" pitchFamily="34" charset="0"/>
                <a:cs typeface="Arial" pitchFamily="34" charset="0"/>
              </a:rPr>
              <a:t>2-) </a:t>
            </a:r>
            <a:r>
              <a:rPr lang="tr-TR" sz="3000" dirty="0" smtClean="0">
                <a:latin typeface="Arial" pitchFamily="34" charset="0"/>
                <a:cs typeface="Arial" pitchFamily="34" charset="0"/>
              </a:rPr>
              <a:t>Konunun niçin anlatılacağına karar verir.</a:t>
            </a:r>
          </a:p>
          <a:p>
            <a:pPr>
              <a:buNone/>
            </a:pPr>
            <a:r>
              <a:rPr lang="tr-TR" sz="3000" dirty="0" smtClean="0">
                <a:latin typeface="Arial" pitchFamily="34" charset="0"/>
                <a:cs typeface="Arial" pitchFamily="34" charset="0"/>
              </a:rPr>
              <a:t>   </a:t>
            </a:r>
            <a:r>
              <a:rPr lang="tr-TR" sz="3000" dirty="0" smtClean="0">
                <a:solidFill>
                  <a:schemeClr val="accent1">
                    <a:lumMod val="75000"/>
                  </a:schemeClr>
                </a:solidFill>
                <a:latin typeface="Arial" pitchFamily="34" charset="0"/>
                <a:cs typeface="Arial" pitchFamily="34" charset="0"/>
              </a:rPr>
              <a:t>3-) </a:t>
            </a:r>
            <a:r>
              <a:rPr lang="tr-TR" sz="3000" dirty="0" smtClean="0">
                <a:latin typeface="Arial" pitchFamily="34" charset="0"/>
                <a:cs typeface="Arial" pitchFamily="34" charset="0"/>
              </a:rPr>
              <a:t>Konu anlatılırken hangi yöntemleri kullanacağını</a:t>
            </a:r>
          </a:p>
          <a:p>
            <a:pPr>
              <a:buNone/>
            </a:pPr>
            <a:r>
              <a:rPr lang="tr-TR" sz="3000" dirty="0" smtClean="0">
                <a:latin typeface="Arial" pitchFamily="34" charset="0"/>
                <a:cs typeface="Arial" pitchFamily="34" charset="0"/>
              </a:rPr>
              <a:t>   belirler.</a:t>
            </a:r>
          </a:p>
          <a:p>
            <a:pPr>
              <a:buNone/>
            </a:pPr>
            <a:r>
              <a:rPr lang="tr-TR" sz="3000" dirty="0" smtClean="0">
                <a:latin typeface="Arial" pitchFamily="34" charset="0"/>
                <a:cs typeface="Arial" pitchFamily="34" charset="0"/>
              </a:rPr>
              <a:t>   </a:t>
            </a:r>
            <a:r>
              <a:rPr lang="tr-TR" sz="3000" dirty="0" smtClean="0">
                <a:solidFill>
                  <a:schemeClr val="accent1">
                    <a:lumMod val="75000"/>
                  </a:schemeClr>
                </a:solidFill>
                <a:latin typeface="Arial" pitchFamily="34" charset="0"/>
                <a:cs typeface="Arial" pitchFamily="34" charset="0"/>
              </a:rPr>
              <a:t>4-) </a:t>
            </a:r>
            <a:r>
              <a:rPr lang="tr-TR" sz="3000" dirty="0" smtClean="0">
                <a:latin typeface="Arial" pitchFamily="34" charset="0"/>
                <a:cs typeface="Arial" pitchFamily="34" charset="0"/>
              </a:rPr>
              <a:t>Konu hakkında gözlemler, araştırmalar yapılmalıdır.</a:t>
            </a:r>
          </a:p>
          <a:p>
            <a:pPr>
              <a:buNone/>
            </a:pPr>
            <a:r>
              <a:rPr lang="tr-TR" sz="3000" dirty="0" smtClean="0">
                <a:solidFill>
                  <a:schemeClr val="accent1">
                    <a:lumMod val="75000"/>
                  </a:schemeClr>
                </a:solidFill>
                <a:latin typeface="Arial" pitchFamily="34" charset="0"/>
                <a:cs typeface="Arial" pitchFamily="34" charset="0"/>
              </a:rPr>
              <a:t>   5-) </a:t>
            </a:r>
            <a:r>
              <a:rPr lang="tr-TR" sz="3000" dirty="0" smtClean="0">
                <a:latin typeface="Arial" pitchFamily="34" charset="0"/>
                <a:cs typeface="Arial" pitchFamily="34" charset="0"/>
              </a:rPr>
              <a:t>Konuyla ilgili notlar almalıdır.</a:t>
            </a:r>
          </a:p>
          <a:p>
            <a:pPr>
              <a:buNone/>
            </a:pPr>
            <a:r>
              <a:rPr lang="tr-TR" sz="3000" dirty="0" smtClean="0">
                <a:latin typeface="Arial" pitchFamily="34" charset="0"/>
                <a:cs typeface="Arial" pitchFamily="34" charset="0"/>
              </a:rPr>
              <a:t>   </a:t>
            </a:r>
            <a:r>
              <a:rPr lang="tr-TR" sz="3000" dirty="0" smtClean="0">
                <a:solidFill>
                  <a:schemeClr val="accent1">
                    <a:lumMod val="75000"/>
                  </a:schemeClr>
                </a:solidFill>
                <a:latin typeface="Arial" pitchFamily="34" charset="0"/>
                <a:cs typeface="Arial" pitchFamily="34" charset="0"/>
              </a:rPr>
              <a:t>6-) </a:t>
            </a:r>
            <a:r>
              <a:rPr lang="tr-TR" sz="3000" dirty="0" smtClean="0">
                <a:latin typeface="Arial" pitchFamily="34" charset="0"/>
                <a:cs typeface="Arial" pitchFamily="34" charset="0"/>
              </a:rPr>
              <a:t>Ansiklopedi, gazete, kitap, dergi ve internet gibi kaynaklardan yararlanır. </a:t>
            </a:r>
            <a:br>
              <a:rPr lang="tr-TR" sz="3000" dirty="0" smtClean="0">
                <a:latin typeface="Arial" pitchFamily="34" charset="0"/>
                <a:cs typeface="Arial" pitchFamily="34" charset="0"/>
              </a:rPr>
            </a:br>
            <a:endParaRPr lang="tr-TR" sz="3000" dirty="0" smtClean="0">
              <a:latin typeface="Arial" pitchFamily="34" charset="0"/>
              <a:cs typeface="Arial" pitchFamily="34" charset="0"/>
            </a:endParaRPr>
          </a:p>
          <a:p>
            <a:pPr>
              <a:buNone/>
            </a:pPr>
            <a:endParaRPr lang="tr-TR" dirty="0" smtClean="0"/>
          </a:p>
          <a:p>
            <a:pPr>
              <a:buNone/>
            </a:pPr>
            <a:endParaRPr lang="tr-TR" dirty="0" smtClean="0"/>
          </a:p>
          <a:p>
            <a:pPr>
              <a:buNone/>
            </a:pPr>
            <a:r>
              <a:rPr lang="tr-TR" dirty="0" smtClean="0"/>
              <a:t/>
            </a:r>
            <a:br>
              <a:rPr lang="tr-TR" dirty="0" smtClean="0"/>
            </a:br>
            <a:endParaRPr lang="tr-TR" dirty="0"/>
          </a:p>
        </p:txBody>
      </p:sp>
      <p:pic>
        <p:nvPicPr>
          <p:cNvPr id="6" name="5 Resim" descr="images (1).jpg"/>
          <p:cNvPicPr>
            <a:picLocks noChangeAspect="1"/>
          </p:cNvPicPr>
          <p:nvPr/>
        </p:nvPicPr>
        <p:blipFill>
          <a:blip r:embed="rId2"/>
          <a:stretch>
            <a:fillRect/>
          </a:stretch>
        </p:blipFill>
        <p:spPr>
          <a:xfrm>
            <a:off x="6500826" y="4214818"/>
            <a:ext cx="2171700" cy="210502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357166"/>
            <a:ext cx="8534400" cy="758952"/>
          </a:xfrm>
        </p:spPr>
        <p:txBody>
          <a:bodyPr>
            <a:normAutofit fontScale="90000"/>
          </a:bodyPr>
          <a:lstStyle/>
          <a:p>
            <a:r>
              <a:rPr lang="tr-TR" dirty="0" smtClean="0">
                <a:solidFill>
                  <a:schemeClr val="tx1"/>
                </a:solidFill>
              </a:rPr>
              <a:t>Anlatıma hazırlanmak için yapılacak eylemler şunlardır:</a:t>
            </a:r>
            <a:endParaRPr lang="tr-TR" dirty="0">
              <a:solidFill>
                <a:schemeClr val="tx1"/>
              </a:solidFill>
            </a:endParaRPr>
          </a:p>
        </p:txBody>
      </p:sp>
      <p:sp>
        <p:nvSpPr>
          <p:cNvPr id="3" name="2 İçerik Yer Tutucusu"/>
          <p:cNvSpPr>
            <a:spLocks noGrp="1"/>
          </p:cNvSpPr>
          <p:nvPr>
            <p:ph sz="quarter" idx="1"/>
          </p:nvPr>
        </p:nvSpPr>
        <p:spPr>
          <a:xfrm>
            <a:off x="301752" y="1643050"/>
            <a:ext cx="8503920" cy="4455998"/>
          </a:xfrm>
        </p:spPr>
        <p:txBody>
          <a:bodyPr/>
          <a:lstStyle/>
          <a:p>
            <a:r>
              <a:rPr lang="tr-TR" dirty="0" smtClean="0"/>
              <a:t>Bilgi toplamak</a:t>
            </a:r>
          </a:p>
          <a:p>
            <a:r>
              <a:rPr lang="tr-TR" dirty="0" smtClean="0"/>
              <a:t>Gözlem yapmak</a:t>
            </a:r>
          </a:p>
          <a:p>
            <a:r>
              <a:rPr lang="tr-TR" dirty="0" smtClean="0"/>
              <a:t>Dinlemek</a:t>
            </a:r>
          </a:p>
          <a:p>
            <a:r>
              <a:rPr lang="tr-TR" dirty="0" smtClean="0"/>
              <a:t>Okumak </a:t>
            </a:r>
          </a:p>
          <a:p>
            <a:r>
              <a:rPr lang="tr-TR" dirty="0" smtClean="0"/>
              <a:t>Araştırma</a:t>
            </a:r>
          </a:p>
          <a:p>
            <a:r>
              <a:rPr lang="tr-TR" dirty="0" smtClean="0"/>
              <a:t>Not  alma</a:t>
            </a:r>
          </a:p>
          <a:p>
            <a:r>
              <a:rPr lang="tr-TR" dirty="0" smtClean="0"/>
              <a:t>Özet çıkarmak</a:t>
            </a:r>
            <a:endParaRPr lang="tr-TR" dirty="0"/>
          </a:p>
        </p:txBody>
      </p:sp>
      <p:sp>
        <p:nvSpPr>
          <p:cNvPr id="6" name="5 İçerik Yer Tutucusu"/>
          <p:cNvSpPr>
            <a:spLocks noGrp="1"/>
          </p:cNvSpPr>
          <p:nvPr>
            <p:ph sz="quarter" idx="4294967295"/>
          </p:nvPr>
        </p:nvSpPr>
        <p:spPr>
          <a:xfrm>
            <a:off x="4948238" y="1571612"/>
            <a:ext cx="4195762" cy="4721238"/>
          </a:xfrm>
        </p:spPr>
        <p:txBody>
          <a:bodyPr/>
          <a:lstStyle/>
          <a:p>
            <a:r>
              <a:rPr lang="tr-TR" dirty="0" smtClean="0"/>
              <a:t>Alıntı yapmak</a:t>
            </a:r>
          </a:p>
          <a:p>
            <a:r>
              <a:rPr lang="tr-TR" dirty="0" smtClean="0"/>
              <a:t>Dip Not </a:t>
            </a:r>
            <a:endParaRPr lang="tr-TR" dirty="0"/>
          </a:p>
        </p:txBody>
      </p:sp>
      <p:pic>
        <p:nvPicPr>
          <p:cNvPr id="5" name="4 Resim" descr="Anlatım.jpg"/>
          <p:cNvPicPr>
            <a:picLocks noChangeAspect="1"/>
          </p:cNvPicPr>
          <p:nvPr/>
        </p:nvPicPr>
        <p:blipFill>
          <a:blip r:embed="rId2"/>
          <a:stretch>
            <a:fillRect/>
          </a:stretch>
        </p:blipFill>
        <p:spPr>
          <a:xfrm>
            <a:off x="4714876" y="3071810"/>
            <a:ext cx="3795722" cy="3014658"/>
          </a:xfrm>
          <a:prstGeom prst="rect">
            <a:avLst/>
          </a:prstGeom>
          <a:ln>
            <a:solidFill>
              <a:schemeClr val="bg1"/>
            </a:solid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Metin kutusu"/>
          <p:cNvSpPr txBox="1"/>
          <p:nvPr/>
        </p:nvSpPr>
        <p:spPr>
          <a:xfrm>
            <a:off x="2928926" y="2357430"/>
            <a:ext cx="184731" cy="369332"/>
          </a:xfrm>
          <a:prstGeom prst="rect">
            <a:avLst/>
          </a:prstGeom>
          <a:noFill/>
        </p:spPr>
        <p:txBody>
          <a:bodyPr wrap="none" rtlCol="0">
            <a:spAutoFit/>
          </a:bodyPr>
          <a:lstStyle/>
          <a:p>
            <a:endParaRPr lang="tr-TR" dirty="0"/>
          </a:p>
        </p:txBody>
      </p:sp>
      <p:sp>
        <p:nvSpPr>
          <p:cNvPr id="10" name="9 Başlık"/>
          <p:cNvSpPr>
            <a:spLocks noGrp="1"/>
          </p:cNvSpPr>
          <p:nvPr>
            <p:ph type="title"/>
          </p:nvPr>
        </p:nvSpPr>
        <p:spPr/>
        <p:txBody>
          <a:bodyPr/>
          <a:lstStyle/>
          <a:p>
            <a:r>
              <a:rPr lang="tr-TR" dirty="0" smtClean="0">
                <a:solidFill>
                  <a:schemeClr val="accent6">
                    <a:lumMod val="75000"/>
                  </a:schemeClr>
                </a:solidFill>
              </a:rPr>
              <a:t>BİLGİ TOPLAMAK</a:t>
            </a:r>
            <a:endParaRPr lang="tr-TR" dirty="0">
              <a:solidFill>
                <a:schemeClr val="accent6">
                  <a:lumMod val="75000"/>
                </a:schemeClr>
              </a:solidFill>
            </a:endParaRPr>
          </a:p>
        </p:txBody>
      </p:sp>
      <p:sp>
        <p:nvSpPr>
          <p:cNvPr id="11" name="10 İçerik Yer Tutucusu"/>
          <p:cNvSpPr>
            <a:spLocks noGrp="1"/>
          </p:cNvSpPr>
          <p:nvPr>
            <p:ph sz="quarter" idx="1"/>
          </p:nvPr>
        </p:nvSpPr>
        <p:spPr/>
        <p:txBody>
          <a:bodyPr/>
          <a:lstStyle/>
          <a:p>
            <a:r>
              <a:rPr lang="tr-TR" b="1" i="1" dirty="0" smtClean="0">
                <a:latin typeface="Arial" pitchFamily="34" charset="0"/>
                <a:cs typeface="Arial" pitchFamily="34" charset="0"/>
              </a:rPr>
              <a:t>Bilgi Toplamak:</a:t>
            </a:r>
            <a:r>
              <a:rPr lang="tr-TR" dirty="0" smtClean="0">
                <a:latin typeface="Arial" pitchFamily="34" charset="0"/>
                <a:cs typeface="Arial" pitchFamily="34" charset="0"/>
              </a:rPr>
              <a:t> Anlatım yapacağımız konu ile ilgili olarak kitaplar okumak, ansiklopedi ve internet gibi kaynaklardan araştırma yapmak, uzman kişilerin görüşlerine başvurmak, notlar çıkarmak, alıntı yapmak, özet çıkarmak gerekir.</a:t>
            </a:r>
            <a:endParaRPr lang="tr-TR" dirty="0">
              <a:latin typeface="Arial" pitchFamily="34" charset="0"/>
              <a:cs typeface="Arial" pitchFamily="34" charset="0"/>
            </a:endParaRPr>
          </a:p>
        </p:txBody>
      </p:sp>
      <p:pic>
        <p:nvPicPr>
          <p:cNvPr id="5" name="4 Resim" descr="rapor-nedir-nasil-yazilir.jpg"/>
          <p:cNvPicPr>
            <a:picLocks noChangeAspect="1"/>
          </p:cNvPicPr>
          <p:nvPr/>
        </p:nvPicPr>
        <p:blipFill>
          <a:blip r:embed="rId2"/>
          <a:stretch>
            <a:fillRect/>
          </a:stretch>
        </p:blipFill>
        <p:spPr>
          <a:xfrm>
            <a:off x="5857884" y="4071942"/>
            <a:ext cx="2381250" cy="19145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GÖZLEM YAPMAK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b="1" i="1" dirty="0" smtClean="0">
                <a:latin typeface="Arial" pitchFamily="34" charset="0"/>
                <a:cs typeface="Arial" pitchFamily="34" charset="0"/>
              </a:rPr>
              <a:t>Gözlem</a:t>
            </a:r>
            <a:r>
              <a:rPr lang="tr-TR" b="1" dirty="0" smtClean="0">
                <a:latin typeface="Arial" pitchFamily="34" charset="0"/>
                <a:cs typeface="Arial" pitchFamily="34" charset="0"/>
              </a:rPr>
              <a:t>:</a:t>
            </a:r>
            <a:r>
              <a:rPr lang="tr-TR" dirty="0" smtClean="0">
                <a:latin typeface="Arial" pitchFamily="34" charset="0"/>
                <a:cs typeface="Arial" pitchFamily="34" charset="0"/>
              </a:rPr>
              <a:t> Konu ile ilgili varlıkları, durumları veya olayları gözleyerek ulaştığımız sonuçlara </a:t>
            </a:r>
            <a:r>
              <a:rPr lang="tr-TR" b="1" i="1" u="sng" dirty="0" smtClean="0">
                <a:latin typeface="Arial" pitchFamily="34" charset="0"/>
                <a:cs typeface="Arial" pitchFamily="34" charset="0"/>
              </a:rPr>
              <a:t>gözlem</a:t>
            </a:r>
            <a:r>
              <a:rPr lang="tr-TR" dirty="0" smtClean="0">
                <a:latin typeface="Arial" pitchFamily="34" charset="0"/>
                <a:cs typeface="Arial" pitchFamily="34" charset="0"/>
              </a:rPr>
              <a:t> denir. İyi bir anlatım yapabilmek için iyi, dikkatli bir gözlem şarttır. İyi ve dikkatli bir gözlem için bütün duyu organlarımız aktif olarak çalışmalıdır.</a:t>
            </a:r>
            <a:endParaRPr lang="tr-TR" dirty="0">
              <a:latin typeface="Arial" pitchFamily="34" charset="0"/>
              <a:cs typeface="Arial" pitchFamily="34" charset="0"/>
            </a:endParaRPr>
          </a:p>
        </p:txBody>
      </p:sp>
      <p:pic>
        <p:nvPicPr>
          <p:cNvPr id="4" name="3 Resim" descr="images.jpg"/>
          <p:cNvPicPr>
            <a:picLocks noChangeAspect="1"/>
          </p:cNvPicPr>
          <p:nvPr/>
        </p:nvPicPr>
        <p:blipFill>
          <a:blip r:embed="rId2"/>
          <a:stretch>
            <a:fillRect/>
          </a:stretch>
        </p:blipFill>
        <p:spPr>
          <a:xfrm>
            <a:off x="6286512" y="3929066"/>
            <a:ext cx="2152650" cy="21240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DİNLEMEK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b="1" dirty="0" smtClean="0"/>
              <a:t>Dinlemek: </a:t>
            </a:r>
            <a:r>
              <a:rPr lang="tr-TR" dirty="0" smtClean="0"/>
              <a:t>Dinlemek, iyi bir anlatım için önemli bir eylemdir. Karşımızdaki kişileri dikkatli bir şekilde dinlemek ve bu konuşulanlardan notlar çıkarmak önemlidir.</a:t>
            </a:r>
            <a:endParaRPr lang="tr-TR" dirty="0">
              <a:latin typeface="Arial" pitchFamily="34" charset="0"/>
              <a:cs typeface="Arial" pitchFamily="34" charset="0"/>
            </a:endParaRPr>
          </a:p>
        </p:txBody>
      </p:sp>
      <p:pic>
        <p:nvPicPr>
          <p:cNvPr id="4" name="3 Resim" descr="dinlemek-nedir.png"/>
          <p:cNvPicPr>
            <a:picLocks noChangeAspect="1"/>
          </p:cNvPicPr>
          <p:nvPr/>
        </p:nvPicPr>
        <p:blipFill>
          <a:blip r:embed="rId2"/>
          <a:stretch>
            <a:fillRect/>
          </a:stretch>
        </p:blipFill>
        <p:spPr>
          <a:xfrm>
            <a:off x="5572132" y="3214686"/>
            <a:ext cx="3200400" cy="3114684"/>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OKUMAK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Anlatıcı seçtiği konuyla ilgili olarak bilgilerini genişletmek için gazete, dergi, kitap, ansiklopedi ve İnternet gibi bilgi kaynaklarını okuyarak bilgisini artırır. Belirlediği konuyla ilgili bilgiler toplar.</a:t>
            </a:r>
            <a:endParaRPr lang="tr-TR" dirty="0">
              <a:latin typeface="Arial" pitchFamily="34" charset="0"/>
              <a:cs typeface="Arial" pitchFamily="34" charset="0"/>
            </a:endParaRPr>
          </a:p>
        </p:txBody>
      </p:sp>
      <p:pic>
        <p:nvPicPr>
          <p:cNvPr id="4" name="3 Resim" descr="learning.jpg"/>
          <p:cNvPicPr>
            <a:picLocks noChangeAspect="1"/>
          </p:cNvPicPr>
          <p:nvPr/>
        </p:nvPicPr>
        <p:blipFill>
          <a:blip r:embed="rId2"/>
          <a:stretch>
            <a:fillRect/>
          </a:stretch>
        </p:blipFill>
        <p:spPr>
          <a:xfrm>
            <a:off x="3786182" y="3429000"/>
            <a:ext cx="5143536" cy="292895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6">
                    <a:lumMod val="75000"/>
                  </a:schemeClr>
                </a:solidFill>
              </a:rPr>
              <a:t>ARAŞTIRMA YAPMAK</a:t>
            </a:r>
            <a:endParaRPr lang="tr-TR" dirty="0">
              <a:solidFill>
                <a:schemeClr val="accent6">
                  <a:lumMod val="75000"/>
                </a:schemeClr>
              </a:solidFill>
            </a:endParaRPr>
          </a:p>
        </p:txBody>
      </p:sp>
      <p:sp>
        <p:nvSpPr>
          <p:cNvPr id="3" name="2 İçerik Yer Tutucusu"/>
          <p:cNvSpPr>
            <a:spLocks noGrp="1"/>
          </p:cNvSpPr>
          <p:nvPr>
            <p:ph sz="quarter" idx="1"/>
          </p:nvPr>
        </p:nvSpPr>
        <p:spPr/>
        <p:txBody>
          <a:bodyPr/>
          <a:lstStyle/>
          <a:p>
            <a:r>
              <a:rPr lang="tr-TR" dirty="0" smtClean="0">
                <a:latin typeface="Arial" pitchFamily="34" charset="0"/>
                <a:cs typeface="Arial" pitchFamily="34" charset="0"/>
              </a:rPr>
              <a:t>Bilgi toplamak için yapılması gerekenlerin başında kaynak araştırması yapmak gerekir. Belirlenen konuyla ilgili geniş bir kaynak taraması yapılarak konunun, o kaynaklarda nasıl ele alındığı incelenmelidir.</a:t>
            </a:r>
            <a:endParaRPr lang="tr-TR" dirty="0">
              <a:latin typeface="Arial" pitchFamily="34" charset="0"/>
              <a:cs typeface="Arial" pitchFamily="34" charset="0"/>
            </a:endParaRPr>
          </a:p>
        </p:txBody>
      </p:sp>
      <p:pic>
        <p:nvPicPr>
          <p:cNvPr id="5" name="4 Resim" descr="indir.png"/>
          <p:cNvPicPr>
            <a:picLocks noChangeAspect="1"/>
          </p:cNvPicPr>
          <p:nvPr/>
        </p:nvPicPr>
        <p:blipFill>
          <a:blip r:embed="rId2"/>
          <a:stretch>
            <a:fillRect/>
          </a:stretch>
        </p:blipFill>
        <p:spPr>
          <a:xfrm>
            <a:off x="714348" y="3929066"/>
            <a:ext cx="2476500" cy="2286016"/>
          </a:xfrm>
          <a:prstGeom prst="rect">
            <a:avLst/>
          </a:prstGeom>
        </p:spPr>
      </p:pic>
      <p:pic>
        <p:nvPicPr>
          <p:cNvPr id="6" name="5 Resim" descr="rapor-nedir-nasil-yazilir.jpg"/>
          <p:cNvPicPr>
            <a:picLocks noChangeAspect="1"/>
          </p:cNvPicPr>
          <p:nvPr/>
        </p:nvPicPr>
        <p:blipFill>
          <a:blip r:embed="rId3"/>
          <a:stretch>
            <a:fillRect/>
          </a:stretch>
        </p:blipFill>
        <p:spPr>
          <a:xfrm>
            <a:off x="5852507" y="3929066"/>
            <a:ext cx="2458065" cy="2286016"/>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105</TotalTime>
  <Words>352</Words>
  <Application>Microsoft Office PowerPoint</Application>
  <PresentationFormat>Ekran Gösterisi (4:3)</PresentationFormat>
  <Paragraphs>60</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Kent</vt:lpstr>
      <vt:lpstr>ANLATIMA HAZIRLIK  </vt:lpstr>
      <vt:lpstr>ANLATIMA HAZIRLIK</vt:lpstr>
      <vt:lpstr>ANLATIM SIRASI : </vt:lpstr>
      <vt:lpstr>Anlatıma hazırlanmak için yapılacak eylemler şunlardır:</vt:lpstr>
      <vt:lpstr>BİLGİ TOPLAMAK</vt:lpstr>
      <vt:lpstr>GÖZLEM YAPMAK</vt:lpstr>
      <vt:lpstr>DİNLEMEK</vt:lpstr>
      <vt:lpstr>OKUMAK</vt:lpstr>
      <vt:lpstr>ARAŞTIRMA YAPMAK</vt:lpstr>
      <vt:lpstr>NOT ALMAK</vt:lpstr>
      <vt:lpstr>ÖZET ÇIKARMAK</vt:lpstr>
      <vt:lpstr>ALINTI YAPMAK</vt:lpstr>
      <vt:lpstr>DİP NOT </vt:lpstr>
      <vt:lpstr>Dipnot koymanın şu yararları vardır:</vt:lpstr>
      <vt:lpstr>Slayt 15</vt:lpstr>
      <vt:lpstr>Slayt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ANLATIMA HAZIRLIK</dc:title>
  <dc:creator>TOSHiBA</dc:creator>
  <cp:lastModifiedBy>TOSHiBA</cp:lastModifiedBy>
  <cp:revision>13</cp:revision>
  <dcterms:created xsi:type="dcterms:W3CDTF">2016-03-21T18:55:06Z</dcterms:created>
  <dcterms:modified xsi:type="dcterms:W3CDTF">2016-04-10T13:36:22Z</dcterms:modified>
</cp:coreProperties>
</file>