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6" r:id="rId5"/>
    <p:sldId id="267" r:id="rId6"/>
    <p:sldId id="259"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6 İkizkenar Üçgen"/>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1371600" y="6012656"/>
            <a:ext cx="5791200" cy="365125"/>
          </a:xfrm>
        </p:spPr>
        <p:txBody>
          <a:bodyPr tIns="0" bIns="0" anchor="t"/>
          <a:lstStyle>
            <a:lvl1pPr algn="r">
              <a:defRPr sz="1000"/>
            </a:lvl1pPr>
          </a:lstStyle>
          <a:p>
            <a:fld id="{D9F75050-0E15-4C5B-92B0-66D068882F1F}" type="datetimeFigureOut">
              <a:rPr lang="tr-TR" smtClean="0"/>
              <a:pPr/>
              <a:t>13.04.2017</a:t>
            </a:fld>
            <a:endParaRPr lang="tr-TR"/>
          </a:p>
        </p:txBody>
      </p:sp>
      <p:sp>
        <p:nvSpPr>
          <p:cNvPr id="17" name="16 Altbilgi Yer Tutucusu"/>
          <p:cNvSpPr>
            <a:spLocks noGrp="1"/>
          </p:cNvSpPr>
          <p:nvPr>
            <p:ph type="ftr" sz="quarter" idx="11"/>
          </p:nvPr>
        </p:nvSpPr>
        <p:spPr>
          <a:xfrm>
            <a:off x="1371600" y="5650704"/>
            <a:ext cx="5791200" cy="365125"/>
          </a:xfrm>
        </p:spPr>
        <p:txBody>
          <a:bodyPr tIns="0" bIns="0" anchor="b"/>
          <a:lstStyle>
            <a:lvl1pPr algn="r">
              <a:defRPr sz="1100"/>
            </a:lvl1pPr>
          </a:lstStyle>
          <a:p>
            <a:endParaRPr lang="tr-TR"/>
          </a:p>
        </p:txBody>
      </p:sp>
      <p:sp>
        <p:nvSpPr>
          <p:cNvPr id="29" name="28 Slayt Numarası Yer Tutucusu"/>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791456" y="6480048"/>
            <a:ext cx="2133600" cy="301752"/>
          </a:xfrm>
        </p:spPr>
        <p:txBody>
          <a:bodyPr/>
          <a:lstStyle/>
          <a:p>
            <a:fld id="{D9F75050-0E15-4C5B-92B0-66D068882F1F}" type="datetimeFigureOut">
              <a:rPr lang="tr-TR" smtClean="0"/>
              <a:pPr/>
              <a:t>13.04.2017</a:t>
            </a:fld>
            <a:endParaRPr lang="tr-TR"/>
          </a:p>
        </p:txBody>
      </p:sp>
      <p:sp>
        <p:nvSpPr>
          <p:cNvPr id="5" name="4 Altbilgi Yer Tutucusu"/>
          <p:cNvSpPr>
            <a:spLocks noGrp="1"/>
          </p:cNvSpPr>
          <p:nvPr>
            <p:ph type="ftr" sz="quarter" idx="11"/>
          </p:nvPr>
        </p:nvSpPr>
        <p:spPr>
          <a:xfrm>
            <a:off x="457200" y="6480969"/>
            <a:ext cx="4260056" cy="300831"/>
          </a:xfrm>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8 Dik Üçgen"/>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İkizkenar Üçgen"/>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Veri Yer Tutucusu"/>
          <p:cNvSpPr>
            <a:spLocks noGrp="1"/>
          </p:cNvSpPr>
          <p:nvPr>
            <p:ph type="dt" sz="half" idx="10"/>
          </p:nvPr>
        </p:nvSpPr>
        <p:spPr>
          <a:xfrm>
            <a:off x="6955632" y="6477000"/>
            <a:ext cx="2133600" cy="304800"/>
          </a:xfrm>
        </p:spPr>
        <p:txBody>
          <a:bodyPr/>
          <a:lstStyle/>
          <a:p>
            <a:fld id="{D9F75050-0E15-4C5B-92B0-66D068882F1F}" type="datetimeFigureOut">
              <a:rPr lang="tr-TR" smtClean="0"/>
              <a:pPr/>
              <a:t>13.04.2017</a:t>
            </a:fld>
            <a:endParaRPr lang="tr-TR"/>
          </a:p>
        </p:txBody>
      </p:sp>
      <p:sp>
        <p:nvSpPr>
          <p:cNvPr id="5" name="4 Altbilgi Yer Tutucusu"/>
          <p:cNvSpPr>
            <a:spLocks noGrp="1"/>
          </p:cNvSpPr>
          <p:nvPr>
            <p:ph type="ftr" sz="quarter" idx="11"/>
          </p:nvPr>
        </p:nvSpPr>
        <p:spPr>
          <a:xfrm>
            <a:off x="2619376" y="6480969"/>
            <a:ext cx="4260056" cy="300831"/>
          </a:xfrm>
        </p:spPr>
        <p:txBody>
          <a:bodyPr/>
          <a:lstStyle/>
          <a:p>
            <a:endParaRPr lang="tr-TR"/>
          </a:p>
        </p:txBody>
      </p:sp>
      <p:sp>
        <p:nvSpPr>
          <p:cNvPr id="6" name="5 Slayt Numarası Yer Tutucusu"/>
          <p:cNvSpPr>
            <a:spLocks noGrp="1"/>
          </p:cNvSpPr>
          <p:nvPr>
            <p:ph type="sldNum" sz="quarter" idx="12"/>
          </p:nvPr>
        </p:nvSpPr>
        <p:spPr>
          <a:xfrm>
            <a:off x="8451056" y="809624"/>
            <a:ext cx="502920" cy="300831"/>
          </a:xfrm>
        </p:spPr>
        <p:txBody>
          <a:bodyPr/>
          <a:lstStyle/>
          <a:p>
            <a:fld id="{B1DEFA8C-F947-479F-BE07-76B6B3F80BF1}" type="slidenum">
              <a:rPr lang="tr-TR" smtClean="0"/>
              <a:pPr/>
              <a:t>‹#›</a:t>
            </a:fld>
            <a:endParaRPr lang="tr-TR"/>
          </a:p>
        </p:txBody>
      </p:sp>
      <p:cxnSp>
        <p:nvCxnSpPr>
          <p:cNvPr id="11" name="10 Düz Bağlayıcı"/>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Düz Bağlayıcı"/>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Başlık"/>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transition spd="med" advClick="0" advTm="10000">
    <p:cover dir="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4791456" y="6480969"/>
            <a:ext cx="2133600" cy="301752"/>
          </a:xfrm>
        </p:spPr>
        <p:txBody>
          <a:bodyPr/>
          <a:lstStyle/>
          <a:p>
            <a:fld id="{D9F75050-0E15-4C5B-92B0-66D068882F1F}" type="datetimeFigureOut">
              <a:rPr lang="tr-TR" smtClean="0"/>
              <a:pPr/>
              <a:t>13.04.2017</a:t>
            </a:fld>
            <a:endParaRPr lang="tr-TR"/>
          </a:p>
        </p:txBody>
      </p:sp>
      <p:sp>
        <p:nvSpPr>
          <p:cNvPr id="6" name="5 Altbilgi Yer Tutucusu"/>
          <p:cNvSpPr>
            <a:spLocks noGrp="1"/>
          </p:cNvSpPr>
          <p:nvPr>
            <p:ph type="ftr" sz="quarter" idx="11"/>
          </p:nvPr>
        </p:nvSpPr>
        <p:spPr>
          <a:xfrm>
            <a:off x="457200" y="6480969"/>
            <a:ext cx="4260056" cy="301752"/>
          </a:xfrm>
        </p:spPr>
        <p:txBody>
          <a:bodyPr/>
          <a:lstStyle/>
          <a:p>
            <a:endParaRPr lang="tr-TR"/>
          </a:p>
        </p:txBody>
      </p:sp>
      <p:sp>
        <p:nvSpPr>
          <p:cNvPr id="7" name="6 Slayt Numarası Yer Tutucusu"/>
          <p:cNvSpPr>
            <a:spLocks noGrp="1"/>
          </p:cNvSpPr>
          <p:nvPr>
            <p:ph type="sldNum" sz="quarter" idx="12"/>
          </p:nvPr>
        </p:nvSpPr>
        <p:spPr>
          <a:xfrm>
            <a:off x="7589520" y="6480969"/>
            <a:ext cx="502920" cy="301752"/>
          </a:xfrm>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a:xfrm>
            <a:off x="4791456" y="6480969"/>
            <a:ext cx="2130552" cy="301752"/>
          </a:xfrm>
        </p:spPr>
        <p:txBody>
          <a:bodyPr/>
          <a:lstStyle/>
          <a:p>
            <a:fld id="{D9F75050-0E15-4C5B-92B0-66D068882F1F}" type="datetimeFigureOut">
              <a:rPr lang="tr-TR" smtClean="0"/>
              <a:pPr/>
              <a:t>13.04.2017</a:t>
            </a:fld>
            <a:endParaRPr lang="tr-TR"/>
          </a:p>
        </p:txBody>
      </p:sp>
      <p:sp>
        <p:nvSpPr>
          <p:cNvPr id="8" name="7 Altbilgi Yer Tutucusu"/>
          <p:cNvSpPr>
            <a:spLocks noGrp="1"/>
          </p:cNvSpPr>
          <p:nvPr>
            <p:ph type="ftr" sz="quarter" idx="11"/>
          </p:nvPr>
        </p:nvSpPr>
        <p:spPr>
          <a:xfrm>
            <a:off x="457200" y="6480969"/>
            <a:ext cx="4261104" cy="301752"/>
          </a:xfrm>
        </p:spPr>
        <p:txBody>
          <a:bodyPr/>
          <a:lstStyle/>
          <a:p>
            <a:endParaRPr lang="tr-TR"/>
          </a:p>
        </p:txBody>
      </p:sp>
      <p:sp>
        <p:nvSpPr>
          <p:cNvPr id="9" name="8 Slayt Numarası Yer Tutucusu"/>
          <p:cNvSpPr>
            <a:spLocks noGrp="1"/>
          </p:cNvSpPr>
          <p:nvPr>
            <p:ph type="sldNum" sz="quarter" idx="12"/>
          </p:nvPr>
        </p:nvSpPr>
        <p:spPr>
          <a:xfrm>
            <a:off x="7589520" y="6483096"/>
            <a:ext cx="502920" cy="301752"/>
          </a:xfrm>
        </p:spPr>
        <p:txBody>
          <a:bodyPr/>
          <a:lstStyle>
            <a:lvl1pPr algn="ctr">
              <a:defRPr/>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transition spd="med" advClick="0" advTm="10000">
    <p:cover dir="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13.04.2017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a:xfrm>
            <a:off x="4791456" y="6480969"/>
            <a:ext cx="2133600" cy="301752"/>
          </a:xfrm>
        </p:spPr>
        <p:txBody>
          <a:bodyPr/>
          <a:lstStyle/>
          <a:p>
            <a:fld id="{D9F75050-0E15-4C5B-92B0-66D068882F1F}" type="datetimeFigureOut">
              <a:rPr lang="tr-TR" smtClean="0"/>
              <a:pPr/>
              <a:t>13.04.2017</a:t>
            </a:fld>
            <a:endParaRPr lang="tr-TR"/>
          </a:p>
        </p:txBody>
      </p:sp>
      <p:sp>
        <p:nvSpPr>
          <p:cNvPr id="3" name="2 Altbilgi Yer Tutucusu"/>
          <p:cNvSpPr>
            <a:spLocks noGrp="1"/>
          </p:cNvSpPr>
          <p:nvPr>
            <p:ph type="ftr" sz="quarter" idx="11"/>
          </p:nvPr>
        </p:nvSpPr>
        <p:spPr>
          <a:xfrm>
            <a:off x="457200" y="6481890"/>
            <a:ext cx="4260056" cy="300831"/>
          </a:xfrm>
        </p:spPr>
        <p:txBody>
          <a:bodyPr/>
          <a:lstStyle/>
          <a:p>
            <a:endParaRPr lang="tr-TR"/>
          </a:p>
        </p:txBody>
      </p:sp>
      <p:sp>
        <p:nvSpPr>
          <p:cNvPr id="4" name="3 Slayt Numarası Yer Tutucusu"/>
          <p:cNvSpPr>
            <a:spLocks noGrp="1"/>
          </p:cNvSpPr>
          <p:nvPr>
            <p:ph type="sldNum" sz="quarter" idx="12"/>
          </p:nvPr>
        </p:nvSpPr>
        <p:spPr>
          <a:xfrm>
            <a:off x="7589520" y="6480969"/>
            <a:ext cx="502920" cy="301752"/>
          </a:xfrm>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278976" y="6556248"/>
            <a:ext cx="2133600" cy="301752"/>
          </a:xfrm>
        </p:spPr>
        <p:txBody>
          <a:bodyPr/>
          <a:lstStyle>
            <a:lvl1pPr>
              <a:defRPr sz="900"/>
            </a:lvl1pPr>
          </a:lstStyle>
          <a:p>
            <a:fld id="{D9F75050-0E15-4C5B-92B0-66D068882F1F}" type="datetimeFigureOut">
              <a:rPr lang="tr-TR" smtClean="0"/>
              <a:pPr/>
              <a:t>13.04.2017</a:t>
            </a:fld>
            <a:endParaRPr lang="tr-TR"/>
          </a:p>
        </p:txBody>
      </p:sp>
      <p:sp>
        <p:nvSpPr>
          <p:cNvPr id="6" name="5 Altbilgi Yer Tutucusu"/>
          <p:cNvSpPr>
            <a:spLocks noGrp="1"/>
          </p:cNvSpPr>
          <p:nvPr>
            <p:ph type="ftr" sz="quarter" idx="11"/>
          </p:nvPr>
        </p:nvSpPr>
        <p:spPr>
          <a:xfrm>
            <a:off x="1135856" y="6556248"/>
            <a:ext cx="5143120"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410576" y="6556248"/>
            <a:ext cx="502920" cy="301752"/>
          </a:xfrm>
        </p:spPr>
        <p:txBody>
          <a:bodyPr/>
          <a:lstStyle>
            <a:lvl1pPr>
              <a:defRPr sz="900"/>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transition spd="med" advClick="0" advTm="10000">
    <p:cover dir="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6108192" y="6556248"/>
            <a:ext cx="2103120" cy="301752"/>
          </a:xfrm>
        </p:spPr>
        <p:txBody>
          <a:bodyPr/>
          <a:lstStyle>
            <a:lvl1pPr>
              <a:defRPr sz="900"/>
            </a:lvl1pPr>
          </a:lstStyle>
          <a:p>
            <a:fld id="{D9F75050-0E15-4C5B-92B0-66D068882F1F}" type="datetimeFigureOut">
              <a:rPr lang="tr-TR" smtClean="0"/>
              <a:pPr/>
              <a:t>13.04.2017</a:t>
            </a:fld>
            <a:endParaRPr lang="tr-TR"/>
          </a:p>
        </p:txBody>
      </p:sp>
      <p:sp>
        <p:nvSpPr>
          <p:cNvPr id="6" name="5 Altbilgi Yer Tutucusu"/>
          <p:cNvSpPr>
            <a:spLocks noGrp="1"/>
          </p:cNvSpPr>
          <p:nvPr>
            <p:ph type="ftr" sz="quarter" idx="11"/>
          </p:nvPr>
        </p:nvSpPr>
        <p:spPr>
          <a:xfrm>
            <a:off x="1170432" y="6557169"/>
            <a:ext cx="4948072"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217192" y="6556248"/>
            <a:ext cx="365760" cy="301752"/>
          </a:xfrm>
        </p:spPr>
        <p:txBody>
          <a:bodyPr/>
          <a:lstStyle>
            <a:lvl1pPr algn="ctr">
              <a:defRPr sz="900"/>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transition spd="med" advClick="0" advTm="10000">
    <p:cover dir="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Dik Üçgen"/>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Düz Bağlayıcı"/>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Düz Bağlayıcı"/>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Başlık Yer Tutucusu"/>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D9F75050-0E15-4C5B-92B0-66D068882F1F}" type="datetimeFigureOut">
              <a:rPr lang="tr-TR" smtClean="0"/>
              <a:pPr/>
              <a:t>13.04.2017</a:t>
            </a:fld>
            <a:endParaRPr lang="tr-TR"/>
          </a:p>
        </p:txBody>
      </p:sp>
      <p:sp>
        <p:nvSpPr>
          <p:cNvPr id="3" name="2 Altbilgi Yer Tutucusu"/>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tr-TR"/>
          </a:p>
        </p:txBody>
      </p:sp>
      <p:sp>
        <p:nvSpPr>
          <p:cNvPr id="23" name="22 Slayt Numarası Yer Tutucusu"/>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1DEFA8C-F947-479F-BE07-76B6B3F80BF1}"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med" advClick="0" advTm="10000">
    <p:cover dir="ru"/>
  </p:transition>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tr.wikipedia.org/wiki/Otobiyografi" TargetMode="External"/><Relationship Id="rId2" Type="http://schemas.openxmlformats.org/officeDocument/2006/relationships/hyperlink" Target="https://tr.wikipedia.org/wiki/Edebiyat" TargetMode="External"/><Relationship Id="rId1" Type="http://schemas.openxmlformats.org/officeDocument/2006/relationships/slideLayout" Target="../slideLayouts/slideLayout2.xml"/><Relationship Id="rId6" Type="http://schemas.openxmlformats.org/officeDocument/2006/relationships/hyperlink" Target="https://tr.wikipedia.org/wiki/Portre" TargetMode="External"/><Relationship Id="rId5" Type="http://schemas.openxmlformats.org/officeDocument/2006/relationships/hyperlink" Target="https://tr.wikipedia.org/wiki/Edebi" TargetMode="External"/><Relationship Id="rId4" Type="http://schemas.openxmlformats.org/officeDocument/2006/relationships/hyperlink" Target="https://tr.wikipedia.org/wiki/Siyasi"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1714480" y="0"/>
            <a:ext cx="7286676" cy="923330"/>
          </a:xfrm>
          <a:prstGeom prst="rect">
            <a:avLst/>
          </a:prstGeom>
          <a:noFill/>
        </p:spPr>
        <p:txBody>
          <a:bodyPr wrap="square" lIns="91440" tIns="45720" rIns="91440" bIns="45720">
            <a:spAutoFit/>
          </a:bodyPr>
          <a:lstStyle/>
          <a:p>
            <a:pPr algn="ctr"/>
            <a:r>
              <a:rPr lang="tr-TR" sz="54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Baskerville Old Face" pitchFamily="18" charset="0"/>
              </a:rPr>
              <a:t>ANI (HATIRA)</a:t>
            </a:r>
            <a:r>
              <a:rPr lang="tr-TR" sz="54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rPr>
              <a:t> </a:t>
            </a:r>
            <a:endParaRPr lang="tr-TR" sz="54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endParaRPr>
          </a:p>
        </p:txBody>
      </p:sp>
      <p:pic>
        <p:nvPicPr>
          <p:cNvPr id="22534" name="Picture 6" descr="Image result"/>
          <p:cNvPicPr>
            <a:picLocks noChangeAspect="1" noChangeArrowheads="1"/>
          </p:cNvPicPr>
          <p:nvPr/>
        </p:nvPicPr>
        <p:blipFill>
          <a:blip r:embed="rId2"/>
          <a:srcRect/>
          <a:stretch>
            <a:fillRect/>
          </a:stretch>
        </p:blipFill>
        <p:spPr bwMode="auto">
          <a:xfrm>
            <a:off x="0" y="3000372"/>
            <a:ext cx="5643570" cy="3857628"/>
          </a:xfrm>
          <a:prstGeom prst="rect">
            <a:avLst/>
          </a:prstGeom>
          <a:ln>
            <a:noFill/>
          </a:ln>
          <a:effectLst>
            <a:softEdge rad="112500"/>
          </a:effectLst>
        </p:spPr>
      </p:pic>
    </p:spTree>
  </p:cSld>
  <p:clrMapOvr>
    <a:masterClrMapping/>
  </p:clrMapOvr>
  <p:transition spd="med" advClick="0" advTm="10000">
    <p:cover dir="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Dikdörtgen"/>
          <p:cNvSpPr/>
          <p:nvPr/>
        </p:nvSpPr>
        <p:spPr>
          <a:xfrm>
            <a:off x="1928794" y="1"/>
            <a:ext cx="6909468" cy="1015663"/>
          </a:xfrm>
          <a:prstGeom prst="rect">
            <a:avLst/>
          </a:prstGeom>
          <a:noFill/>
        </p:spPr>
        <p:txBody>
          <a:bodyPr wrap="square" lIns="91440" tIns="45720" rIns="91440" bIns="45720">
            <a:spAutoFit/>
          </a:bodyPr>
          <a:lstStyle/>
          <a:p>
            <a:pPr algn="ctr"/>
            <a:r>
              <a:rPr lang="tr-TR" sz="60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Freestyle Script" pitchFamily="66" charset="0"/>
              </a:rPr>
              <a:t>BEYZA NUR MUTLU</a:t>
            </a:r>
            <a:endParaRPr lang="tr-TR" sz="60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Freestyle Script" pitchFamily="66" charset="0"/>
            </a:endParaRPr>
          </a:p>
        </p:txBody>
      </p:sp>
      <p:sp>
        <p:nvSpPr>
          <p:cNvPr id="6" name="5 Dikdörtgen"/>
          <p:cNvSpPr/>
          <p:nvPr/>
        </p:nvSpPr>
        <p:spPr>
          <a:xfrm>
            <a:off x="4214810" y="1571612"/>
            <a:ext cx="4929190" cy="1754326"/>
          </a:xfrm>
          <a:prstGeom prst="rect">
            <a:avLst/>
          </a:prstGeom>
          <a:noFill/>
        </p:spPr>
        <p:txBody>
          <a:bodyPr wrap="square" lIns="91440" tIns="45720" rIns="91440" bIns="45720">
            <a:spAutoFit/>
          </a:bodyPr>
          <a:lstStyle/>
          <a:p>
            <a:pPr algn="ctr"/>
            <a:r>
              <a:rPr lang="tr-TR" sz="54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rPr>
              <a:t>                                                   </a:t>
            </a:r>
            <a:r>
              <a:rPr lang="tr-TR" sz="54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Freestyle Script" pitchFamily="66" charset="0"/>
              </a:rPr>
              <a:t>11/F</a:t>
            </a:r>
            <a:r>
              <a:rPr lang="tr-TR" sz="54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rPr>
              <a:t>     </a:t>
            </a:r>
            <a:r>
              <a:rPr lang="tr-TR" sz="54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Freestyle Script" pitchFamily="66" charset="0"/>
              </a:rPr>
              <a:t>52</a:t>
            </a:r>
            <a:endParaRPr lang="tr-TR" sz="54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Freestyle Script" pitchFamily="66" charset="0"/>
            </a:endParaRPr>
          </a:p>
        </p:txBody>
      </p:sp>
    </p:spTree>
  </p:cSld>
  <p:clrMapOvr>
    <a:masterClrMapping/>
  </p:clrMapOvr>
  <p:transition spd="med" advClick="0" advTm="10000">
    <p:cover dir="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857232"/>
          </a:xfrm>
        </p:spPr>
        <p:txBody>
          <a:bodyPr>
            <a:normAutofit/>
          </a:bodyPr>
          <a:lstStyle/>
          <a:p>
            <a:r>
              <a:rPr lang="tr-TR" sz="4400" dirty="0" smtClean="0">
                <a:solidFill>
                  <a:schemeClr val="accent1">
                    <a:lumMod val="75000"/>
                  </a:schemeClr>
                </a:solidFill>
              </a:rPr>
              <a:t>                     </a:t>
            </a:r>
            <a:r>
              <a:rPr lang="tr-TR" sz="4400" dirty="0" smtClean="0">
                <a:solidFill>
                  <a:schemeClr val="accent1">
                    <a:lumMod val="75000"/>
                  </a:schemeClr>
                </a:solidFill>
                <a:latin typeface="Baskerville Old Face" pitchFamily="18" charset="0"/>
              </a:rPr>
              <a:t> </a:t>
            </a:r>
            <a:r>
              <a:rPr lang="tr-TR" sz="4400" dirty="0" smtClean="0">
                <a:solidFill>
                  <a:schemeClr val="accent1">
                    <a:lumMod val="75000"/>
                  </a:schemeClr>
                </a:solidFill>
                <a:latin typeface="Curlz MT" pitchFamily="82" charset="0"/>
              </a:rPr>
              <a:t>ANI </a:t>
            </a:r>
            <a:endParaRPr lang="tr-TR" sz="4400" dirty="0">
              <a:solidFill>
                <a:schemeClr val="accent1">
                  <a:lumMod val="75000"/>
                </a:schemeClr>
              </a:solidFill>
              <a:latin typeface="Curlz MT" pitchFamily="82" charset="0"/>
            </a:endParaRPr>
          </a:p>
        </p:txBody>
      </p:sp>
      <p:sp>
        <p:nvSpPr>
          <p:cNvPr id="3" name="2 İçerik Yer Tutucusu"/>
          <p:cNvSpPr>
            <a:spLocks noGrp="1"/>
          </p:cNvSpPr>
          <p:nvPr>
            <p:ph idx="1"/>
          </p:nvPr>
        </p:nvSpPr>
        <p:spPr>
          <a:xfrm>
            <a:off x="0" y="1357298"/>
            <a:ext cx="9144000" cy="5500702"/>
          </a:xfrm>
        </p:spPr>
        <p:txBody>
          <a:bodyPr>
            <a:normAutofit/>
          </a:bodyPr>
          <a:lstStyle/>
          <a:p>
            <a:pPr>
              <a:buFont typeface="Wingdings" pitchFamily="2" charset="2"/>
              <a:buChar char="ü"/>
            </a:pPr>
            <a:endParaRPr lang="tr-TR" sz="2000" b="1" dirty="0" smtClean="0">
              <a:latin typeface="Agency FB" pitchFamily="34" charset="0"/>
            </a:endParaRPr>
          </a:p>
          <a:p>
            <a:pPr>
              <a:buFont typeface="Wingdings" pitchFamily="2" charset="2"/>
              <a:buChar char="ü"/>
            </a:pPr>
            <a:r>
              <a:rPr lang="tr-TR" sz="2000" b="1" dirty="0" smtClean="0">
                <a:latin typeface="Agency FB" pitchFamily="34" charset="0"/>
              </a:rPr>
              <a:t> Anı</a:t>
            </a:r>
            <a:r>
              <a:rPr lang="tr-TR" sz="2000" dirty="0" smtClean="0">
                <a:latin typeface="Agency FB" pitchFamily="34" charset="0"/>
              </a:rPr>
              <a:t>, </a:t>
            </a:r>
            <a:r>
              <a:rPr lang="tr-TR" sz="2000" dirty="0" smtClean="0">
                <a:latin typeface="Agency FB" pitchFamily="34" charset="0"/>
                <a:hlinkClick r:id="rId2" tooltip="Edebiyat"/>
              </a:rPr>
              <a:t>edebiyatta</a:t>
            </a:r>
            <a:r>
              <a:rPr lang="tr-TR" sz="2000" dirty="0" smtClean="0">
                <a:latin typeface="Agency FB" pitchFamily="34" charset="0"/>
              </a:rPr>
              <a:t> kişisel yaşantının bütününü veya belli bölümlerini kapsayan, bu dönemlerdeki              gözlemleri dile getirmek amacıyla yazılmış metinlerdir. </a:t>
            </a:r>
            <a:r>
              <a:rPr lang="tr-TR" sz="2000" dirty="0" smtClean="0">
                <a:latin typeface="Agency FB" pitchFamily="34" charset="0"/>
                <a:hlinkClick r:id="rId3" tooltip="Otobiyografi"/>
              </a:rPr>
              <a:t>Otobiyografi</a:t>
            </a:r>
            <a:r>
              <a:rPr lang="tr-TR" sz="2000" dirty="0" smtClean="0">
                <a:latin typeface="Agency FB" pitchFamily="34" charset="0"/>
              </a:rPr>
              <a:t> ile karıştırılabilen anı, ondan dışsal olaylara verdiği önem ile ayrılır. Anıda kişisel yaşam izlenimlerinin yanı sıra bu izlenimlerin dış boyutları da geniş olarak yer alır. Otobiyografide yazar öncelikle kendilerini konu edinirken anı yazarları çoğunlukla çeşitli tarihsel olaylarda rol oynamış veya bu olayların yakın gözlemcisi olmuş kişilerdir.</a:t>
            </a:r>
          </a:p>
          <a:p>
            <a:pPr>
              <a:buFont typeface="Wingdings" pitchFamily="2" charset="2"/>
              <a:buChar char="ü"/>
            </a:pPr>
            <a:endParaRPr lang="tr-TR" sz="2000" dirty="0" smtClean="0">
              <a:latin typeface="Agency FB" pitchFamily="34" charset="0"/>
            </a:endParaRPr>
          </a:p>
          <a:p>
            <a:pPr>
              <a:buFont typeface="Wingdings" pitchFamily="2" charset="2"/>
              <a:buChar char="ü"/>
            </a:pPr>
            <a:endParaRPr lang="tr-TR" sz="2000" dirty="0" smtClean="0">
              <a:latin typeface="Agency FB" pitchFamily="34" charset="0"/>
            </a:endParaRPr>
          </a:p>
          <a:p>
            <a:pPr>
              <a:buNone/>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 Anılar genellikle </a:t>
            </a:r>
            <a:r>
              <a:rPr lang="tr-TR" sz="2000" dirty="0" smtClean="0">
                <a:latin typeface="Agency FB" pitchFamily="34" charset="0"/>
                <a:hlinkClick r:id="rId4" tooltip="Siyasi"/>
              </a:rPr>
              <a:t>siyasi</a:t>
            </a:r>
            <a:r>
              <a:rPr lang="tr-TR" sz="2000" dirty="0" smtClean="0">
                <a:latin typeface="Agency FB" pitchFamily="34" charset="0"/>
              </a:rPr>
              <a:t> ve </a:t>
            </a:r>
            <a:r>
              <a:rPr lang="tr-TR" sz="2000" dirty="0" smtClean="0">
                <a:latin typeface="Agency FB" pitchFamily="34" charset="0"/>
                <a:hlinkClick r:id="rId5" tooltip="Edebi"/>
              </a:rPr>
              <a:t>edebi</a:t>
            </a:r>
            <a:r>
              <a:rPr lang="tr-TR" sz="2000" dirty="0" smtClean="0">
                <a:latin typeface="Agency FB" pitchFamily="34" charset="0"/>
              </a:rPr>
              <a:t> olmak üzere iki kategoriye ayrılır ancak bunlar kesin sınırlandırmalar    değildir. Bir siyasi anı kitabında edebî anılar da olabilmektedir. Kimi anı kitapları da toplum içinde belli özellikleriyle seçilmiş kişilerin </a:t>
            </a:r>
            <a:r>
              <a:rPr lang="tr-TR" sz="2000" dirty="0" smtClean="0">
                <a:latin typeface="Agency FB" pitchFamily="34" charset="0"/>
                <a:hlinkClick r:id="rId6" tooltip="Portre"/>
              </a:rPr>
              <a:t>portrelerinden</a:t>
            </a:r>
            <a:r>
              <a:rPr lang="tr-TR" sz="2000" dirty="0" smtClean="0">
                <a:latin typeface="Agency FB" pitchFamily="34" charset="0"/>
              </a:rPr>
              <a:t> oluşmaktadır.</a:t>
            </a:r>
            <a:endParaRPr lang="tr-TR" sz="2000" dirty="0">
              <a:latin typeface="Agency FB" pitchFamily="34" charset="0"/>
            </a:endParaRPr>
          </a:p>
        </p:txBody>
      </p:sp>
    </p:spTree>
  </p:cSld>
  <p:clrMapOvr>
    <a:masterClrMapping/>
  </p:clrMapOvr>
  <p:transition spd="med" advClick="0" advTm="10000">
    <p:cover dir="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fontScale="92500"/>
          </a:bodyPr>
          <a:lstStyle/>
          <a:p>
            <a:pPr>
              <a:buFont typeface="Wingdings" pitchFamily="2" charset="2"/>
              <a:buChar char="ü"/>
            </a:pPr>
            <a:endParaRPr lang="tr-TR" sz="2400" dirty="0" smtClean="0">
              <a:latin typeface="Agency FB" pitchFamily="34" charset="0"/>
            </a:endParaRPr>
          </a:p>
          <a:p>
            <a:pPr>
              <a:buFont typeface="Wingdings" pitchFamily="2" charset="2"/>
              <a:buChar char="ü"/>
            </a:pPr>
            <a:r>
              <a:rPr lang="tr-TR" sz="2400" dirty="0" smtClean="0">
                <a:latin typeface="Agency FB" pitchFamily="34" charset="0"/>
              </a:rPr>
              <a:t>Toplumda önemli bir yerde bulunan bir kişinin başından geçen olayları aradan zaman geçtikten sonra yazdığı yazılardır.Anılarda esas olan nesnel olmaktır.</a:t>
            </a:r>
          </a:p>
          <a:p>
            <a:pPr>
              <a:buFont typeface="Wingdings" pitchFamily="2" charset="2"/>
              <a:buChar char="ü"/>
            </a:pPr>
            <a:endParaRPr lang="tr-TR" sz="2400" dirty="0" smtClean="0">
              <a:latin typeface="Agency FB" pitchFamily="34" charset="0"/>
            </a:endParaRPr>
          </a:p>
          <a:p>
            <a:pPr>
              <a:buFont typeface="Wingdings" pitchFamily="2" charset="2"/>
              <a:buChar char="ü"/>
            </a:pPr>
            <a:r>
              <a:rPr lang="tr-TR" sz="2400" dirty="0" smtClean="0">
                <a:latin typeface="Agency FB" pitchFamily="34" charset="0"/>
              </a:rPr>
              <a:t>Anılar çeşitli kaynaklara (belge,resim,mektup,yazı) başvurabilir bu da </a:t>
            </a:r>
            <a:r>
              <a:rPr lang="tr-TR" sz="2400" dirty="0" err="1" smtClean="0">
                <a:latin typeface="Agency FB" pitchFamily="34" charset="0"/>
              </a:rPr>
              <a:t>güvenirlirliğinin</a:t>
            </a:r>
            <a:r>
              <a:rPr lang="tr-TR" sz="2400" dirty="0" smtClean="0">
                <a:latin typeface="Agency FB" pitchFamily="34" charset="0"/>
              </a:rPr>
              <a:t> artırır.</a:t>
            </a:r>
          </a:p>
          <a:p>
            <a:pPr>
              <a:buFont typeface="Wingdings" pitchFamily="2" charset="2"/>
              <a:buChar char="ü"/>
            </a:pPr>
            <a:endParaRPr lang="tr-TR" sz="2400" dirty="0" smtClean="0">
              <a:latin typeface="Agency FB" pitchFamily="34" charset="0"/>
            </a:endParaRPr>
          </a:p>
          <a:p>
            <a:pPr>
              <a:buFont typeface="Wingdings" pitchFamily="2" charset="2"/>
              <a:buChar char="ü"/>
            </a:pPr>
            <a:r>
              <a:rPr lang="tr-TR" sz="2400" dirty="0" smtClean="0">
                <a:latin typeface="Agency FB" pitchFamily="34" charset="0"/>
              </a:rPr>
              <a:t>Yaşadığı dönemle(geçmiş zaman) ilgili bilgi verdiği için tarihi belge özelliği taşıyabilir.</a:t>
            </a:r>
          </a:p>
          <a:p>
            <a:pPr>
              <a:buFont typeface="Wingdings" pitchFamily="2" charset="2"/>
              <a:buChar char="ü"/>
            </a:pPr>
            <a:endParaRPr lang="tr-TR" sz="2400" dirty="0" smtClean="0">
              <a:latin typeface="Agency FB" pitchFamily="34" charset="0"/>
            </a:endParaRPr>
          </a:p>
          <a:p>
            <a:pPr>
              <a:buFont typeface="Wingdings" pitchFamily="2" charset="2"/>
              <a:buChar char="ü"/>
            </a:pPr>
            <a:r>
              <a:rPr lang="tr-TR" sz="2400" dirty="0" smtClean="0">
                <a:latin typeface="Agency FB" pitchFamily="34" charset="0"/>
              </a:rPr>
              <a:t>Anı yaşananı değil yaşanmışı anlatır.</a:t>
            </a:r>
          </a:p>
          <a:p>
            <a:pPr>
              <a:buFont typeface="Wingdings" pitchFamily="2" charset="2"/>
              <a:buChar char="ü"/>
            </a:pPr>
            <a:endParaRPr lang="tr-TR" sz="2400" dirty="0" smtClean="0">
              <a:latin typeface="Agency FB" pitchFamily="34" charset="0"/>
            </a:endParaRPr>
          </a:p>
          <a:p>
            <a:pPr>
              <a:buFont typeface="Wingdings" pitchFamily="2" charset="2"/>
              <a:buChar char="ü"/>
            </a:pPr>
            <a:r>
              <a:rPr lang="tr-TR" sz="2400" dirty="0" smtClean="0">
                <a:latin typeface="Agency FB" pitchFamily="34" charset="0"/>
              </a:rPr>
              <a:t>Kişisel bilgi ve izlenimlere dayanarak anlatır.</a:t>
            </a:r>
          </a:p>
          <a:p>
            <a:pPr>
              <a:buFont typeface="Wingdings" pitchFamily="2" charset="2"/>
              <a:buChar char="ü"/>
            </a:pPr>
            <a:endParaRPr lang="tr-TR" sz="2400" dirty="0" smtClean="0">
              <a:latin typeface="Agency FB" pitchFamily="34" charset="0"/>
            </a:endParaRPr>
          </a:p>
          <a:p>
            <a:pPr>
              <a:buFont typeface="Wingdings" pitchFamily="2" charset="2"/>
              <a:buChar char="ü"/>
            </a:pPr>
            <a:r>
              <a:rPr lang="tr-TR" sz="2400" dirty="0" smtClean="0">
                <a:latin typeface="Agency FB" pitchFamily="34" charset="0"/>
              </a:rPr>
              <a:t>Yazarın unutulmasını istemediği gerçekleri kalıcı kılar.</a:t>
            </a:r>
          </a:p>
          <a:p>
            <a:pPr>
              <a:buFont typeface="Wingdings" pitchFamily="2" charset="2"/>
              <a:buChar char="ü"/>
            </a:pPr>
            <a:endParaRPr lang="tr-TR" sz="2400" dirty="0" smtClean="0">
              <a:latin typeface="Agency FB" pitchFamily="34" charset="0"/>
            </a:endParaRPr>
          </a:p>
          <a:p>
            <a:pPr>
              <a:buFont typeface="Wingdings" pitchFamily="2" charset="2"/>
              <a:buChar char="ü"/>
            </a:pPr>
            <a:r>
              <a:rPr lang="tr-TR" sz="2400" dirty="0" smtClean="0">
                <a:latin typeface="Agency FB" pitchFamily="34" charset="0"/>
              </a:rPr>
              <a:t>Geçmiş anlatıcının (birinci kişi) ağzından yazılır.</a:t>
            </a:r>
          </a:p>
          <a:p>
            <a:pPr>
              <a:buFont typeface="Wingdings" pitchFamily="2" charset="2"/>
              <a:buChar char="ü"/>
            </a:pPr>
            <a:endParaRPr lang="tr-TR" sz="2400" dirty="0" smtClean="0">
              <a:latin typeface="Agency FB" pitchFamily="34" charset="0"/>
            </a:endParaRPr>
          </a:p>
          <a:p>
            <a:pPr>
              <a:buFont typeface="Wingdings" pitchFamily="2" charset="2"/>
              <a:buChar char="ü"/>
            </a:pPr>
            <a:r>
              <a:rPr lang="tr-TR" sz="2400" dirty="0" smtClean="0">
                <a:latin typeface="Agency FB" pitchFamily="34" charset="0"/>
              </a:rPr>
              <a:t>Türk </a:t>
            </a:r>
            <a:r>
              <a:rPr lang="tr-TR" sz="2400" dirty="0" err="1" smtClean="0">
                <a:latin typeface="Agency FB" pitchFamily="34" charset="0"/>
              </a:rPr>
              <a:t>Edebiyatın’da</a:t>
            </a:r>
            <a:r>
              <a:rPr lang="tr-TR" sz="2400" dirty="0" smtClean="0">
                <a:latin typeface="Agency FB" pitchFamily="34" charset="0"/>
              </a:rPr>
              <a:t> Babür Şah’ın ‘</a:t>
            </a:r>
            <a:r>
              <a:rPr lang="tr-TR" sz="2400" dirty="0" err="1" smtClean="0">
                <a:latin typeface="Agency FB" pitchFamily="34" charset="0"/>
              </a:rPr>
              <a:t>Babürname</a:t>
            </a:r>
            <a:r>
              <a:rPr lang="tr-TR" sz="2400" dirty="0" smtClean="0">
                <a:latin typeface="Agency FB" pitchFamily="34" charset="0"/>
              </a:rPr>
              <a:t>’ adlı eseri anı türünün ilk </a:t>
            </a:r>
            <a:r>
              <a:rPr lang="tr-TR" sz="2400" dirty="0" err="1" smtClean="0">
                <a:latin typeface="Agency FB" pitchFamily="34" charset="0"/>
              </a:rPr>
              <a:t>öerneğidir</a:t>
            </a:r>
            <a:r>
              <a:rPr lang="tr-TR" sz="2400" dirty="0" smtClean="0">
                <a:latin typeface="Agency FB" pitchFamily="34" charset="0"/>
              </a:rPr>
              <a:t>.</a:t>
            </a:r>
            <a:endParaRPr lang="tr-TR" sz="2400" dirty="0">
              <a:latin typeface="Agency FB" pitchFamily="34" charset="0"/>
            </a:endParaRPr>
          </a:p>
        </p:txBody>
      </p:sp>
    </p:spTree>
  </p:cSld>
  <p:clrMapOvr>
    <a:masterClrMapping/>
  </p:clrMapOvr>
  <p:transition spd="med" advClick="0" advTm="10000">
    <p:cover dir="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001156" cy="1357298"/>
          </a:xfrm>
        </p:spPr>
        <p:txBody>
          <a:bodyPr>
            <a:normAutofit/>
          </a:bodyPr>
          <a:lstStyle/>
          <a:p>
            <a:r>
              <a:rPr lang="tr-TR" sz="3200" dirty="0" smtClean="0">
                <a:solidFill>
                  <a:schemeClr val="accent1">
                    <a:lumMod val="75000"/>
                  </a:schemeClr>
                </a:solidFill>
                <a:latin typeface="Curlz MT" pitchFamily="82" charset="0"/>
              </a:rPr>
              <a:t>     ANI TÜRÜNÜN EN ÖNEMLİ ESERLERİ</a:t>
            </a:r>
            <a:endParaRPr lang="tr-TR" sz="3200" dirty="0">
              <a:solidFill>
                <a:schemeClr val="accent1">
                  <a:lumMod val="75000"/>
                </a:schemeClr>
              </a:solidFill>
              <a:latin typeface="Curlz MT" pitchFamily="82" charset="0"/>
            </a:endParaRPr>
          </a:p>
        </p:txBody>
      </p:sp>
      <p:sp>
        <p:nvSpPr>
          <p:cNvPr id="3" name="2 İçerik Yer Tutucusu"/>
          <p:cNvSpPr>
            <a:spLocks noGrp="1"/>
          </p:cNvSpPr>
          <p:nvPr>
            <p:ph idx="1"/>
          </p:nvPr>
        </p:nvSpPr>
        <p:spPr>
          <a:xfrm>
            <a:off x="0" y="1571612"/>
            <a:ext cx="9144000" cy="5286388"/>
          </a:xfrm>
        </p:spPr>
        <p:txBody>
          <a:bodyPr/>
          <a:lstStyle/>
          <a:p>
            <a:pPr>
              <a:buNone/>
            </a:pPr>
            <a:r>
              <a:rPr lang="tr-TR" sz="2200" dirty="0" smtClean="0">
                <a:solidFill>
                  <a:schemeClr val="accent1">
                    <a:lumMod val="75000"/>
                  </a:schemeClr>
                </a:solidFill>
                <a:latin typeface="Curlz MT" pitchFamily="82" charset="0"/>
              </a:rPr>
              <a:t>TANZİMAT DÖNEMİ</a:t>
            </a:r>
          </a:p>
          <a:p>
            <a:pPr>
              <a:buNone/>
            </a:pPr>
            <a:endParaRPr lang="tr-TR" sz="2200" dirty="0" smtClean="0">
              <a:solidFill>
                <a:schemeClr val="accent1">
                  <a:lumMod val="75000"/>
                </a:schemeClr>
              </a:solidFill>
              <a:latin typeface="Curlz MT" pitchFamily="82" charset="0"/>
            </a:endParaRPr>
          </a:p>
          <a:p>
            <a:pPr>
              <a:buFont typeface="Wingdings" pitchFamily="2" charset="2"/>
              <a:buChar char="ü"/>
            </a:pPr>
            <a:r>
              <a:rPr lang="tr-TR" sz="2000" dirty="0" err="1" smtClean="0">
                <a:latin typeface="Agency FB" pitchFamily="34" charset="0"/>
              </a:rPr>
              <a:t>Magosa</a:t>
            </a:r>
            <a:r>
              <a:rPr lang="tr-TR" sz="2000" dirty="0" smtClean="0">
                <a:latin typeface="Agency FB" pitchFamily="34" charset="0"/>
              </a:rPr>
              <a:t>  Mektupları – Namık Kemal</a:t>
            </a:r>
          </a:p>
          <a:p>
            <a:pPr>
              <a:buFont typeface="Wingdings" pitchFamily="2" charset="2"/>
              <a:buChar char="ü"/>
            </a:pPr>
            <a:r>
              <a:rPr lang="tr-TR" sz="2000" dirty="0" smtClean="0">
                <a:latin typeface="Agency FB" pitchFamily="34" charset="0"/>
              </a:rPr>
              <a:t>Defteri – i Amal – Ziya Paşa</a:t>
            </a:r>
          </a:p>
          <a:p>
            <a:pPr>
              <a:buFont typeface="Wingdings" pitchFamily="2" charset="2"/>
              <a:buChar char="ü"/>
            </a:pPr>
            <a:r>
              <a:rPr lang="tr-TR" sz="2000" dirty="0" err="1" smtClean="0">
                <a:latin typeface="Agency FB" pitchFamily="34" charset="0"/>
              </a:rPr>
              <a:t>Tabsıra</a:t>
            </a:r>
            <a:r>
              <a:rPr lang="tr-TR" sz="2000" dirty="0" smtClean="0">
                <a:latin typeface="Agency FB" pitchFamily="34" charset="0"/>
              </a:rPr>
              <a:t> – Akif Paşa </a:t>
            </a:r>
          </a:p>
          <a:p>
            <a:pPr>
              <a:buFont typeface="Wingdings" pitchFamily="2" charset="2"/>
              <a:buChar char="ü"/>
            </a:pPr>
            <a:r>
              <a:rPr lang="tr-TR" sz="2000" dirty="0" smtClean="0">
                <a:latin typeface="Agency FB" pitchFamily="34" charset="0"/>
              </a:rPr>
              <a:t>Ömer’in </a:t>
            </a:r>
            <a:r>
              <a:rPr lang="tr-TR" sz="2000" dirty="0" err="1" smtClean="0">
                <a:latin typeface="Agency FB" pitchFamily="34" charset="0"/>
              </a:rPr>
              <a:t>Çocıkluğu</a:t>
            </a:r>
            <a:r>
              <a:rPr lang="tr-TR" sz="2000" dirty="0" smtClean="0">
                <a:latin typeface="Agency FB" pitchFamily="34" charset="0"/>
              </a:rPr>
              <a:t> – Muallim Naci</a:t>
            </a:r>
          </a:p>
          <a:p>
            <a:pPr>
              <a:buFont typeface="Wingdings" pitchFamily="2" charset="2"/>
              <a:buChar char="ü"/>
            </a:pPr>
            <a:r>
              <a:rPr lang="tr-TR" sz="2000" dirty="0" smtClean="0">
                <a:latin typeface="Agency FB" pitchFamily="34" charset="0"/>
              </a:rPr>
              <a:t>Menfa – Ahmet Mithat Efendi</a:t>
            </a:r>
          </a:p>
          <a:p>
            <a:endParaRPr lang="tr-TR" sz="2000" dirty="0" smtClean="0">
              <a:latin typeface="Baskerville Old Face" pitchFamily="18" charset="0"/>
            </a:endParaRPr>
          </a:p>
          <a:p>
            <a:pPr>
              <a:buNone/>
            </a:pPr>
            <a:r>
              <a:rPr lang="tr-TR" sz="2200" dirty="0" smtClean="0">
                <a:solidFill>
                  <a:schemeClr val="accent1">
                    <a:lumMod val="75000"/>
                  </a:schemeClr>
                </a:solidFill>
                <a:latin typeface="Curlz MT" pitchFamily="82" charset="0"/>
              </a:rPr>
              <a:t>SERVET – İ FÜNUN DÖNEMİ</a:t>
            </a:r>
          </a:p>
          <a:p>
            <a:pPr>
              <a:buNone/>
            </a:pPr>
            <a:endParaRPr lang="tr-TR" sz="2200" dirty="0" smtClean="0">
              <a:solidFill>
                <a:schemeClr val="accent1">
                  <a:lumMod val="75000"/>
                </a:schemeClr>
              </a:solidFill>
              <a:latin typeface="Curlz MT" pitchFamily="82" charset="0"/>
            </a:endParaRPr>
          </a:p>
          <a:p>
            <a:pPr>
              <a:buFont typeface="Wingdings" pitchFamily="2" charset="2"/>
              <a:buChar char="ü"/>
            </a:pPr>
            <a:r>
              <a:rPr lang="tr-TR" sz="2000" dirty="0" smtClean="0">
                <a:latin typeface="Agency FB" pitchFamily="34" charset="0"/>
              </a:rPr>
              <a:t>40 Yıl, Saray ve Ötesi – Halit Ziya Uşaklıgil</a:t>
            </a:r>
          </a:p>
          <a:p>
            <a:pPr>
              <a:buFont typeface="Wingdings" pitchFamily="2" charset="2"/>
              <a:buChar char="ü"/>
            </a:pPr>
            <a:r>
              <a:rPr lang="tr-TR" sz="2000" dirty="0" smtClean="0">
                <a:latin typeface="Agency FB" pitchFamily="34" charset="0"/>
              </a:rPr>
              <a:t>Edebi Hatıralar – Hüseyin Cahit Yalçın</a:t>
            </a:r>
          </a:p>
          <a:p>
            <a:pPr>
              <a:buFont typeface="Wingdings" pitchFamily="2" charset="2"/>
              <a:buChar char="ü"/>
            </a:pPr>
            <a:r>
              <a:rPr lang="tr-TR" sz="2000" dirty="0" smtClean="0">
                <a:latin typeface="Agency FB" pitchFamily="34" charset="0"/>
              </a:rPr>
              <a:t>Eşkal – i Zaman, Falaka – Ahmet Rasim</a:t>
            </a:r>
          </a:p>
          <a:p>
            <a:endParaRPr lang="tr-TR" dirty="0">
              <a:solidFill>
                <a:schemeClr val="accent1">
                  <a:lumMod val="75000"/>
                </a:schemeClr>
              </a:solidFill>
              <a:latin typeface="Baskerville Old Face" pitchFamily="18" charset="0"/>
            </a:endParaRPr>
          </a:p>
        </p:txBody>
      </p:sp>
    </p:spTree>
  </p:cSld>
  <p:clrMapOvr>
    <a:masterClrMapping/>
  </p:clrMapOvr>
  <p:transition spd="med" advClick="0" advTm="10000">
    <p:cover dir="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lnSpcReduction="10000"/>
          </a:bodyPr>
          <a:lstStyle/>
          <a:p>
            <a:pPr>
              <a:buNone/>
            </a:pPr>
            <a:r>
              <a:rPr lang="tr-TR" sz="3200" dirty="0" smtClean="0">
                <a:solidFill>
                  <a:schemeClr val="accent1">
                    <a:lumMod val="75000"/>
                  </a:schemeClr>
                </a:solidFill>
                <a:latin typeface="Curlz MT" pitchFamily="82" charset="0"/>
              </a:rPr>
              <a:t>                        SON YÜZYIL</a:t>
            </a:r>
          </a:p>
          <a:p>
            <a:endParaRPr lang="tr-TR" sz="2000" dirty="0" smtClean="0">
              <a:latin typeface="Baskerville Old Face" pitchFamily="18" charset="0"/>
            </a:endParaRPr>
          </a:p>
          <a:p>
            <a:pPr>
              <a:buFont typeface="Wingdings" pitchFamily="2" charset="2"/>
              <a:buChar char="ü"/>
            </a:pPr>
            <a:r>
              <a:rPr lang="tr-TR" sz="2000" dirty="0" smtClean="0">
                <a:latin typeface="Agency FB" pitchFamily="34" charset="0"/>
              </a:rPr>
              <a:t>Zoraki Diplomat, Gençlik ve Edebi Hatıraları – Yakup Kadri Karaosmanoğlu</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Atatürk’ü Özleyiş – Ruşen Eşref </a:t>
            </a:r>
            <a:r>
              <a:rPr lang="tr-TR" sz="2000" dirty="0" err="1" smtClean="0">
                <a:latin typeface="Agency FB" pitchFamily="34" charset="0"/>
              </a:rPr>
              <a:t>Ünaydın</a:t>
            </a:r>
            <a:endParaRPr lang="tr-TR" sz="2000" dirty="0" smtClean="0">
              <a:latin typeface="Agency FB" pitchFamily="34" charset="0"/>
            </a:endParaRP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Çankaya, </a:t>
            </a:r>
            <a:r>
              <a:rPr lang="tr-TR" sz="2000" dirty="0" err="1" smtClean="0">
                <a:latin typeface="Agency FB" pitchFamily="34" charset="0"/>
              </a:rPr>
              <a:t>Zeytindağı</a:t>
            </a:r>
            <a:r>
              <a:rPr lang="tr-TR" sz="2000" dirty="0" smtClean="0">
                <a:latin typeface="Agency FB" pitchFamily="34" charset="0"/>
              </a:rPr>
              <a:t> – Falih Rıfkı Atay </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Türk’ün Ateşle İmtihanı, Mor Salkımlı Ev – Halide Edip Adıvar</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Portreler, Bizim Yokuş – Yusuf Ziya Ortaç</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Kerkük Anıları – Ahmet Hamdi Tanpınar</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Çocukluğum, Gençliğim, Siyasi ve Edebi Hatıralarım – Yahya Kemal Beyatlı</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Ah </a:t>
            </a:r>
            <a:r>
              <a:rPr lang="tr-TR" sz="2000" dirty="0" err="1" smtClean="0">
                <a:latin typeface="Agency FB" pitchFamily="34" charset="0"/>
              </a:rPr>
              <a:t>ÜBeyoğlu</a:t>
            </a:r>
            <a:r>
              <a:rPr lang="tr-TR" sz="2000" dirty="0" smtClean="0">
                <a:latin typeface="Agency FB" pitchFamily="34" charset="0"/>
              </a:rPr>
              <a:t> Vah Beyoğlu – Salah Birsen</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Geçmiş Zaman Köşkleri, Boğaziçi Yalıları, Boğaziçi Mehtapları – </a:t>
            </a:r>
            <a:r>
              <a:rPr lang="tr-TR" sz="2000" dirty="0" err="1" smtClean="0">
                <a:latin typeface="Agency FB" pitchFamily="34" charset="0"/>
              </a:rPr>
              <a:t>Abdülhak</a:t>
            </a:r>
            <a:r>
              <a:rPr lang="tr-TR" sz="2000" dirty="0" smtClean="0">
                <a:latin typeface="Agency FB" pitchFamily="34" charset="0"/>
              </a:rPr>
              <a:t> Şinasi Hisar</a:t>
            </a:r>
          </a:p>
        </p:txBody>
      </p:sp>
    </p:spTree>
  </p:cSld>
  <p:clrMapOvr>
    <a:masterClrMapping/>
  </p:clrMapOvr>
  <p:transition spd="med" advClick="0" advTm="10000">
    <p:cover dir="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214422"/>
          </a:xfrm>
        </p:spPr>
        <p:txBody>
          <a:bodyPr>
            <a:normAutofit/>
          </a:bodyPr>
          <a:lstStyle/>
          <a:p>
            <a:r>
              <a:rPr lang="tr-TR" dirty="0" smtClean="0">
                <a:solidFill>
                  <a:schemeClr val="accent1">
                    <a:lumMod val="75000"/>
                  </a:schemeClr>
                </a:solidFill>
                <a:latin typeface="Curlz MT" pitchFamily="82" charset="0"/>
              </a:rPr>
              <a:t>ANI İLE GÜNLÜK KARŞILAŞTIRMASI</a:t>
            </a:r>
            <a:endParaRPr lang="tr-TR" dirty="0">
              <a:solidFill>
                <a:schemeClr val="accent1">
                  <a:lumMod val="75000"/>
                </a:schemeClr>
              </a:solidFill>
              <a:latin typeface="Curlz MT" pitchFamily="82" charset="0"/>
            </a:endParaRPr>
          </a:p>
        </p:txBody>
      </p:sp>
      <p:sp>
        <p:nvSpPr>
          <p:cNvPr id="3" name="2 İçerik Yer Tutucusu"/>
          <p:cNvSpPr>
            <a:spLocks noGrp="1"/>
          </p:cNvSpPr>
          <p:nvPr>
            <p:ph idx="1"/>
          </p:nvPr>
        </p:nvSpPr>
        <p:spPr>
          <a:xfrm>
            <a:off x="0" y="1571612"/>
            <a:ext cx="9144000" cy="5286388"/>
          </a:xfrm>
        </p:spPr>
        <p:txBody>
          <a:bodyPr/>
          <a:lstStyle/>
          <a:p>
            <a:pPr>
              <a:buFont typeface="Wingdings" pitchFamily="2" charset="2"/>
              <a:buChar char="ü"/>
            </a:pPr>
            <a:r>
              <a:rPr lang="tr-TR" sz="2000" dirty="0" smtClean="0">
                <a:latin typeface="Agency FB" pitchFamily="34" charset="0"/>
              </a:rPr>
              <a:t>Anı geçmiş zamanı anlatır günlük ise yaşanılan anı anlatır.</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Anı da üzerinden belli bir zaman geçtikten sonra hafıza da kalanlar yazılır bu yüzden unutulan durumlar olabilir ; günlük de ise daha ayrıntılı yazılabilir.</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Anı sonradan yazılır,günlük ise o gün yazılır.</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Anı,günlüğe göre daha nesneldir.</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Anı da günlük de kişinin başından geçen olayı anlatır.</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Anı da günlük de tarihe ışık tutar.Belge niteliğindedir.</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Anı,günlüğe göre daha uzun yazılardır.</a:t>
            </a:r>
          </a:p>
          <a:p>
            <a:pPr>
              <a:buFont typeface="Wingdings" pitchFamily="2" charset="2"/>
              <a:buChar char="ü"/>
            </a:pPr>
            <a:endParaRPr lang="tr-TR" dirty="0">
              <a:latin typeface="Agency FB" pitchFamily="34" charset="0"/>
            </a:endParaRPr>
          </a:p>
        </p:txBody>
      </p:sp>
    </p:spTree>
  </p:cSld>
  <p:clrMapOvr>
    <a:masterClrMapping/>
  </p:clrMapOvr>
  <p:transition spd="med" advClick="0" advTm="10000">
    <p:cover dir="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643050"/>
          </a:xfrm>
        </p:spPr>
        <p:txBody>
          <a:bodyPr>
            <a:normAutofit/>
          </a:bodyPr>
          <a:lstStyle/>
          <a:p>
            <a:r>
              <a:rPr lang="tr-TR" sz="3600" dirty="0" smtClean="0">
                <a:solidFill>
                  <a:schemeClr val="accent1">
                    <a:lumMod val="75000"/>
                  </a:schemeClr>
                </a:solidFill>
                <a:latin typeface="Curlz MT" pitchFamily="82" charset="0"/>
              </a:rPr>
              <a:t>ANI İLE GEZİ YAZISI KARŞILAŞTIRMASI</a:t>
            </a:r>
            <a:endParaRPr lang="tr-TR" sz="3600" dirty="0">
              <a:solidFill>
                <a:schemeClr val="accent1">
                  <a:lumMod val="75000"/>
                </a:schemeClr>
              </a:solidFill>
              <a:latin typeface="Curlz MT" pitchFamily="82" charset="0"/>
            </a:endParaRPr>
          </a:p>
        </p:txBody>
      </p:sp>
      <p:sp>
        <p:nvSpPr>
          <p:cNvPr id="3" name="2 İçerik Yer Tutucusu"/>
          <p:cNvSpPr>
            <a:spLocks noGrp="1"/>
          </p:cNvSpPr>
          <p:nvPr>
            <p:ph idx="1"/>
          </p:nvPr>
        </p:nvSpPr>
        <p:spPr>
          <a:xfrm>
            <a:off x="0" y="1785926"/>
            <a:ext cx="9144000" cy="5072074"/>
          </a:xfrm>
        </p:spPr>
        <p:txBody>
          <a:bodyPr/>
          <a:lstStyle/>
          <a:p>
            <a:pPr>
              <a:buFont typeface="Wingdings" pitchFamily="2" charset="2"/>
              <a:buChar char="ü"/>
            </a:pPr>
            <a:r>
              <a:rPr lang="tr-TR" sz="2000" dirty="0" smtClean="0">
                <a:latin typeface="Agency FB" pitchFamily="34" charset="0"/>
              </a:rPr>
              <a:t>Anı başından geçen olayı anlatır;gezi yazısı ise gezilen yerdeki ilgi çekici ve tarihi yerleri anlatır. </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Anı yazısında daha çok kendisini anlatır,gezi yazısında ise (gezdiği yer)daha çok anlatılır.</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Anı daha çok öznel iken gezi yazısı nesneldir.</a:t>
            </a:r>
          </a:p>
          <a:p>
            <a:pPr>
              <a:buFont typeface="Wingdings" pitchFamily="2" charset="2"/>
              <a:buChar char="ü"/>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Anı yazısında bellekte kalan yazılırken gezi yazısında  o anda yazılabilir.</a:t>
            </a:r>
          </a:p>
          <a:p>
            <a:endParaRPr lang="tr-TR" dirty="0"/>
          </a:p>
        </p:txBody>
      </p:sp>
    </p:spTree>
  </p:cSld>
  <p:clrMapOvr>
    <a:masterClrMapping/>
  </p:clrMapOvr>
  <p:transition spd="med" advClick="0" advTm="10000">
    <p:cover dir="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2908" y="0"/>
            <a:ext cx="9286908" cy="928670"/>
          </a:xfrm>
        </p:spPr>
        <p:txBody>
          <a:bodyPr>
            <a:normAutofit/>
          </a:bodyPr>
          <a:lstStyle/>
          <a:p>
            <a:r>
              <a:rPr lang="tr-TR" dirty="0" smtClean="0">
                <a:solidFill>
                  <a:schemeClr val="accent1">
                    <a:lumMod val="75000"/>
                  </a:schemeClr>
                </a:solidFill>
                <a:latin typeface="Baskerville Old Face" pitchFamily="18" charset="0"/>
              </a:rPr>
              <a:t>                    </a:t>
            </a:r>
            <a:r>
              <a:rPr lang="tr-TR" dirty="0" smtClean="0">
                <a:solidFill>
                  <a:schemeClr val="accent1">
                    <a:lumMod val="75000"/>
                  </a:schemeClr>
                </a:solidFill>
                <a:latin typeface="Curlz MT" pitchFamily="82" charset="0"/>
              </a:rPr>
              <a:t>ANI ÖRNEĞİ</a:t>
            </a:r>
            <a:endParaRPr lang="tr-TR" dirty="0">
              <a:solidFill>
                <a:schemeClr val="accent1">
                  <a:lumMod val="75000"/>
                </a:schemeClr>
              </a:solidFill>
              <a:latin typeface="Curlz MT" pitchFamily="82" charset="0"/>
            </a:endParaRPr>
          </a:p>
        </p:txBody>
      </p:sp>
      <p:sp>
        <p:nvSpPr>
          <p:cNvPr id="3" name="2 İçerik Yer Tutucusu"/>
          <p:cNvSpPr>
            <a:spLocks noGrp="1"/>
          </p:cNvSpPr>
          <p:nvPr>
            <p:ph idx="1"/>
          </p:nvPr>
        </p:nvSpPr>
        <p:spPr>
          <a:xfrm>
            <a:off x="0" y="1214422"/>
            <a:ext cx="9144000" cy="5643578"/>
          </a:xfrm>
        </p:spPr>
        <p:txBody>
          <a:bodyPr>
            <a:normAutofit/>
          </a:bodyPr>
          <a:lstStyle/>
          <a:p>
            <a:pPr>
              <a:buNone/>
            </a:pPr>
            <a:r>
              <a:rPr lang="tr-TR" sz="2200" dirty="0" smtClean="0">
                <a:latin typeface="Baskerville Old Face" pitchFamily="18" charset="0"/>
              </a:rPr>
              <a:t>     </a:t>
            </a:r>
            <a:r>
              <a:rPr lang="tr-TR" sz="2200" dirty="0" smtClean="0">
                <a:latin typeface="Agency FB" pitchFamily="34" charset="0"/>
              </a:rPr>
              <a:t>Çanakkale Geçilmez.</a:t>
            </a:r>
          </a:p>
          <a:p>
            <a:pPr>
              <a:buNone/>
            </a:pPr>
            <a:endParaRPr lang="tr-TR" sz="2200" dirty="0" smtClean="0">
              <a:latin typeface="Agency FB" pitchFamily="34" charset="0"/>
            </a:endParaRPr>
          </a:p>
          <a:p>
            <a:pPr>
              <a:buNone/>
            </a:pPr>
            <a:r>
              <a:rPr lang="tr-TR" sz="2200" dirty="0" smtClean="0">
                <a:latin typeface="Agency FB" pitchFamily="34" charset="0"/>
              </a:rPr>
              <a:t>       10 Ağustos 1915. </a:t>
            </a:r>
            <a:r>
              <a:rPr lang="tr-TR" sz="2200" dirty="0" err="1" smtClean="0">
                <a:latin typeface="Agency FB" pitchFamily="34" charset="0"/>
              </a:rPr>
              <a:t>Conkbayırı'nı</a:t>
            </a:r>
            <a:r>
              <a:rPr lang="tr-TR" sz="2200" dirty="0" smtClean="0">
                <a:latin typeface="Agency FB" pitchFamily="34" charset="0"/>
              </a:rPr>
              <a:t> almak ve bütün boğaza hakim olmak için İngilizler 20.000 kişilik bir kuvvetle günlerce kazdıkları siperlere yerleşmişler, hücum anını bekliyorlardı. Gecenin karanlığı tamamen kalkmış, tan ağarmak üzereydi. 8. tümen komutanı ve diğer subaylarını çağırdım: - Mutlaka düşmanı yeneceğinize inanıyorum ancak siz acele etmeyin, evvela ben ileri gideyim, size ben kırbacımla işaret verdiğim zaman hep birlikte atılırsınız. Bu durumdan askerlerini de haberdar etmelerini istedim. </a:t>
            </a:r>
            <a:br>
              <a:rPr lang="tr-TR" sz="2200" dirty="0" smtClean="0">
                <a:latin typeface="Agency FB" pitchFamily="34" charset="0"/>
              </a:rPr>
            </a:br>
            <a:r>
              <a:rPr lang="tr-TR" sz="2200" dirty="0" smtClean="0">
                <a:latin typeface="Agency FB" pitchFamily="34" charset="0"/>
              </a:rPr>
              <a:t>Hücum baskın şeklinde olacaktı. Sakin adımlarla ve süzülerek düşmana 20 -30 metre yaklaştım. Binlerce askerin bulunduğu </a:t>
            </a:r>
            <a:r>
              <a:rPr lang="tr-TR" sz="2200" dirty="0" err="1" smtClean="0">
                <a:latin typeface="Agency FB" pitchFamily="34" charset="0"/>
              </a:rPr>
              <a:t>Conkbayırı'ndan</a:t>
            </a:r>
            <a:r>
              <a:rPr lang="tr-TR" sz="2200" dirty="0" smtClean="0">
                <a:latin typeface="Agency FB" pitchFamily="34" charset="0"/>
              </a:rPr>
              <a:t> ses çıkmıyordu. Dudaklar sessizce bu sıcak gecede dua ediyordu. Kontrol ettim. Kırbacımı başımın üstüne kaldırıp çevirdim ve birden aşağı indirdim. Saat 4:30 da kıyametler kopmuştu. İngilizler neye uğradıklarını şaşırmıştı. "Allah Allah" sesleri bütün cephelerde, karanlıkta gökleri yıkıyordu.</a:t>
            </a:r>
            <a:r>
              <a:rPr lang="tr-TR" dirty="0" smtClean="0">
                <a:latin typeface="Agency FB" pitchFamily="34" charset="0"/>
              </a:rPr>
              <a:t/>
            </a:r>
            <a:br>
              <a:rPr lang="tr-TR" dirty="0" smtClean="0">
                <a:latin typeface="Agency FB" pitchFamily="34" charset="0"/>
              </a:rPr>
            </a:br>
            <a:endParaRPr lang="tr-TR" dirty="0">
              <a:latin typeface="Agency FB" pitchFamily="34" charset="0"/>
            </a:endParaRPr>
          </a:p>
        </p:txBody>
      </p:sp>
    </p:spTree>
  </p:cSld>
  <p:clrMapOvr>
    <a:masterClrMapping/>
  </p:clrMapOvr>
  <p:transition spd="med" advClick="0" advTm="10000">
    <p:cover dir="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pPr>
              <a:buNone/>
            </a:pPr>
            <a:r>
              <a:rPr lang="tr-TR" dirty="0" smtClean="0">
                <a:latin typeface="Agency FB" pitchFamily="34" charset="0"/>
              </a:rPr>
              <a:t>  </a:t>
            </a:r>
            <a:r>
              <a:rPr lang="tr-TR" sz="2000" dirty="0" smtClean="0">
                <a:latin typeface="Agency FB" pitchFamily="34" charset="0"/>
              </a:rPr>
              <a:t> </a:t>
            </a:r>
          </a:p>
          <a:p>
            <a:pPr>
              <a:buNone/>
            </a:pPr>
            <a:r>
              <a:rPr lang="tr-TR" sz="2000" dirty="0" smtClean="0">
                <a:latin typeface="Agency FB" pitchFamily="34" charset="0"/>
              </a:rPr>
              <a:t>      </a:t>
            </a:r>
          </a:p>
          <a:p>
            <a:pPr>
              <a:buNone/>
            </a:pPr>
            <a:endParaRPr lang="tr-TR" sz="2000" dirty="0" smtClean="0">
              <a:latin typeface="Agency FB" pitchFamily="34" charset="0"/>
            </a:endParaRPr>
          </a:p>
          <a:p>
            <a:pPr>
              <a:buNone/>
            </a:pPr>
            <a:endParaRPr lang="tr-TR" sz="2000" dirty="0" smtClean="0">
              <a:latin typeface="Agency FB" pitchFamily="34" charset="0"/>
            </a:endParaRPr>
          </a:p>
          <a:p>
            <a:pPr>
              <a:buNone/>
            </a:pPr>
            <a:r>
              <a:rPr lang="tr-TR" sz="2000" dirty="0" smtClean="0">
                <a:latin typeface="Agency FB" pitchFamily="34" charset="0"/>
              </a:rPr>
              <a:t>        Her taraf duman içinde ve heyecan her yere hakim olmuştu. Düşmanın topçu ateşi büyük çukurlar açıyor, her tarafa şarapnel ve kurşun yağıyordu. Büyük bir şarapnel parçası tam kalbimin üzerine çarptı, sarsıldım, elimi göğsüme götürdüm, kan akmıyordu. Olayı Yarbay Servet Bey'den başka kimse görmemişti. Ona parmağımla susmasını emrettim. Çünkü vurulduğumun duyulması bütün cephelerde panik yaratabilirdi. Kalbimin üzerinde bulunan saat param parça olmuştu. O gün akşama kadar birliklerin başında daha hırslı olarak çarpmıştım. Yalnız bu şarapnel vücudumla kalbimin üzerinde aylarca gitmeyen derin bir kan lekesi bırakmıştı. Aynı günün gecesi, yani 10 Ağustos günü, beni mutlak ölümden kurtaran ve parçalanan saatimi Ordu Komutanı Liman </a:t>
            </a:r>
            <a:r>
              <a:rPr lang="tr-TR" sz="2000" dirty="0" err="1" smtClean="0">
                <a:latin typeface="Agency FB" pitchFamily="34" charset="0"/>
              </a:rPr>
              <a:t>von</a:t>
            </a:r>
            <a:r>
              <a:rPr lang="tr-TR" sz="2000" dirty="0" smtClean="0">
                <a:latin typeface="Agency FB" pitchFamily="34" charset="0"/>
              </a:rPr>
              <a:t> </a:t>
            </a:r>
            <a:r>
              <a:rPr lang="tr-TR" sz="2000" dirty="0" err="1" smtClean="0">
                <a:latin typeface="Agency FB" pitchFamily="34" charset="0"/>
              </a:rPr>
              <a:t>Sanders</a:t>
            </a:r>
            <a:r>
              <a:rPr lang="tr-TR" sz="2000" dirty="0" smtClean="0">
                <a:latin typeface="Agency FB" pitchFamily="34" charset="0"/>
              </a:rPr>
              <a:t> Paşa' ya hatıra olarak verdim. Çok şaşırmış, heyecanlanmıştı. Kendisi de alıp cep saatini bana hediye etti. Bu hücumlarda İngilizler binlerce ölü bırakarak tamamen geri çekildi ve Çanakkale' </a:t>
            </a:r>
            <a:r>
              <a:rPr lang="tr-TR" sz="2000" dirty="0" err="1" smtClean="0">
                <a:latin typeface="Agency FB" pitchFamily="34" charset="0"/>
              </a:rPr>
              <a:t>nin</a:t>
            </a:r>
            <a:r>
              <a:rPr lang="tr-TR" sz="2000" dirty="0" smtClean="0">
                <a:latin typeface="Agency FB" pitchFamily="34" charset="0"/>
              </a:rPr>
              <a:t> geçilmeyeceğini iyice anlamış oldular</a:t>
            </a:r>
            <a:r>
              <a:rPr lang="tr-TR" dirty="0" smtClean="0">
                <a:latin typeface="Agency FB" pitchFamily="34" charset="0"/>
              </a:rPr>
              <a:t>.</a:t>
            </a:r>
            <a:br>
              <a:rPr lang="tr-TR" dirty="0" smtClean="0">
                <a:latin typeface="Agency FB" pitchFamily="34" charset="0"/>
              </a:rPr>
            </a:br>
            <a:r>
              <a:rPr lang="tr-TR" dirty="0" smtClean="0">
                <a:latin typeface="Agency FB" pitchFamily="34" charset="0"/>
              </a:rPr>
              <a:t/>
            </a:r>
            <a:br>
              <a:rPr lang="tr-TR" dirty="0" smtClean="0">
                <a:latin typeface="Agency FB" pitchFamily="34" charset="0"/>
              </a:rPr>
            </a:br>
            <a:endParaRPr lang="tr-TR" dirty="0">
              <a:latin typeface="Agency FB" pitchFamily="34" charset="0"/>
            </a:endParaRPr>
          </a:p>
        </p:txBody>
      </p:sp>
    </p:spTree>
  </p:cSld>
  <p:clrMapOvr>
    <a:masterClrMapping/>
  </p:clrMapOvr>
  <p:transition spd="med" advClick="0" advTm="10000">
    <p:cover dir="ru"/>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Özel 7">
      <a:dk1>
        <a:sysClr val="windowText" lastClr="000000"/>
      </a:dk1>
      <a:lt1>
        <a:sysClr val="window" lastClr="FFFFFF"/>
      </a:lt1>
      <a:dk2>
        <a:srgbClr val="666666"/>
      </a:dk2>
      <a:lt2>
        <a:srgbClr val="D2D2D2"/>
      </a:lt2>
      <a:accent1>
        <a:srgbClr val="FFFF65"/>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84</TotalTime>
  <Words>625</Words>
  <PresentationFormat>Ekran Gösterisi (4:3)</PresentationFormat>
  <Paragraphs>90</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Canlı</vt:lpstr>
      <vt:lpstr>Slayt 1</vt:lpstr>
      <vt:lpstr>                      ANI </vt:lpstr>
      <vt:lpstr>Slayt 3</vt:lpstr>
      <vt:lpstr>     ANI TÜRÜNÜN EN ÖNEMLİ ESERLERİ</vt:lpstr>
      <vt:lpstr>Slayt 5</vt:lpstr>
      <vt:lpstr>ANI İLE GÜNLÜK KARŞILAŞTIRMASI</vt:lpstr>
      <vt:lpstr>ANI İLE GEZİ YAZISI KARŞILAŞTIRMASI</vt:lpstr>
      <vt:lpstr>                    ANI ÖRNEĞİ</vt:lpstr>
      <vt:lpstr>Slayt 9</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ANI </dc:title>
  <dc:creator>PC</dc:creator>
  <cp:lastModifiedBy>SONY</cp:lastModifiedBy>
  <cp:revision>16</cp:revision>
  <dcterms:created xsi:type="dcterms:W3CDTF">2017-04-01T16:47:17Z</dcterms:created>
  <dcterms:modified xsi:type="dcterms:W3CDTF">2017-04-13T20:52:39Z</dcterms:modified>
</cp:coreProperties>
</file>