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>
    <p:sndAc>
      <p:stSnd>
        <p:snd r:embed="rId13" name="chimes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0"/>
            <a:ext cx="8072494" cy="6643710"/>
          </a:xfrm>
        </p:spPr>
        <p:txBody>
          <a:bodyPr>
            <a:normAutofit/>
          </a:bodyPr>
          <a:lstStyle/>
          <a:p>
            <a:pPr algn="l"/>
            <a:r>
              <a:rPr lang="tr-TR" b="1" u="sng" dirty="0" smtClean="0">
                <a:solidFill>
                  <a:srgbClr val="FF0000"/>
                </a:solidFill>
              </a:rPr>
              <a:t> </a:t>
            </a:r>
            <a:r>
              <a:rPr lang="tr-TR" b="1" u="sng" dirty="0" smtClean="0">
                <a:solidFill>
                  <a:srgbClr val="FF0000"/>
                </a:solidFill>
              </a:rPr>
              <a:t>                     </a:t>
            </a:r>
            <a:r>
              <a:rPr lang="tr-TR" sz="2500" b="1" u="sng" dirty="0" smtClean="0">
                <a:solidFill>
                  <a:srgbClr val="FF0000"/>
                </a:solidFill>
              </a:rPr>
              <a:t>1980 </a:t>
            </a:r>
            <a:r>
              <a:rPr lang="tr-TR" sz="2500" b="1" u="sng" dirty="0" smtClean="0">
                <a:solidFill>
                  <a:srgbClr val="FF0000"/>
                </a:solidFill>
              </a:rPr>
              <a:t>Sonrası </a:t>
            </a:r>
            <a:r>
              <a:rPr lang="tr-TR" sz="2500" b="1" u="sng" dirty="0" smtClean="0">
                <a:solidFill>
                  <a:srgbClr val="FF0000"/>
                </a:solidFill>
              </a:rPr>
              <a:t>Şiir</a:t>
            </a:r>
          </a:p>
          <a:p>
            <a:pPr algn="l"/>
            <a:endParaRPr lang="tr-TR" sz="2500" b="1" u="sng" dirty="0" smtClean="0">
              <a:solidFill>
                <a:srgbClr val="FF0000"/>
              </a:solidFill>
            </a:endParaRPr>
          </a:p>
          <a:p>
            <a:pPr algn="l"/>
            <a:r>
              <a:rPr lang="tr-TR" sz="2500" dirty="0" smtClean="0">
                <a:solidFill>
                  <a:schemeClr val="tx2">
                    <a:lumMod val="75000"/>
                  </a:schemeClr>
                </a:solidFill>
              </a:rPr>
              <a:t>-   </a:t>
            </a:r>
            <a:r>
              <a:rPr lang="tr-TR" sz="2500" dirty="0" smtClean="0">
                <a:solidFill>
                  <a:srgbClr val="7030A0"/>
                </a:solidFill>
              </a:rPr>
              <a:t>Bu </a:t>
            </a:r>
            <a:r>
              <a:rPr lang="tr-TR" sz="2500" dirty="0" smtClean="0">
                <a:solidFill>
                  <a:srgbClr val="7030A0"/>
                </a:solidFill>
              </a:rPr>
              <a:t>dönem de şiir ideoloji ve düşünceyi yayma aracı olmaktan çıkmıştır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pPr algn="l"/>
            <a:endParaRPr lang="tr-TR" sz="2500" dirty="0" smtClean="0">
              <a:solidFill>
                <a:srgbClr val="7030A0"/>
              </a:solidFill>
            </a:endParaRPr>
          </a:p>
          <a:p>
            <a:pPr algn="l"/>
            <a:r>
              <a:rPr lang="tr-TR" sz="2500" dirty="0" smtClean="0">
                <a:solidFill>
                  <a:srgbClr val="7030A0"/>
                </a:solidFill>
              </a:rPr>
              <a:t>- </a:t>
            </a:r>
            <a:r>
              <a:rPr lang="tr-TR" sz="2500" dirty="0" smtClean="0">
                <a:solidFill>
                  <a:srgbClr val="7030A0"/>
                </a:solidFill>
              </a:rPr>
              <a:t>  Şiir </a:t>
            </a:r>
            <a:r>
              <a:rPr lang="tr-TR" sz="2500" dirty="0" smtClean="0">
                <a:solidFill>
                  <a:srgbClr val="7030A0"/>
                </a:solidFill>
              </a:rPr>
              <a:t>araç değil amaç olmuş ve esas konusunun birey olduğuna inanılmıştır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pPr algn="l"/>
            <a:endParaRPr lang="tr-TR" sz="2500" dirty="0" smtClean="0">
              <a:solidFill>
                <a:srgbClr val="7030A0"/>
              </a:solidFill>
            </a:endParaRPr>
          </a:p>
          <a:p>
            <a:pPr algn="l"/>
            <a:r>
              <a:rPr lang="tr-TR" sz="2500" dirty="0" smtClean="0">
                <a:solidFill>
                  <a:srgbClr val="7030A0"/>
                </a:solidFill>
              </a:rPr>
              <a:t>- </a:t>
            </a:r>
            <a:r>
              <a:rPr lang="tr-TR" sz="2500" dirty="0" smtClean="0">
                <a:solidFill>
                  <a:srgbClr val="7030A0"/>
                </a:solidFill>
              </a:rPr>
              <a:t>  Bu </a:t>
            </a:r>
            <a:r>
              <a:rPr lang="tr-TR" sz="2500" dirty="0" smtClean="0">
                <a:solidFill>
                  <a:srgbClr val="7030A0"/>
                </a:solidFill>
              </a:rPr>
              <a:t>dönemde medya önem kazanmıştır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pPr algn="l"/>
            <a:endParaRPr lang="tr-TR" sz="2500" dirty="0" smtClean="0">
              <a:solidFill>
                <a:srgbClr val="7030A0"/>
              </a:solidFill>
            </a:endParaRPr>
          </a:p>
          <a:p>
            <a:pPr algn="l"/>
            <a:r>
              <a:rPr lang="tr-TR" sz="2500" dirty="0" smtClean="0">
                <a:solidFill>
                  <a:srgbClr val="7030A0"/>
                </a:solidFill>
              </a:rPr>
              <a:t>-   Şiir </a:t>
            </a:r>
            <a:r>
              <a:rPr lang="tr-TR" sz="2500" dirty="0" smtClean="0">
                <a:solidFill>
                  <a:srgbClr val="7030A0"/>
                </a:solidFill>
              </a:rPr>
              <a:t>popüler kültürün bir parçası olmuştur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pPr algn="l"/>
            <a:endParaRPr lang="tr-TR" sz="2500" dirty="0" smtClean="0">
              <a:solidFill>
                <a:srgbClr val="7030A0"/>
              </a:solidFill>
            </a:endParaRPr>
          </a:p>
          <a:p>
            <a:pPr algn="l"/>
            <a:r>
              <a:rPr lang="tr-TR" sz="2500" dirty="0" smtClean="0">
                <a:solidFill>
                  <a:srgbClr val="7030A0"/>
                </a:solidFill>
              </a:rPr>
              <a:t>-   Şiirle </a:t>
            </a:r>
            <a:r>
              <a:rPr lang="tr-TR" sz="2500" dirty="0" smtClean="0">
                <a:solidFill>
                  <a:srgbClr val="7030A0"/>
                </a:solidFill>
              </a:rPr>
              <a:t>ilgili klipler, </a:t>
            </a:r>
            <a:r>
              <a:rPr lang="tr-TR" sz="2500" dirty="0" err="1" smtClean="0">
                <a:solidFill>
                  <a:srgbClr val="7030A0"/>
                </a:solidFill>
              </a:rPr>
              <a:t>cd</a:t>
            </a:r>
            <a:r>
              <a:rPr lang="tr-TR" sz="2500" dirty="0" smtClean="0">
                <a:solidFill>
                  <a:srgbClr val="7030A0"/>
                </a:solidFill>
              </a:rPr>
              <a:t>. Gibi medyada tanıtma modası </a:t>
            </a:r>
            <a:r>
              <a:rPr lang="tr-TR" sz="2500" dirty="0" smtClean="0">
                <a:solidFill>
                  <a:srgbClr val="7030A0"/>
                </a:solidFill>
              </a:rPr>
              <a:t>   doğmuştur.</a:t>
            </a:r>
          </a:p>
          <a:p>
            <a:pPr algn="l"/>
            <a:endParaRPr lang="tr-TR" sz="2500" dirty="0" smtClean="0"/>
          </a:p>
          <a:p>
            <a:pPr algn="l"/>
            <a:endParaRPr lang="tr-TR" sz="2500" b="1" u="sng" dirty="0" smtClean="0"/>
          </a:p>
        </p:txBody>
      </p:sp>
      <p:sp>
        <p:nvSpPr>
          <p:cNvPr id="4" name="3 Gülen Yüz"/>
          <p:cNvSpPr/>
          <p:nvPr/>
        </p:nvSpPr>
        <p:spPr>
          <a:xfrm>
            <a:off x="285720" y="1142984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5" name="4 Gülen Yüz"/>
          <p:cNvSpPr/>
          <p:nvPr/>
        </p:nvSpPr>
        <p:spPr>
          <a:xfrm>
            <a:off x="285720" y="4643446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Gülen Yüz"/>
          <p:cNvSpPr/>
          <p:nvPr/>
        </p:nvSpPr>
        <p:spPr>
          <a:xfrm>
            <a:off x="285720" y="371475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7" name="6 Gülen Yüz"/>
          <p:cNvSpPr/>
          <p:nvPr/>
        </p:nvSpPr>
        <p:spPr>
          <a:xfrm>
            <a:off x="285720" y="2428868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8" name="7 Gülen Yüz"/>
          <p:cNvSpPr/>
          <p:nvPr/>
        </p:nvSpPr>
        <p:spPr>
          <a:xfrm>
            <a:off x="285720" y="550070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fade thruBlk="1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500" dirty="0" smtClean="0"/>
              <a:t> </a:t>
            </a:r>
            <a:r>
              <a:rPr lang="tr-TR" sz="2500" dirty="0" smtClean="0">
                <a:solidFill>
                  <a:srgbClr val="7030A0"/>
                </a:solidFill>
              </a:rPr>
              <a:t>   Ahmet </a:t>
            </a:r>
            <a:r>
              <a:rPr lang="tr-TR" sz="2500" dirty="0" smtClean="0">
                <a:solidFill>
                  <a:srgbClr val="7030A0"/>
                </a:solidFill>
              </a:rPr>
              <a:t>Haşim, Yahya Kemal, Behçet </a:t>
            </a:r>
            <a:r>
              <a:rPr lang="tr-TR" sz="2500" dirty="0" err="1" smtClean="0">
                <a:solidFill>
                  <a:srgbClr val="7030A0"/>
                </a:solidFill>
              </a:rPr>
              <a:t>Necatigil</a:t>
            </a:r>
            <a:r>
              <a:rPr lang="tr-TR" sz="2500" dirty="0" smtClean="0">
                <a:solidFill>
                  <a:srgbClr val="7030A0"/>
                </a:solidFill>
              </a:rPr>
              <a:t> , </a:t>
            </a:r>
            <a:r>
              <a:rPr lang="tr-TR" sz="2500" dirty="0" err="1" smtClean="0">
                <a:solidFill>
                  <a:srgbClr val="7030A0"/>
                </a:solidFill>
              </a:rPr>
              <a:t>Asaf</a:t>
            </a:r>
            <a:r>
              <a:rPr lang="tr-TR" sz="2500" dirty="0" smtClean="0">
                <a:solidFill>
                  <a:srgbClr val="7030A0"/>
                </a:solidFill>
              </a:rPr>
              <a:t> Halet Çelebi, Ahmet Muhip </a:t>
            </a:r>
            <a:r>
              <a:rPr lang="tr-TR" sz="2500" dirty="0" err="1" smtClean="0">
                <a:solidFill>
                  <a:srgbClr val="7030A0"/>
                </a:solidFill>
              </a:rPr>
              <a:t>Dıronas</a:t>
            </a:r>
            <a:r>
              <a:rPr lang="tr-TR" sz="2500" dirty="0" smtClean="0">
                <a:solidFill>
                  <a:srgbClr val="7030A0"/>
                </a:solidFill>
              </a:rPr>
              <a:t> gibi sanatçılardan etkilenmiştir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</a:t>
            </a:r>
            <a:r>
              <a:rPr lang="tr-TR" sz="2500" dirty="0" smtClean="0">
                <a:solidFill>
                  <a:srgbClr val="7030A0"/>
                </a:solidFill>
              </a:rPr>
              <a:t>    İkinci </a:t>
            </a:r>
            <a:r>
              <a:rPr lang="tr-TR" sz="2500" dirty="0" smtClean="0">
                <a:solidFill>
                  <a:srgbClr val="7030A0"/>
                </a:solidFill>
              </a:rPr>
              <a:t>Yeni şiir etkisinden uzaklaşan şair sonraki şiirlerinde Tasavvufi, mistik öğeleri içeren özgün şiirler yazmaya </a:t>
            </a:r>
            <a:r>
              <a:rPr lang="tr-TR" sz="2500" dirty="0" smtClean="0">
                <a:solidFill>
                  <a:srgbClr val="7030A0"/>
                </a:solidFill>
              </a:rPr>
              <a:t>başlamıştır.  </a:t>
            </a: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</a:t>
            </a:r>
            <a:r>
              <a:rPr lang="tr-TR" sz="2500" dirty="0" smtClean="0">
                <a:solidFill>
                  <a:srgbClr val="7030A0"/>
                </a:solidFill>
              </a:rPr>
              <a:t>    </a:t>
            </a: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</a:t>
            </a:r>
            <a:r>
              <a:rPr lang="tr-TR" sz="2500" dirty="0" smtClean="0">
                <a:solidFill>
                  <a:srgbClr val="7030A0"/>
                </a:solidFill>
              </a:rPr>
              <a:t>    Şiirler </a:t>
            </a:r>
            <a:r>
              <a:rPr lang="tr-TR" sz="2500" dirty="0" smtClean="0">
                <a:solidFill>
                  <a:srgbClr val="7030A0"/>
                </a:solidFill>
              </a:rPr>
              <a:t>de özellikle “Benzetmelerden” yararlanmıştır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</a:t>
            </a:r>
            <a:r>
              <a:rPr lang="tr-TR" sz="2500" dirty="0" smtClean="0">
                <a:solidFill>
                  <a:srgbClr val="7030A0"/>
                </a:solidFill>
              </a:rPr>
              <a:t>   “</a:t>
            </a:r>
            <a:r>
              <a:rPr lang="tr-TR" sz="2500" dirty="0" smtClean="0">
                <a:solidFill>
                  <a:srgbClr val="7030A0"/>
                </a:solidFill>
              </a:rPr>
              <a:t>Hüzün, Yalnızlık, Kaçış, Ölüm Korkusu” gibi temalar işlenmiştir.</a:t>
            </a:r>
          </a:p>
          <a:p>
            <a:endParaRPr lang="tr-TR" dirty="0"/>
          </a:p>
        </p:txBody>
      </p:sp>
      <p:sp>
        <p:nvSpPr>
          <p:cNvPr id="4" name="3 Gülen Yüz"/>
          <p:cNvSpPr/>
          <p:nvPr/>
        </p:nvSpPr>
        <p:spPr>
          <a:xfrm>
            <a:off x="357158" y="642918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5" name="4 Gülen Yüz"/>
          <p:cNvSpPr/>
          <p:nvPr/>
        </p:nvSpPr>
        <p:spPr>
          <a:xfrm>
            <a:off x="357158" y="228599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Gülen Yüz"/>
          <p:cNvSpPr/>
          <p:nvPr/>
        </p:nvSpPr>
        <p:spPr>
          <a:xfrm>
            <a:off x="357158" y="3929066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7" name="6 Gülen Yüz"/>
          <p:cNvSpPr/>
          <p:nvPr/>
        </p:nvSpPr>
        <p:spPr>
          <a:xfrm>
            <a:off x="428596" y="4857760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ESERLERİ </a:t>
            </a:r>
            <a:r>
              <a:rPr lang="tr-TR" dirty="0" smtClean="0">
                <a:solidFill>
                  <a:srgbClr val="FF0000"/>
                </a:solidFill>
              </a:rPr>
              <a:t>ŞUNLARDIR</a:t>
            </a:r>
          </a:p>
          <a:p>
            <a:endParaRPr lang="tr-TR" dirty="0" smtClean="0">
              <a:solidFill>
                <a:srgbClr val="FF0000"/>
              </a:solidFill>
            </a:endParaRPr>
          </a:p>
          <a:p>
            <a:r>
              <a:rPr lang="tr-TR" u="sng" dirty="0" smtClean="0">
                <a:solidFill>
                  <a:srgbClr val="FF0000"/>
                </a:solidFill>
              </a:rPr>
              <a:t>ŞİİR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7030A0"/>
                </a:solidFill>
              </a:rPr>
              <a:t>Doğu </a:t>
            </a:r>
            <a:r>
              <a:rPr lang="tr-TR" dirty="0" smtClean="0">
                <a:solidFill>
                  <a:srgbClr val="7030A0"/>
                </a:solidFill>
              </a:rPr>
              <a:t>Şiirleri (Yeditepe Şiir Armağanı ödülünü kazandı)</a:t>
            </a:r>
          </a:p>
          <a:p>
            <a:r>
              <a:rPr lang="tr-TR" dirty="0" smtClean="0">
                <a:solidFill>
                  <a:srgbClr val="7030A0"/>
                </a:solidFill>
              </a:rPr>
              <a:t>Bakış </a:t>
            </a:r>
            <a:r>
              <a:rPr lang="tr-TR" dirty="0" smtClean="0">
                <a:solidFill>
                  <a:srgbClr val="7030A0"/>
                </a:solidFill>
              </a:rPr>
              <a:t>Kuşu</a:t>
            </a:r>
          </a:p>
          <a:p>
            <a:r>
              <a:rPr lang="tr-TR" dirty="0" err="1" smtClean="0">
                <a:solidFill>
                  <a:srgbClr val="7030A0"/>
                </a:solidFill>
              </a:rPr>
              <a:t>Bahreddin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smtClean="0">
                <a:solidFill>
                  <a:srgbClr val="7030A0"/>
                </a:solidFill>
              </a:rPr>
              <a:t>Üzerine Şiirler</a:t>
            </a:r>
          </a:p>
          <a:p>
            <a:r>
              <a:rPr lang="tr-TR" dirty="0" smtClean="0">
                <a:solidFill>
                  <a:srgbClr val="7030A0"/>
                </a:solidFill>
              </a:rPr>
              <a:t>Zaman </a:t>
            </a:r>
            <a:r>
              <a:rPr lang="tr-TR" dirty="0" smtClean="0">
                <a:solidFill>
                  <a:srgbClr val="7030A0"/>
                </a:solidFill>
              </a:rPr>
              <a:t>Şiirleri</a:t>
            </a:r>
          </a:p>
          <a:p>
            <a:r>
              <a:rPr lang="tr-TR" dirty="0" smtClean="0">
                <a:solidFill>
                  <a:srgbClr val="7030A0"/>
                </a:solidFill>
              </a:rPr>
              <a:t>Hüzün </a:t>
            </a:r>
            <a:r>
              <a:rPr lang="tr-TR" dirty="0" smtClean="0">
                <a:solidFill>
                  <a:srgbClr val="7030A0"/>
                </a:solidFill>
              </a:rPr>
              <a:t>ki En Çok Yakışandır Bize</a:t>
            </a:r>
          </a:p>
          <a:p>
            <a:r>
              <a:rPr lang="tr-TR" dirty="0" smtClean="0">
                <a:solidFill>
                  <a:srgbClr val="7030A0"/>
                </a:solidFill>
              </a:rPr>
              <a:t>Ayna </a:t>
            </a:r>
            <a:r>
              <a:rPr lang="tr-TR" dirty="0" smtClean="0">
                <a:solidFill>
                  <a:srgbClr val="7030A0"/>
                </a:solidFill>
              </a:rPr>
              <a:t>Şiirleri</a:t>
            </a:r>
          </a:p>
          <a:p>
            <a:r>
              <a:rPr lang="tr-TR" dirty="0" smtClean="0">
                <a:solidFill>
                  <a:srgbClr val="7030A0"/>
                </a:solidFill>
              </a:rPr>
              <a:t>Yaz </a:t>
            </a:r>
            <a:r>
              <a:rPr lang="tr-TR" dirty="0" smtClean="0">
                <a:solidFill>
                  <a:srgbClr val="7030A0"/>
                </a:solidFill>
              </a:rPr>
              <a:t>Şiirleri</a:t>
            </a:r>
          </a:p>
          <a:p>
            <a:r>
              <a:rPr lang="tr-TR" dirty="0" smtClean="0">
                <a:solidFill>
                  <a:srgbClr val="7030A0"/>
                </a:solidFill>
              </a:rPr>
              <a:t>Akşam </a:t>
            </a:r>
            <a:r>
              <a:rPr lang="tr-TR" dirty="0" smtClean="0">
                <a:solidFill>
                  <a:srgbClr val="7030A0"/>
                </a:solidFill>
              </a:rPr>
              <a:t>Şiirleri</a:t>
            </a:r>
          </a:p>
          <a:p>
            <a:r>
              <a:rPr lang="tr-TR" dirty="0" smtClean="0">
                <a:solidFill>
                  <a:srgbClr val="7030A0"/>
                </a:solidFill>
              </a:rPr>
              <a:t>Gizemli </a:t>
            </a:r>
            <a:r>
              <a:rPr lang="tr-TR" dirty="0" smtClean="0">
                <a:solidFill>
                  <a:srgbClr val="7030A0"/>
                </a:solidFill>
              </a:rPr>
              <a:t>Şiirler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spd="med">
    <p:cut thruBlk="1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tr-TR" sz="2500" u="sng" dirty="0" smtClean="0">
                <a:solidFill>
                  <a:srgbClr val="FF0000"/>
                </a:solidFill>
              </a:rPr>
              <a:t>Anı-Deneme-İncelemeler</a:t>
            </a:r>
          </a:p>
          <a:p>
            <a:endParaRPr lang="tr-TR" sz="2500" dirty="0" smtClean="0"/>
          </a:p>
          <a:p>
            <a:r>
              <a:rPr lang="tr-TR" sz="2500" dirty="0" smtClean="0">
                <a:solidFill>
                  <a:srgbClr val="7030A0"/>
                </a:solidFill>
              </a:rPr>
              <a:t>Kültür </a:t>
            </a:r>
            <a:r>
              <a:rPr lang="tr-TR" sz="2500" dirty="0" smtClean="0">
                <a:solidFill>
                  <a:srgbClr val="7030A0"/>
                </a:solidFill>
              </a:rPr>
              <a:t>Üzerine (Deneme)</a:t>
            </a:r>
          </a:p>
          <a:p>
            <a:r>
              <a:rPr lang="tr-TR" sz="2500" dirty="0" smtClean="0">
                <a:solidFill>
                  <a:srgbClr val="7030A0"/>
                </a:solidFill>
              </a:rPr>
              <a:t>Ulusal </a:t>
            </a:r>
            <a:r>
              <a:rPr lang="tr-TR" sz="2500" dirty="0" smtClean="0">
                <a:solidFill>
                  <a:srgbClr val="7030A0"/>
                </a:solidFill>
              </a:rPr>
              <a:t>Kültür (inceleme)</a:t>
            </a:r>
          </a:p>
          <a:p>
            <a:r>
              <a:rPr lang="tr-TR" sz="2500" dirty="0" smtClean="0">
                <a:solidFill>
                  <a:srgbClr val="7030A0"/>
                </a:solidFill>
              </a:rPr>
              <a:t>Felsefe </a:t>
            </a:r>
            <a:r>
              <a:rPr lang="tr-TR" sz="2500" dirty="0" smtClean="0">
                <a:solidFill>
                  <a:srgbClr val="7030A0"/>
                </a:solidFill>
              </a:rPr>
              <a:t>(inceleme)</a:t>
            </a:r>
          </a:p>
          <a:p>
            <a:r>
              <a:rPr lang="tr-TR" sz="2500" dirty="0" smtClean="0">
                <a:solidFill>
                  <a:srgbClr val="7030A0"/>
                </a:solidFill>
              </a:rPr>
              <a:t>Bulanık </a:t>
            </a:r>
            <a:r>
              <a:rPr lang="tr-TR" sz="2500" dirty="0" smtClean="0">
                <a:solidFill>
                  <a:srgbClr val="7030A0"/>
                </a:solidFill>
              </a:rPr>
              <a:t>Defterler (Anı)</a:t>
            </a:r>
          </a:p>
          <a:p>
            <a:r>
              <a:rPr lang="tr-TR" sz="2500" dirty="0" smtClean="0">
                <a:solidFill>
                  <a:srgbClr val="7030A0"/>
                </a:solidFill>
              </a:rPr>
              <a:t>Ceviz </a:t>
            </a:r>
            <a:r>
              <a:rPr lang="tr-TR" sz="2500" dirty="0" smtClean="0">
                <a:solidFill>
                  <a:srgbClr val="7030A0"/>
                </a:solidFill>
              </a:rPr>
              <a:t>Sandıktaki Anılar (Anı)</a:t>
            </a:r>
            <a:br>
              <a:rPr lang="tr-TR" sz="2500" dirty="0" smtClean="0">
                <a:solidFill>
                  <a:srgbClr val="7030A0"/>
                </a:solidFill>
              </a:rPr>
            </a:br>
            <a:endParaRPr lang="tr-TR" sz="2500" dirty="0" smtClean="0">
              <a:solidFill>
                <a:srgbClr val="7030A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ransition spd="med">
    <p:wipe dir="u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0"/>
            <a:ext cx="8229600" cy="6429396"/>
          </a:xfrm>
        </p:spPr>
        <p:txBody>
          <a:bodyPr>
            <a:normAutofit fontScale="70000" lnSpcReduction="20000"/>
          </a:bodyPr>
          <a:lstStyle/>
          <a:p>
            <a:r>
              <a:rPr lang="tr-TR" sz="2900" dirty="0" smtClean="0">
                <a:solidFill>
                  <a:srgbClr val="FF0000"/>
                </a:solidFill>
              </a:rPr>
              <a:t> </a:t>
            </a:r>
            <a:r>
              <a:rPr lang="tr-TR" sz="2900" dirty="0" smtClean="0">
                <a:solidFill>
                  <a:srgbClr val="FF0000"/>
                </a:solidFill>
              </a:rPr>
              <a:t>                               HÜSEYİN ATLANSOY</a:t>
            </a:r>
          </a:p>
          <a:p>
            <a:pPr>
              <a:buNone/>
            </a:pPr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1962 </a:t>
            </a:r>
            <a:r>
              <a:rPr lang="tr-TR" sz="2900" dirty="0" smtClean="0">
                <a:solidFill>
                  <a:srgbClr val="7030A0"/>
                </a:solidFill>
              </a:rPr>
              <a:t>yılında Eskişehir’de doğmuştur</a:t>
            </a:r>
            <a:r>
              <a:rPr lang="tr-TR" sz="2900" dirty="0" smtClean="0">
                <a:solidFill>
                  <a:srgbClr val="7030A0"/>
                </a:solidFill>
              </a:rPr>
              <a:t>.</a:t>
            </a:r>
          </a:p>
          <a:p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İstanbul </a:t>
            </a:r>
            <a:r>
              <a:rPr lang="tr-TR" sz="2900" dirty="0" smtClean="0">
                <a:solidFill>
                  <a:srgbClr val="7030A0"/>
                </a:solidFill>
              </a:rPr>
              <a:t>Üniversitesi Edebiyat Fakültesi sosyoloji bölümünü okumuştur</a:t>
            </a:r>
            <a:r>
              <a:rPr lang="tr-TR" sz="2900" dirty="0" smtClean="0">
                <a:solidFill>
                  <a:srgbClr val="7030A0"/>
                </a:solidFill>
              </a:rPr>
              <a:t>.</a:t>
            </a:r>
          </a:p>
          <a:p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Şiirlerini </a:t>
            </a:r>
            <a:r>
              <a:rPr lang="tr-TR" sz="2900" dirty="0" smtClean="0">
                <a:solidFill>
                  <a:srgbClr val="7030A0"/>
                </a:solidFill>
              </a:rPr>
              <a:t>“Diriliş, Dergah, Kayıtlar, İpek Dili, Hece Dergisi, </a:t>
            </a:r>
            <a:r>
              <a:rPr lang="tr-TR" sz="2900" dirty="0" err="1" smtClean="0">
                <a:solidFill>
                  <a:srgbClr val="7030A0"/>
                </a:solidFill>
              </a:rPr>
              <a:t>Kaşgar</a:t>
            </a:r>
            <a:r>
              <a:rPr lang="tr-TR" sz="2900" dirty="0" smtClean="0">
                <a:solidFill>
                  <a:srgbClr val="7030A0"/>
                </a:solidFill>
              </a:rPr>
              <a:t>, Yedi İklim” gibi dergilerde yayımlanmıştır</a:t>
            </a:r>
            <a:r>
              <a:rPr lang="tr-TR" sz="29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 1980 </a:t>
            </a:r>
            <a:r>
              <a:rPr lang="tr-TR" sz="2900" dirty="0" smtClean="0">
                <a:solidFill>
                  <a:srgbClr val="7030A0"/>
                </a:solidFill>
              </a:rPr>
              <a:t>sonrası şiirin en önemli temsilcilerindendir</a:t>
            </a:r>
            <a:r>
              <a:rPr lang="tr-TR" sz="2900" dirty="0" smtClean="0">
                <a:solidFill>
                  <a:srgbClr val="7030A0"/>
                </a:solidFill>
              </a:rPr>
              <a:t>.</a:t>
            </a:r>
          </a:p>
          <a:p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  Şiiri </a:t>
            </a:r>
            <a:r>
              <a:rPr lang="tr-TR" sz="2900" dirty="0" smtClean="0">
                <a:solidFill>
                  <a:srgbClr val="7030A0"/>
                </a:solidFill>
              </a:rPr>
              <a:t>o kadar çok seviyor ki “şiir yazmasaydım hayatım olmazdı.” Diyecek kadar şiire düşkündür</a:t>
            </a:r>
            <a:r>
              <a:rPr lang="tr-TR" sz="29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“</a:t>
            </a:r>
            <a:r>
              <a:rPr lang="tr-TR" sz="2900" dirty="0" smtClean="0">
                <a:solidFill>
                  <a:srgbClr val="7030A0"/>
                </a:solidFill>
              </a:rPr>
              <a:t>Aşk, çocuk, ölüm, medeniyet” gibi temalar işlenmiştir</a:t>
            </a:r>
            <a:r>
              <a:rPr lang="tr-TR" sz="29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 Şiirlerinde </a:t>
            </a:r>
            <a:r>
              <a:rPr lang="tr-TR" sz="2900" dirty="0" smtClean="0">
                <a:solidFill>
                  <a:srgbClr val="7030A0"/>
                </a:solidFill>
              </a:rPr>
              <a:t>“ilaç” kelimesini çok kullanmıştır</a:t>
            </a:r>
            <a:r>
              <a:rPr lang="tr-TR" sz="29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“</a:t>
            </a:r>
            <a:r>
              <a:rPr lang="tr-TR" sz="2900" dirty="0" smtClean="0">
                <a:solidFill>
                  <a:srgbClr val="7030A0"/>
                </a:solidFill>
              </a:rPr>
              <a:t>İroni” şiirlerinde önemli bir </a:t>
            </a:r>
            <a:r>
              <a:rPr lang="tr-TR" sz="2900" dirty="0" err="1" smtClean="0">
                <a:solidFill>
                  <a:srgbClr val="7030A0"/>
                </a:solidFill>
              </a:rPr>
              <a:t>ögedir</a:t>
            </a:r>
            <a:endParaRPr lang="tr-TR" sz="2900" dirty="0" smtClean="0">
              <a:solidFill>
                <a:srgbClr val="7030A0"/>
              </a:solidFill>
            </a:endParaRPr>
          </a:p>
          <a:p>
            <a:endParaRPr lang="tr-TR" dirty="0"/>
          </a:p>
        </p:txBody>
      </p:sp>
      <p:sp>
        <p:nvSpPr>
          <p:cNvPr id="4" name="3 Gülen Yüz"/>
          <p:cNvSpPr/>
          <p:nvPr/>
        </p:nvSpPr>
        <p:spPr>
          <a:xfrm>
            <a:off x="214282" y="1428736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5" name="4 Gülen Yüz"/>
          <p:cNvSpPr/>
          <p:nvPr/>
        </p:nvSpPr>
        <p:spPr>
          <a:xfrm>
            <a:off x="142844" y="714356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Gülen Yüz"/>
          <p:cNvSpPr/>
          <p:nvPr/>
        </p:nvSpPr>
        <p:spPr>
          <a:xfrm>
            <a:off x="142844" y="2071678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7" name="6 Gülen Yüz"/>
          <p:cNvSpPr/>
          <p:nvPr/>
        </p:nvSpPr>
        <p:spPr>
          <a:xfrm>
            <a:off x="214282" y="300037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8" name="7 Gülen Yüz"/>
          <p:cNvSpPr/>
          <p:nvPr/>
        </p:nvSpPr>
        <p:spPr>
          <a:xfrm>
            <a:off x="214282" y="371475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9" name="8 Gülen Yüz"/>
          <p:cNvSpPr/>
          <p:nvPr/>
        </p:nvSpPr>
        <p:spPr>
          <a:xfrm>
            <a:off x="142844" y="4572008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10" name="9 Gülen Yüz"/>
          <p:cNvSpPr/>
          <p:nvPr/>
        </p:nvSpPr>
        <p:spPr>
          <a:xfrm>
            <a:off x="214282" y="5214950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11" name="10 Gülen Yüz"/>
          <p:cNvSpPr/>
          <p:nvPr/>
        </p:nvSpPr>
        <p:spPr>
          <a:xfrm>
            <a:off x="214282" y="5929330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pull dir="d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tr-TR" sz="2500" i="1" dirty="0" smtClean="0">
                <a:solidFill>
                  <a:srgbClr val="FF0000"/>
                </a:solidFill>
              </a:rPr>
              <a:t> E</a:t>
            </a:r>
            <a:r>
              <a:rPr lang="tr-TR" sz="2500" dirty="0" smtClean="0">
                <a:solidFill>
                  <a:srgbClr val="FF0000"/>
                </a:solidFill>
              </a:rPr>
              <a:t>SERLERİ</a:t>
            </a:r>
          </a:p>
          <a:p>
            <a:pPr>
              <a:buNone/>
            </a:pPr>
            <a:endParaRPr lang="tr-TR" sz="2500" dirty="0" smtClean="0">
              <a:solidFill>
                <a:srgbClr val="7030A0"/>
              </a:solidFill>
            </a:endParaRPr>
          </a:p>
          <a:p>
            <a:r>
              <a:rPr lang="tr-TR" sz="2500" dirty="0" smtClean="0">
                <a:solidFill>
                  <a:srgbClr val="7030A0"/>
                </a:solidFill>
              </a:rPr>
              <a:t>Karşılaşma </a:t>
            </a:r>
            <a:r>
              <a:rPr lang="tr-TR" sz="2500" dirty="0" smtClean="0">
                <a:solidFill>
                  <a:srgbClr val="7030A0"/>
                </a:solidFill>
              </a:rPr>
              <a:t>Töreni (1990’da Yazarlar Birliği şiir ödülü aldı)</a:t>
            </a:r>
          </a:p>
          <a:p>
            <a:r>
              <a:rPr lang="tr-TR" sz="2500" dirty="0" smtClean="0">
                <a:solidFill>
                  <a:srgbClr val="7030A0"/>
                </a:solidFill>
              </a:rPr>
              <a:t>İlk </a:t>
            </a:r>
            <a:r>
              <a:rPr lang="tr-TR" sz="2500" dirty="0" smtClean="0">
                <a:solidFill>
                  <a:srgbClr val="7030A0"/>
                </a:solidFill>
              </a:rPr>
              <a:t>Sözler</a:t>
            </a:r>
          </a:p>
          <a:p>
            <a:r>
              <a:rPr lang="tr-TR" sz="2500" dirty="0" smtClean="0">
                <a:solidFill>
                  <a:srgbClr val="7030A0"/>
                </a:solidFill>
              </a:rPr>
              <a:t>İntihar </a:t>
            </a:r>
            <a:r>
              <a:rPr lang="tr-TR" sz="2500" dirty="0" smtClean="0">
                <a:solidFill>
                  <a:srgbClr val="7030A0"/>
                </a:solidFill>
              </a:rPr>
              <a:t>İlacı</a:t>
            </a:r>
          </a:p>
          <a:p>
            <a:r>
              <a:rPr lang="tr-TR" sz="2500" dirty="0" smtClean="0">
                <a:solidFill>
                  <a:srgbClr val="7030A0"/>
                </a:solidFill>
              </a:rPr>
              <a:t>Kaçak </a:t>
            </a:r>
            <a:r>
              <a:rPr lang="tr-TR" sz="2500" dirty="0" smtClean="0">
                <a:solidFill>
                  <a:srgbClr val="7030A0"/>
                </a:solidFill>
              </a:rPr>
              <a:t>Yolcu</a:t>
            </a:r>
          </a:p>
          <a:p>
            <a:r>
              <a:rPr lang="tr-TR" sz="2500" dirty="0" smtClean="0">
                <a:solidFill>
                  <a:srgbClr val="7030A0"/>
                </a:solidFill>
              </a:rPr>
              <a:t>Şehir </a:t>
            </a:r>
            <a:r>
              <a:rPr lang="tr-TR" sz="2500" dirty="0" smtClean="0">
                <a:solidFill>
                  <a:srgbClr val="7030A0"/>
                </a:solidFill>
              </a:rPr>
              <a:t>Konuşmaları</a:t>
            </a:r>
          </a:p>
          <a:p>
            <a:r>
              <a:rPr lang="tr-TR" sz="2500" dirty="0" smtClean="0">
                <a:solidFill>
                  <a:srgbClr val="7030A0"/>
                </a:solidFill>
              </a:rPr>
              <a:t>Efendilik </a:t>
            </a:r>
            <a:r>
              <a:rPr lang="tr-TR" sz="2500" dirty="0" smtClean="0">
                <a:solidFill>
                  <a:srgbClr val="7030A0"/>
                </a:solidFill>
              </a:rPr>
              <a:t>Tarihi</a:t>
            </a:r>
          </a:p>
          <a:p>
            <a:r>
              <a:rPr lang="tr-TR" sz="2500" dirty="0" smtClean="0">
                <a:solidFill>
                  <a:srgbClr val="7030A0"/>
                </a:solidFill>
              </a:rPr>
              <a:t>Su </a:t>
            </a:r>
            <a:r>
              <a:rPr lang="tr-TR" sz="2500" dirty="0" smtClean="0">
                <a:solidFill>
                  <a:srgbClr val="7030A0"/>
                </a:solidFill>
              </a:rPr>
              <a:t>Borcu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576899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sz="29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900" dirty="0" smtClean="0">
                <a:solidFill>
                  <a:srgbClr val="7030A0"/>
                </a:solidFill>
              </a:rPr>
              <a:t>Şehirli </a:t>
            </a:r>
            <a:r>
              <a:rPr lang="tr-TR" sz="2900" dirty="0" smtClean="0">
                <a:solidFill>
                  <a:srgbClr val="7030A0"/>
                </a:solidFill>
              </a:rPr>
              <a:t>kimliği ön plana çıkmıştır</a:t>
            </a:r>
            <a:r>
              <a:rPr lang="tr-TR" sz="29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  Şiire </a:t>
            </a:r>
            <a:r>
              <a:rPr lang="tr-TR" sz="2900" dirty="0" smtClean="0">
                <a:solidFill>
                  <a:srgbClr val="7030A0"/>
                </a:solidFill>
              </a:rPr>
              <a:t>şiir özelliği dışında başlıca özellik yüklenmemiştir</a:t>
            </a:r>
            <a:r>
              <a:rPr lang="tr-TR" sz="29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  Yapı </a:t>
            </a:r>
            <a:r>
              <a:rPr lang="tr-TR" sz="2900" dirty="0" smtClean="0">
                <a:solidFill>
                  <a:srgbClr val="7030A0"/>
                </a:solidFill>
              </a:rPr>
              <a:t>ve söyleyişe içerikten daha çok önem verilmiştir</a:t>
            </a:r>
            <a:r>
              <a:rPr lang="tr-TR" sz="2900" dirty="0" smtClean="0">
                <a:solidFill>
                  <a:srgbClr val="7030A0"/>
                </a:solidFill>
              </a:rPr>
              <a:t>.</a:t>
            </a:r>
          </a:p>
          <a:p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  </a:t>
            </a:r>
            <a:r>
              <a:rPr lang="tr-TR" sz="2900" dirty="0" smtClean="0">
                <a:solidFill>
                  <a:srgbClr val="7030A0"/>
                </a:solidFill>
              </a:rPr>
              <a:t>Gelenekle barışılmış ve ayrım yapılmadan şiirin bütün ustalarına sahip çıkılmıştır</a:t>
            </a:r>
            <a:r>
              <a:rPr lang="tr-TR" sz="2900" dirty="0" smtClean="0">
                <a:solidFill>
                  <a:srgbClr val="7030A0"/>
                </a:solidFill>
              </a:rPr>
              <a:t>.</a:t>
            </a:r>
          </a:p>
          <a:p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 Şairler </a:t>
            </a:r>
            <a:r>
              <a:rPr lang="tr-TR" sz="2900" dirty="0" smtClean="0">
                <a:solidFill>
                  <a:srgbClr val="7030A0"/>
                </a:solidFill>
              </a:rPr>
              <a:t>bireysel anlayış sergilemişler bu yüzden ortak bir şiir anlayışı görülmemiştir</a:t>
            </a:r>
            <a:r>
              <a:rPr lang="tr-TR" sz="2900" dirty="0" smtClean="0">
                <a:solidFill>
                  <a:srgbClr val="7030A0"/>
                </a:solidFill>
              </a:rPr>
              <a:t>.</a:t>
            </a:r>
          </a:p>
          <a:p>
            <a:endParaRPr lang="tr-TR" sz="2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 Şiirin </a:t>
            </a:r>
            <a:r>
              <a:rPr lang="tr-TR" sz="2900" dirty="0" smtClean="0">
                <a:solidFill>
                  <a:srgbClr val="7030A0"/>
                </a:solidFill>
              </a:rPr>
              <a:t>düz yazıya yaklaştığı görülür.</a:t>
            </a:r>
          </a:p>
          <a:p>
            <a:endParaRPr lang="tr-TR" dirty="0"/>
          </a:p>
        </p:txBody>
      </p:sp>
      <p:sp>
        <p:nvSpPr>
          <p:cNvPr id="4" name="3 Gülen Yüz"/>
          <p:cNvSpPr/>
          <p:nvPr/>
        </p:nvSpPr>
        <p:spPr>
          <a:xfrm>
            <a:off x="285720" y="1357298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5" name="4 Gülen Yüz"/>
          <p:cNvSpPr/>
          <p:nvPr/>
        </p:nvSpPr>
        <p:spPr>
          <a:xfrm>
            <a:off x="214282" y="50004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Gülen Yüz"/>
          <p:cNvSpPr/>
          <p:nvPr/>
        </p:nvSpPr>
        <p:spPr>
          <a:xfrm>
            <a:off x="285720" y="228599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7" name="6 Gülen Yüz"/>
          <p:cNvSpPr/>
          <p:nvPr/>
        </p:nvSpPr>
        <p:spPr>
          <a:xfrm>
            <a:off x="285720" y="3143248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8" name="7 Gülen Yüz"/>
          <p:cNvSpPr/>
          <p:nvPr/>
        </p:nvSpPr>
        <p:spPr>
          <a:xfrm>
            <a:off x="214282" y="442913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9" name="8 Gülen Yüz"/>
          <p:cNvSpPr/>
          <p:nvPr/>
        </p:nvSpPr>
        <p:spPr>
          <a:xfrm>
            <a:off x="214282" y="5786454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5929354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</a:t>
            </a:r>
            <a:r>
              <a:rPr lang="tr-TR" sz="2500" dirty="0" smtClean="0">
                <a:solidFill>
                  <a:srgbClr val="7030A0"/>
                </a:solidFill>
              </a:rPr>
              <a:t> </a:t>
            </a:r>
            <a:r>
              <a:rPr lang="tr-TR" sz="2500" dirty="0" smtClean="0">
                <a:solidFill>
                  <a:srgbClr val="7030A0"/>
                </a:solidFill>
              </a:rPr>
              <a:t>İmgeye önem verilmiş yeni imgeler peşinde koşulmuştur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 Kapalı </a:t>
            </a:r>
            <a:r>
              <a:rPr lang="tr-TR" sz="2500" dirty="0" smtClean="0">
                <a:solidFill>
                  <a:srgbClr val="7030A0"/>
                </a:solidFill>
              </a:rPr>
              <a:t>ve yoruma açık anlatım benimsenmiştir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 </a:t>
            </a:r>
            <a:r>
              <a:rPr lang="tr-TR" sz="2500" dirty="0" smtClean="0">
                <a:solidFill>
                  <a:srgbClr val="7030A0"/>
                </a:solidFill>
              </a:rPr>
              <a:t> İkinci </a:t>
            </a:r>
            <a:r>
              <a:rPr lang="tr-TR" sz="2500" dirty="0" smtClean="0">
                <a:solidFill>
                  <a:srgbClr val="7030A0"/>
                </a:solidFill>
              </a:rPr>
              <a:t>Yeniye özgü uzak çağrışımlara </a:t>
            </a:r>
            <a:r>
              <a:rPr lang="tr-TR" sz="2500" dirty="0" err="1" smtClean="0">
                <a:solidFill>
                  <a:srgbClr val="7030A0"/>
                </a:solidFill>
              </a:rPr>
              <a:t>yönelinmiştir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 ilk </a:t>
            </a:r>
            <a:r>
              <a:rPr lang="tr-TR" sz="2500" dirty="0" smtClean="0">
                <a:solidFill>
                  <a:srgbClr val="7030A0"/>
                </a:solidFill>
              </a:rPr>
              <a:t>defa reddetmek yerine şiir birikimi kabullenilmiştir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  Varoluş </a:t>
            </a:r>
            <a:r>
              <a:rPr lang="tr-TR" sz="2500" dirty="0" smtClean="0">
                <a:solidFill>
                  <a:srgbClr val="7030A0"/>
                </a:solidFill>
              </a:rPr>
              <a:t>şiir aracılığıyla sorgulanmıştır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4" name="3 Gülen Yüz"/>
          <p:cNvSpPr/>
          <p:nvPr/>
        </p:nvSpPr>
        <p:spPr>
          <a:xfrm>
            <a:off x="285720" y="121442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652434" y="795318"/>
            <a:ext cx="8229600" cy="5929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Gülen Yüz"/>
          <p:cNvSpPr/>
          <p:nvPr/>
        </p:nvSpPr>
        <p:spPr>
          <a:xfrm>
            <a:off x="285720" y="2143116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7" name="6 Gülen Yüz"/>
          <p:cNvSpPr/>
          <p:nvPr/>
        </p:nvSpPr>
        <p:spPr>
          <a:xfrm>
            <a:off x="285720" y="300037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8" name="7 Gülen Yüz"/>
          <p:cNvSpPr/>
          <p:nvPr/>
        </p:nvSpPr>
        <p:spPr>
          <a:xfrm>
            <a:off x="285720" y="3929066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9" name="8 Gülen Yüz"/>
          <p:cNvSpPr/>
          <p:nvPr/>
        </p:nvSpPr>
        <p:spPr>
          <a:xfrm>
            <a:off x="357158" y="4929198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214290"/>
            <a:ext cx="8229600" cy="61261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2900" dirty="0" smtClean="0">
                <a:solidFill>
                  <a:srgbClr val="FF0000"/>
                </a:solidFill>
              </a:rPr>
              <a:t>                                            ÖNEMLİ </a:t>
            </a:r>
            <a:r>
              <a:rPr lang="tr-TR" sz="2900" dirty="0" err="1" smtClean="0">
                <a:solidFill>
                  <a:srgbClr val="FF0000"/>
                </a:solidFill>
              </a:rPr>
              <a:t>TEMSİLCİLERi</a:t>
            </a:r>
            <a:endParaRPr lang="tr-TR" sz="29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sz="2900" dirty="0" smtClean="0"/>
          </a:p>
          <a:p>
            <a:r>
              <a:rPr lang="tr-TR" sz="2900" dirty="0" smtClean="0"/>
              <a:t>         </a:t>
            </a:r>
            <a:r>
              <a:rPr lang="tr-TR" sz="2900" dirty="0" smtClean="0">
                <a:solidFill>
                  <a:srgbClr val="7030A0"/>
                </a:solidFill>
              </a:rPr>
              <a:t>Haydar </a:t>
            </a:r>
            <a:r>
              <a:rPr lang="tr-TR" sz="2900" dirty="0" err="1" smtClean="0">
                <a:solidFill>
                  <a:srgbClr val="7030A0"/>
                </a:solidFill>
              </a:rPr>
              <a:t>Ergülen</a:t>
            </a:r>
            <a:endParaRPr lang="tr-TR" sz="2900" dirty="0" smtClean="0">
              <a:solidFill>
                <a:srgbClr val="7030A0"/>
              </a:solidFill>
            </a:endParaRP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  Hilmi Yavuz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</a:t>
            </a:r>
            <a:r>
              <a:rPr lang="tr-TR" sz="2900" dirty="0" smtClean="0">
                <a:solidFill>
                  <a:srgbClr val="7030A0"/>
                </a:solidFill>
              </a:rPr>
              <a:t> Küçük </a:t>
            </a:r>
            <a:r>
              <a:rPr lang="tr-TR" sz="2900" dirty="0" smtClean="0">
                <a:solidFill>
                  <a:srgbClr val="7030A0"/>
                </a:solidFill>
              </a:rPr>
              <a:t>İskender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  Murathan </a:t>
            </a:r>
            <a:r>
              <a:rPr lang="tr-TR" sz="2900" dirty="0" err="1" smtClean="0">
                <a:solidFill>
                  <a:srgbClr val="7030A0"/>
                </a:solidFill>
              </a:rPr>
              <a:t>Mungan</a:t>
            </a:r>
            <a:endParaRPr lang="tr-TR" sz="2900" dirty="0" smtClean="0">
              <a:solidFill>
                <a:srgbClr val="7030A0"/>
              </a:solidFill>
            </a:endParaRP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</a:t>
            </a:r>
            <a:r>
              <a:rPr lang="tr-TR" sz="2900" dirty="0" smtClean="0">
                <a:solidFill>
                  <a:srgbClr val="7030A0"/>
                </a:solidFill>
              </a:rPr>
              <a:t> Sunay </a:t>
            </a:r>
            <a:r>
              <a:rPr lang="tr-TR" sz="2900" dirty="0" smtClean="0">
                <a:solidFill>
                  <a:srgbClr val="7030A0"/>
                </a:solidFill>
              </a:rPr>
              <a:t>Akın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</a:t>
            </a:r>
            <a:r>
              <a:rPr lang="tr-TR" sz="2900" dirty="0" smtClean="0">
                <a:solidFill>
                  <a:srgbClr val="7030A0"/>
                </a:solidFill>
              </a:rPr>
              <a:t> Tuğrul </a:t>
            </a:r>
            <a:r>
              <a:rPr lang="tr-TR" sz="2900" dirty="0" smtClean="0">
                <a:solidFill>
                  <a:srgbClr val="7030A0"/>
                </a:solidFill>
              </a:rPr>
              <a:t>Tanyol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  Enver Ercan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  İhsan Deniz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  Hüseyin </a:t>
            </a:r>
            <a:r>
              <a:rPr lang="tr-TR" sz="2900" dirty="0" err="1" smtClean="0">
                <a:solidFill>
                  <a:srgbClr val="7030A0"/>
                </a:solidFill>
              </a:rPr>
              <a:t>Atlansoy</a:t>
            </a:r>
            <a:endParaRPr lang="tr-TR" sz="2900" dirty="0" smtClean="0">
              <a:solidFill>
                <a:srgbClr val="7030A0"/>
              </a:solidFill>
            </a:endParaRP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 </a:t>
            </a:r>
            <a:r>
              <a:rPr lang="tr-TR" sz="2900" dirty="0" smtClean="0">
                <a:solidFill>
                  <a:srgbClr val="7030A0"/>
                </a:solidFill>
              </a:rPr>
              <a:t> Arif </a:t>
            </a:r>
            <a:r>
              <a:rPr lang="tr-TR" sz="2900" dirty="0" smtClean="0">
                <a:solidFill>
                  <a:srgbClr val="7030A0"/>
                </a:solidFill>
              </a:rPr>
              <a:t>Ay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  Yaşar Miraç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  Lale </a:t>
            </a:r>
            <a:r>
              <a:rPr lang="tr-TR" sz="2900" dirty="0" err="1" smtClean="0">
                <a:solidFill>
                  <a:srgbClr val="7030A0"/>
                </a:solidFill>
              </a:rPr>
              <a:t>Müldür</a:t>
            </a:r>
            <a:endParaRPr lang="tr-TR" sz="2900" dirty="0" smtClean="0">
              <a:solidFill>
                <a:srgbClr val="7030A0"/>
              </a:solidFill>
            </a:endParaRP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</a:t>
            </a:r>
            <a:r>
              <a:rPr lang="tr-TR" sz="2900" dirty="0" smtClean="0">
                <a:solidFill>
                  <a:srgbClr val="7030A0"/>
                </a:solidFill>
              </a:rPr>
              <a:t> Güven </a:t>
            </a:r>
            <a:r>
              <a:rPr lang="tr-TR" sz="2900" dirty="0" smtClean="0">
                <a:solidFill>
                  <a:srgbClr val="7030A0"/>
                </a:solidFill>
              </a:rPr>
              <a:t>Turan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  Sefa Kaplan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  Nevzat Çelik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  Enis Batur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cut thruBlk="1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643710"/>
          </a:xfrm>
        </p:spPr>
        <p:txBody>
          <a:bodyPr>
            <a:normAutofit lnSpcReduction="10000"/>
          </a:bodyPr>
          <a:lstStyle/>
          <a:p>
            <a:r>
              <a:rPr lang="tr-TR" sz="2500" dirty="0" smtClean="0">
                <a:solidFill>
                  <a:srgbClr val="FF0000"/>
                </a:solidFill>
              </a:rPr>
              <a:t>HAYDAR </a:t>
            </a:r>
            <a:r>
              <a:rPr lang="tr-TR" sz="2500" dirty="0" smtClean="0">
                <a:solidFill>
                  <a:srgbClr val="FF0000"/>
                </a:solidFill>
              </a:rPr>
              <a:t>ERGÜLEN</a:t>
            </a:r>
          </a:p>
          <a:p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  1956 </a:t>
            </a:r>
            <a:r>
              <a:rPr lang="tr-TR" sz="2500" dirty="0" smtClean="0">
                <a:solidFill>
                  <a:srgbClr val="7030A0"/>
                </a:solidFill>
              </a:rPr>
              <a:t>yılında doğmuştur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   İlkokulu </a:t>
            </a:r>
            <a:r>
              <a:rPr lang="tr-TR" sz="2500" dirty="0" smtClean="0">
                <a:solidFill>
                  <a:srgbClr val="7030A0"/>
                </a:solidFill>
              </a:rPr>
              <a:t>ve ortaokulu Eskişehir’de okuyan sanatçı liseyi ise Ankara’da okumuştur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   Çağdaş </a:t>
            </a:r>
            <a:r>
              <a:rPr lang="tr-TR" sz="2500" dirty="0" smtClean="0">
                <a:solidFill>
                  <a:srgbClr val="7030A0"/>
                </a:solidFill>
              </a:rPr>
              <a:t>şiiri ve klasik şiiri çok iyi özümsemiş bir sanatçıdır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   Bulunduğu </a:t>
            </a:r>
            <a:r>
              <a:rPr lang="tr-TR" sz="2500" dirty="0" smtClean="0">
                <a:solidFill>
                  <a:srgbClr val="7030A0"/>
                </a:solidFill>
              </a:rPr>
              <a:t>dönemdeki siyasi ve ideolojik düşüncelerden şiirlerini uzak tutmuştur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   İlk </a:t>
            </a:r>
            <a:r>
              <a:rPr lang="tr-TR" sz="2500" dirty="0" smtClean="0">
                <a:solidFill>
                  <a:srgbClr val="7030A0"/>
                </a:solidFill>
              </a:rPr>
              <a:t>şiirini “Umut Erkan” adıyla “Deneme” dergisinde yazan sanatçı ilk yazısını “Mehmet Can” adıyla “Yeni Ortam” gazetesinde yazmıştır.</a:t>
            </a:r>
          </a:p>
          <a:p>
            <a:endParaRPr lang="tr-TR" dirty="0"/>
          </a:p>
        </p:txBody>
      </p:sp>
      <p:sp>
        <p:nvSpPr>
          <p:cNvPr id="5" name="4 Gülen Yüz"/>
          <p:cNvSpPr/>
          <p:nvPr/>
        </p:nvSpPr>
        <p:spPr>
          <a:xfrm>
            <a:off x="357158" y="1857364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Gülen Yüz"/>
          <p:cNvSpPr/>
          <p:nvPr/>
        </p:nvSpPr>
        <p:spPr>
          <a:xfrm>
            <a:off x="357158" y="3286124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7" name="6 Gülen Yüz"/>
          <p:cNvSpPr/>
          <p:nvPr/>
        </p:nvSpPr>
        <p:spPr>
          <a:xfrm>
            <a:off x="428596" y="4143380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8" name="7 Gülen Yüz"/>
          <p:cNvSpPr/>
          <p:nvPr/>
        </p:nvSpPr>
        <p:spPr>
          <a:xfrm>
            <a:off x="428596" y="5429264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10" name="9 Gülen Yüz"/>
          <p:cNvSpPr/>
          <p:nvPr/>
        </p:nvSpPr>
        <p:spPr>
          <a:xfrm>
            <a:off x="357158" y="1071546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    Ölüm-yaşam</a:t>
            </a:r>
            <a:r>
              <a:rPr lang="tr-TR" sz="2500" dirty="0" smtClean="0">
                <a:solidFill>
                  <a:srgbClr val="7030A0"/>
                </a:solidFill>
              </a:rPr>
              <a:t>, insan-dünya ilişkilerini sorgulamıştır. Bu sorgulamaları sade, açık ve lirik bir tarzda sorgulamıştır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     Ölüm</a:t>
            </a:r>
            <a:r>
              <a:rPr lang="tr-TR" sz="2500" dirty="0" smtClean="0">
                <a:solidFill>
                  <a:srgbClr val="7030A0"/>
                </a:solidFill>
              </a:rPr>
              <a:t>, yabancılık, yalnızlık gibi temaları işlemiştir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      </a:t>
            </a:r>
            <a:r>
              <a:rPr lang="tr-TR" sz="2500" dirty="0" smtClean="0">
                <a:solidFill>
                  <a:srgbClr val="7030A0"/>
                </a:solidFill>
              </a:rPr>
              <a:t>Şiirlerini bir “imge” etrafında kurgulayıp yazdığı görülür</a:t>
            </a:r>
            <a:r>
              <a:rPr lang="tr-TR" sz="25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7030A0"/>
                </a:solidFill>
              </a:rPr>
              <a:t>        “</a:t>
            </a:r>
            <a:r>
              <a:rPr lang="tr-TR" sz="2500" dirty="0" smtClean="0">
                <a:solidFill>
                  <a:srgbClr val="7030A0"/>
                </a:solidFill>
              </a:rPr>
              <a:t>Eskiden Terzi ve Unutulmamış Bir Yaz İçin” şiirleriyle ödül almıştır.</a:t>
            </a:r>
          </a:p>
          <a:p>
            <a:endParaRPr lang="tr-TR" dirty="0"/>
          </a:p>
        </p:txBody>
      </p:sp>
      <p:sp>
        <p:nvSpPr>
          <p:cNvPr id="4" name="3 Gülen Yüz"/>
          <p:cNvSpPr/>
          <p:nvPr/>
        </p:nvSpPr>
        <p:spPr>
          <a:xfrm>
            <a:off x="500034" y="85723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5" name="4 Gülen Yüz"/>
          <p:cNvSpPr/>
          <p:nvPr/>
        </p:nvSpPr>
        <p:spPr>
          <a:xfrm>
            <a:off x="571472" y="2143116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Gülen Yüz"/>
          <p:cNvSpPr/>
          <p:nvPr/>
        </p:nvSpPr>
        <p:spPr>
          <a:xfrm>
            <a:off x="571472" y="300037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7" name="6 Gülen Yüz"/>
          <p:cNvSpPr/>
          <p:nvPr/>
        </p:nvSpPr>
        <p:spPr>
          <a:xfrm>
            <a:off x="642910" y="3929066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fontScale="85000" lnSpcReduction="20000"/>
          </a:bodyPr>
          <a:lstStyle/>
          <a:p>
            <a:r>
              <a:rPr lang="tr-TR" sz="2900" dirty="0" smtClean="0">
                <a:solidFill>
                  <a:srgbClr val="FF0000"/>
                </a:solidFill>
              </a:rPr>
              <a:t>ESERLERİ </a:t>
            </a:r>
            <a:r>
              <a:rPr lang="tr-TR" sz="2900" dirty="0" smtClean="0">
                <a:solidFill>
                  <a:srgbClr val="FF0000"/>
                </a:solidFill>
              </a:rPr>
              <a:t>ŞUNLARDIR</a:t>
            </a:r>
          </a:p>
          <a:p>
            <a:endParaRPr lang="tr-TR" sz="2900" dirty="0" smtClean="0"/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</a:t>
            </a:r>
            <a:r>
              <a:rPr lang="tr-TR" sz="2900" dirty="0" smtClean="0">
                <a:solidFill>
                  <a:srgbClr val="7030A0"/>
                </a:solidFill>
              </a:rPr>
              <a:t>Karşılığını </a:t>
            </a:r>
            <a:r>
              <a:rPr lang="tr-TR" sz="2900" dirty="0" smtClean="0">
                <a:solidFill>
                  <a:srgbClr val="7030A0"/>
                </a:solidFill>
              </a:rPr>
              <a:t>Bulamamış Sorular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Sokak Prensesi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Sırat Şiirleri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Eskiden Terzi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        40 Şiir ve Bir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Eski Yazı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        Nar (Toplu Şiir 1)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Hafız ile Semender (Toplu Şiir 2)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Karton Valiz</a:t>
            </a:r>
          </a:p>
          <a:p>
            <a:pPr>
              <a:buNone/>
            </a:pPr>
            <a:r>
              <a:rPr lang="tr-TR" sz="2900" dirty="0" smtClean="0">
                <a:solidFill>
                  <a:srgbClr val="7030A0"/>
                </a:solidFill>
              </a:rPr>
              <a:t> </a:t>
            </a:r>
            <a:r>
              <a:rPr lang="tr-TR" sz="2900" dirty="0" smtClean="0">
                <a:solidFill>
                  <a:srgbClr val="7030A0"/>
                </a:solidFill>
              </a:rPr>
              <a:t>   </a:t>
            </a:r>
            <a:r>
              <a:rPr lang="tr-TR" sz="2900" dirty="0" smtClean="0">
                <a:solidFill>
                  <a:srgbClr val="7030A0"/>
                </a:solidFill>
              </a:rPr>
              <a:t>         Ölüm Bir Skandal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Keder Gibi Ödünç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Hafıza</a:t>
            </a:r>
          </a:p>
          <a:p>
            <a:r>
              <a:rPr lang="tr-TR" sz="2900" dirty="0" smtClean="0">
                <a:solidFill>
                  <a:srgbClr val="7030A0"/>
                </a:solidFill>
              </a:rPr>
              <a:t>        Üvey Sokak Açık Mektup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92500" lnSpcReduction="20000"/>
          </a:bodyPr>
          <a:lstStyle/>
          <a:p>
            <a:r>
              <a:rPr lang="tr-TR" sz="2700" dirty="0" smtClean="0">
                <a:solidFill>
                  <a:srgbClr val="FF0000"/>
                </a:solidFill>
              </a:rPr>
              <a:t>HİLMİ </a:t>
            </a:r>
            <a:r>
              <a:rPr lang="tr-TR" sz="2700" dirty="0" smtClean="0">
                <a:solidFill>
                  <a:srgbClr val="FF0000"/>
                </a:solidFill>
              </a:rPr>
              <a:t>YAVUZ</a:t>
            </a:r>
          </a:p>
          <a:p>
            <a:endParaRPr lang="tr-TR" sz="2700" dirty="0" smtClean="0"/>
          </a:p>
          <a:p>
            <a:pPr>
              <a:buNone/>
            </a:pPr>
            <a:r>
              <a:rPr lang="tr-TR" sz="2700" dirty="0" smtClean="0">
                <a:solidFill>
                  <a:srgbClr val="7030A0"/>
                </a:solidFill>
              </a:rPr>
              <a:t> </a:t>
            </a:r>
            <a:r>
              <a:rPr lang="tr-TR" sz="2700" dirty="0" smtClean="0">
                <a:solidFill>
                  <a:srgbClr val="7030A0"/>
                </a:solidFill>
              </a:rPr>
              <a:t>    1936 </a:t>
            </a:r>
            <a:r>
              <a:rPr lang="tr-TR" sz="2700" dirty="0" smtClean="0">
                <a:solidFill>
                  <a:srgbClr val="7030A0"/>
                </a:solidFill>
              </a:rPr>
              <a:t>yılında İstanbul’da doğan sanatçı Kabataş Erkek Lisesini okumuş, Yükseköğrenimini Hukuk Fakültesini kazanarak başlayan sanatçı, daha sonra bu bölümü yarıda bırakarak Londra Üniversitesinde Edebiyat Fakültesi felsefe bölümünü okumuştur</a:t>
            </a:r>
            <a:r>
              <a:rPr lang="tr-TR" sz="2700" dirty="0" smtClean="0">
                <a:solidFill>
                  <a:srgbClr val="7030A0"/>
                </a:solidFill>
              </a:rPr>
              <a:t>.</a:t>
            </a:r>
          </a:p>
          <a:p>
            <a:endParaRPr lang="tr-TR" sz="27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700" dirty="0" smtClean="0">
                <a:solidFill>
                  <a:srgbClr val="7030A0"/>
                </a:solidFill>
              </a:rPr>
              <a:t>      1964 </a:t>
            </a:r>
            <a:r>
              <a:rPr lang="tr-TR" sz="2700" dirty="0" smtClean="0">
                <a:solidFill>
                  <a:srgbClr val="7030A0"/>
                </a:solidFill>
              </a:rPr>
              <a:t>yılında </a:t>
            </a:r>
            <a:r>
              <a:rPr lang="tr-TR" sz="2700" dirty="0" err="1" smtClean="0">
                <a:solidFill>
                  <a:srgbClr val="7030A0"/>
                </a:solidFill>
              </a:rPr>
              <a:t>BBC’nin</a:t>
            </a:r>
            <a:r>
              <a:rPr lang="tr-TR" sz="2700" dirty="0" smtClean="0">
                <a:solidFill>
                  <a:srgbClr val="7030A0"/>
                </a:solidFill>
              </a:rPr>
              <a:t> Türkçe yayınlar bölümünde çalışmıştır</a:t>
            </a:r>
            <a:r>
              <a:rPr lang="tr-TR" sz="27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7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700" dirty="0" smtClean="0">
                <a:solidFill>
                  <a:srgbClr val="7030A0"/>
                </a:solidFill>
              </a:rPr>
              <a:t>      Türkiye’ye </a:t>
            </a:r>
            <a:r>
              <a:rPr lang="tr-TR" sz="2700" dirty="0" smtClean="0">
                <a:solidFill>
                  <a:srgbClr val="7030A0"/>
                </a:solidFill>
              </a:rPr>
              <a:t>döndüğünde çeşitli yayınevlerinde çalışmıştır</a:t>
            </a:r>
            <a:r>
              <a:rPr lang="tr-TR" sz="2700" dirty="0" smtClean="0">
                <a:solidFill>
                  <a:srgbClr val="7030A0"/>
                </a:solidFill>
              </a:rPr>
              <a:t>.</a:t>
            </a:r>
          </a:p>
          <a:p>
            <a:endParaRPr lang="tr-TR" sz="27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700" dirty="0" smtClean="0">
                <a:solidFill>
                  <a:srgbClr val="7030A0"/>
                </a:solidFill>
              </a:rPr>
              <a:t>       Boğaziçi </a:t>
            </a:r>
            <a:r>
              <a:rPr lang="tr-TR" sz="2700" dirty="0" smtClean="0">
                <a:solidFill>
                  <a:srgbClr val="7030A0"/>
                </a:solidFill>
              </a:rPr>
              <a:t>Üniversitesinde öğretim üyeliği yapmıştır.(Mimar Sinan Üniversitesinde’ de ders vermiştir.)</a:t>
            </a:r>
          </a:p>
          <a:p>
            <a:endParaRPr lang="tr-TR" dirty="0"/>
          </a:p>
        </p:txBody>
      </p:sp>
      <p:sp>
        <p:nvSpPr>
          <p:cNvPr id="4" name="3 Gülen Yüz"/>
          <p:cNvSpPr/>
          <p:nvPr/>
        </p:nvSpPr>
        <p:spPr>
          <a:xfrm>
            <a:off x="500034" y="1142984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Gülen Yüz"/>
          <p:cNvSpPr/>
          <p:nvPr/>
        </p:nvSpPr>
        <p:spPr>
          <a:xfrm>
            <a:off x="500034" y="335756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7" name="6 Gülen Yüz"/>
          <p:cNvSpPr/>
          <p:nvPr/>
        </p:nvSpPr>
        <p:spPr>
          <a:xfrm>
            <a:off x="500034" y="4143380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8" name="7 Gülen Yüz"/>
          <p:cNvSpPr/>
          <p:nvPr/>
        </p:nvSpPr>
        <p:spPr>
          <a:xfrm>
            <a:off x="500034" y="5072074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wipe dir="u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2700" dirty="0" smtClean="0"/>
              <a:t> </a:t>
            </a:r>
            <a:r>
              <a:rPr lang="tr-TR" sz="2700" dirty="0" smtClean="0"/>
              <a:t>  </a:t>
            </a:r>
            <a:r>
              <a:rPr lang="tr-TR" sz="2700" dirty="0" smtClean="0">
                <a:solidFill>
                  <a:srgbClr val="7030A0"/>
                </a:solidFill>
              </a:rPr>
              <a:t>Cumhuriyet</a:t>
            </a:r>
            <a:r>
              <a:rPr lang="tr-TR" sz="2700" dirty="0" smtClean="0">
                <a:solidFill>
                  <a:srgbClr val="7030A0"/>
                </a:solidFill>
              </a:rPr>
              <a:t>, Yeni Ortam ve Milliyet gibi çeşitli gazetelerde yazılar yazmıştır</a:t>
            </a:r>
            <a:r>
              <a:rPr lang="tr-TR" sz="27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7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700" dirty="0" smtClean="0">
                <a:solidFill>
                  <a:srgbClr val="7030A0"/>
                </a:solidFill>
              </a:rPr>
              <a:t>   “</a:t>
            </a:r>
            <a:r>
              <a:rPr lang="tr-TR" sz="2700" dirty="0" smtClean="0">
                <a:solidFill>
                  <a:srgbClr val="7030A0"/>
                </a:solidFill>
              </a:rPr>
              <a:t>Ali Hikmet” takma adıyla çeşitli yazıları vardır</a:t>
            </a:r>
            <a:r>
              <a:rPr lang="tr-TR" sz="27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7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700" dirty="0" smtClean="0">
                <a:solidFill>
                  <a:srgbClr val="7030A0"/>
                </a:solidFill>
              </a:rPr>
              <a:t>    Şiire </a:t>
            </a:r>
            <a:r>
              <a:rPr lang="tr-TR" sz="2700" dirty="0" smtClean="0">
                <a:solidFill>
                  <a:srgbClr val="7030A0"/>
                </a:solidFill>
              </a:rPr>
              <a:t>ilk olarak “İkinci Yeni” anlayışıyla başlayan sanatçı 1980 sonrası şiir anlayışıyla şiir yazmıştır</a:t>
            </a:r>
            <a:r>
              <a:rPr lang="tr-TR" sz="2700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tr-TR" sz="27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700" dirty="0" smtClean="0">
                <a:solidFill>
                  <a:srgbClr val="7030A0"/>
                </a:solidFill>
              </a:rPr>
              <a:t>     ilk </a:t>
            </a:r>
            <a:r>
              <a:rPr lang="tr-TR" sz="2700" dirty="0" smtClean="0">
                <a:solidFill>
                  <a:srgbClr val="7030A0"/>
                </a:solidFill>
              </a:rPr>
              <a:t>şiirini Kabataş lisesinde okurken Edebiyat Öğretmeni Behçet </a:t>
            </a:r>
            <a:r>
              <a:rPr lang="tr-TR" sz="2700" dirty="0" err="1" smtClean="0">
                <a:solidFill>
                  <a:srgbClr val="7030A0"/>
                </a:solidFill>
              </a:rPr>
              <a:t>Necatigil’in</a:t>
            </a:r>
            <a:r>
              <a:rPr lang="tr-TR" sz="2700" dirty="0" smtClean="0">
                <a:solidFill>
                  <a:srgbClr val="7030A0"/>
                </a:solidFill>
              </a:rPr>
              <a:t> yönetiminde çıkan “Dönüm” dergisinde yayınlayan sanatçı bu dönemde imgesel öğelerin ağırlıkta olduğu (ikinci yeni şiir etkisi ) şiirler yazmıştır</a:t>
            </a:r>
            <a:r>
              <a:rPr lang="tr-TR" sz="2700" dirty="0" smtClean="0">
                <a:solidFill>
                  <a:srgbClr val="7030A0"/>
                </a:solidFill>
              </a:rPr>
              <a:t>.</a:t>
            </a:r>
          </a:p>
          <a:p>
            <a:endParaRPr lang="tr-TR" sz="27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700" dirty="0" smtClean="0">
                <a:solidFill>
                  <a:srgbClr val="7030A0"/>
                </a:solidFill>
              </a:rPr>
              <a:t>      Sanatçı </a:t>
            </a:r>
            <a:r>
              <a:rPr lang="tr-TR" sz="2700" dirty="0" smtClean="0">
                <a:solidFill>
                  <a:srgbClr val="7030A0"/>
                </a:solidFill>
              </a:rPr>
              <a:t>Divan Edebiyatını ve Batı şiirini çok iyi bilen ve özümseyen bir özellik gösterir.</a:t>
            </a:r>
          </a:p>
          <a:p>
            <a:endParaRPr lang="tr-TR" dirty="0"/>
          </a:p>
        </p:txBody>
      </p:sp>
      <p:sp>
        <p:nvSpPr>
          <p:cNvPr id="5" name="4 Gülen Yüz"/>
          <p:cNvSpPr/>
          <p:nvPr/>
        </p:nvSpPr>
        <p:spPr>
          <a:xfrm>
            <a:off x="357158" y="157161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Gülen Yüz"/>
          <p:cNvSpPr/>
          <p:nvPr/>
        </p:nvSpPr>
        <p:spPr>
          <a:xfrm>
            <a:off x="357158" y="50004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7" name="6 Gülen Yüz"/>
          <p:cNvSpPr/>
          <p:nvPr/>
        </p:nvSpPr>
        <p:spPr>
          <a:xfrm>
            <a:off x="357158" y="228599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8" name="7 Gülen Yüz"/>
          <p:cNvSpPr/>
          <p:nvPr/>
        </p:nvSpPr>
        <p:spPr>
          <a:xfrm>
            <a:off x="428596" y="3357562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9" name="8 Gülen Yüz"/>
          <p:cNvSpPr/>
          <p:nvPr/>
        </p:nvSpPr>
        <p:spPr>
          <a:xfrm>
            <a:off x="428596" y="5000636"/>
            <a:ext cx="357190" cy="2857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28</TotalTime>
  <Words>601</Words>
  <PresentationFormat>Ekran Gösterisi (4:3)</PresentationFormat>
  <Paragraphs>154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Zengin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userr</dc:creator>
  <cp:lastModifiedBy>userr</cp:lastModifiedBy>
  <cp:revision>5</cp:revision>
  <dcterms:created xsi:type="dcterms:W3CDTF">2016-04-28T22:36:24Z</dcterms:created>
  <dcterms:modified xsi:type="dcterms:W3CDTF">2016-04-28T23:17:13Z</dcterms:modified>
</cp:coreProperties>
</file>